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sldIdLst>
    <p:sldId id="260" r:id="rId2"/>
    <p:sldId id="258" r:id="rId3"/>
    <p:sldId id="259" r:id="rId4"/>
    <p:sldId id="261" r:id="rId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D872D"/>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7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19F75A0-FA40-4034-9151-0174621DCE4A}" type="slidenum">
              <a:rPr lang="en-US" altLang="en-US"/>
              <a:pPr>
                <a:defRPr/>
              </a:pPr>
              <a:t>‹#›</a:t>
            </a:fld>
            <a:endParaRPr lang="en-US" altLang="en-US"/>
          </a:p>
        </p:txBody>
      </p:sp>
    </p:spTree>
    <p:extLst>
      <p:ext uri="{BB962C8B-B14F-4D97-AF65-F5344CB8AC3E}">
        <p14:creationId xmlns:p14="http://schemas.microsoft.com/office/powerpoint/2010/main" val="362646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1652B91-2BAD-42BB-A637-5E88AD32340A}" type="slidenum">
              <a:rPr lang="en-US" altLang="en-US" smtClean="0"/>
              <a:pPr>
                <a:spcBef>
                  <a:spcPct val="0"/>
                </a:spcBef>
              </a:pPr>
              <a:t>2</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107C0320-91D6-43CF-BFD3-567C94E95A08}" type="slidenum">
              <a:rPr lang="en-US" altLang="en-US"/>
              <a:pPr>
                <a:defRPr/>
              </a:pPr>
              <a:t>‹#›</a:t>
            </a:fld>
            <a:endParaRPr lang="en-US" altLang="en-US"/>
          </a:p>
        </p:txBody>
      </p:sp>
    </p:spTree>
    <p:extLst>
      <p:ext uri="{BB962C8B-B14F-4D97-AF65-F5344CB8AC3E}">
        <p14:creationId xmlns:p14="http://schemas.microsoft.com/office/powerpoint/2010/main" val="222327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668FD3C-E7C8-48FE-B4D4-DF8EEA2A69D3}" type="slidenum">
              <a:rPr lang="en-US" altLang="en-US"/>
              <a:pPr>
                <a:defRPr/>
              </a:pPr>
              <a:t>‹#›</a:t>
            </a:fld>
            <a:endParaRPr lang="en-US" altLang="en-US"/>
          </a:p>
        </p:txBody>
      </p:sp>
    </p:spTree>
    <p:extLst>
      <p:ext uri="{BB962C8B-B14F-4D97-AF65-F5344CB8AC3E}">
        <p14:creationId xmlns:p14="http://schemas.microsoft.com/office/powerpoint/2010/main" val="27998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263525"/>
            <a:ext cx="2112962" cy="5527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63525"/>
            <a:ext cx="6189663" cy="5527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93AAD52-3B5E-41CC-89F1-A0851F75A36E}" type="slidenum">
              <a:rPr lang="en-US" altLang="en-US"/>
              <a:pPr>
                <a:defRPr/>
              </a:pPr>
              <a:t>‹#›</a:t>
            </a:fld>
            <a:endParaRPr lang="en-US" altLang="en-US"/>
          </a:p>
        </p:txBody>
      </p:sp>
    </p:spTree>
    <p:extLst>
      <p:ext uri="{BB962C8B-B14F-4D97-AF65-F5344CB8AC3E}">
        <p14:creationId xmlns:p14="http://schemas.microsoft.com/office/powerpoint/2010/main" val="236361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8197EEA-3B90-43B1-8C50-4CB78F25CA59}" type="slidenum">
              <a:rPr lang="en-US" altLang="en-US"/>
              <a:pPr>
                <a:defRPr/>
              </a:pPr>
              <a:t>‹#›</a:t>
            </a:fld>
            <a:endParaRPr lang="en-US" altLang="en-US"/>
          </a:p>
        </p:txBody>
      </p:sp>
    </p:spTree>
    <p:extLst>
      <p:ext uri="{BB962C8B-B14F-4D97-AF65-F5344CB8AC3E}">
        <p14:creationId xmlns:p14="http://schemas.microsoft.com/office/powerpoint/2010/main" val="181521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85BF76D-F2C0-4E51-8DCF-84CED20AA369}" type="slidenum">
              <a:rPr lang="en-US" altLang="en-US"/>
              <a:pPr>
                <a:defRPr/>
              </a:pPr>
              <a:t>‹#›</a:t>
            </a:fld>
            <a:endParaRPr lang="en-US" altLang="en-US"/>
          </a:p>
        </p:txBody>
      </p:sp>
    </p:spTree>
    <p:extLst>
      <p:ext uri="{BB962C8B-B14F-4D97-AF65-F5344CB8AC3E}">
        <p14:creationId xmlns:p14="http://schemas.microsoft.com/office/powerpoint/2010/main" val="124375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06488"/>
            <a:ext cx="4149725" cy="468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6925" y="1106488"/>
            <a:ext cx="4149725" cy="468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D3BC89E3-09FE-4431-97FE-07227A0B02E6}" type="slidenum">
              <a:rPr lang="en-US" altLang="en-US"/>
              <a:pPr>
                <a:defRPr/>
              </a:pPr>
              <a:t>‹#›</a:t>
            </a:fld>
            <a:endParaRPr lang="en-US" altLang="en-US"/>
          </a:p>
        </p:txBody>
      </p:sp>
    </p:spTree>
    <p:extLst>
      <p:ext uri="{BB962C8B-B14F-4D97-AF65-F5344CB8AC3E}">
        <p14:creationId xmlns:p14="http://schemas.microsoft.com/office/powerpoint/2010/main" val="34305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9889AAA8-8AD5-4229-9DC1-D6BB23C74745}" type="slidenum">
              <a:rPr lang="en-US" altLang="en-US"/>
              <a:pPr>
                <a:defRPr/>
              </a:pPr>
              <a:t>‹#›</a:t>
            </a:fld>
            <a:endParaRPr lang="en-US" altLang="en-US"/>
          </a:p>
        </p:txBody>
      </p:sp>
    </p:spTree>
    <p:extLst>
      <p:ext uri="{BB962C8B-B14F-4D97-AF65-F5344CB8AC3E}">
        <p14:creationId xmlns:p14="http://schemas.microsoft.com/office/powerpoint/2010/main" val="220182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777B4B6-8D8F-42E1-86F7-4809C61C87A7}" type="slidenum">
              <a:rPr lang="en-US" altLang="en-US"/>
              <a:pPr>
                <a:defRPr/>
              </a:pPr>
              <a:t>‹#›</a:t>
            </a:fld>
            <a:endParaRPr lang="en-US" altLang="en-US"/>
          </a:p>
        </p:txBody>
      </p:sp>
    </p:spTree>
    <p:extLst>
      <p:ext uri="{BB962C8B-B14F-4D97-AF65-F5344CB8AC3E}">
        <p14:creationId xmlns:p14="http://schemas.microsoft.com/office/powerpoint/2010/main" val="360692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5A3662E-7909-4D15-AA74-A6DFD22425FB}" type="slidenum">
              <a:rPr lang="en-US" altLang="en-US"/>
              <a:pPr>
                <a:defRPr/>
              </a:pPr>
              <a:t>‹#›</a:t>
            </a:fld>
            <a:endParaRPr lang="en-US" altLang="en-US"/>
          </a:p>
        </p:txBody>
      </p:sp>
    </p:spTree>
    <p:extLst>
      <p:ext uri="{BB962C8B-B14F-4D97-AF65-F5344CB8AC3E}">
        <p14:creationId xmlns:p14="http://schemas.microsoft.com/office/powerpoint/2010/main" val="34167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F920C94-B20F-4565-8611-E8F973A92EAE}" type="slidenum">
              <a:rPr lang="en-US" altLang="en-US"/>
              <a:pPr>
                <a:defRPr/>
              </a:pPr>
              <a:t>‹#›</a:t>
            </a:fld>
            <a:endParaRPr lang="en-US" altLang="en-US"/>
          </a:p>
        </p:txBody>
      </p:sp>
    </p:spTree>
    <p:extLst>
      <p:ext uri="{BB962C8B-B14F-4D97-AF65-F5344CB8AC3E}">
        <p14:creationId xmlns:p14="http://schemas.microsoft.com/office/powerpoint/2010/main" val="397447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D60DB74-5D7C-49C1-B235-77BAB38EAC90}" type="slidenum">
              <a:rPr lang="en-US" altLang="en-US"/>
              <a:pPr>
                <a:defRPr/>
              </a:pPr>
              <a:t>‹#›</a:t>
            </a:fld>
            <a:endParaRPr lang="en-US" altLang="en-US"/>
          </a:p>
        </p:txBody>
      </p:sp>
    </p:spTree>
    <p:extLst>
      <p:ext uri="{BB962C8B-B14F-4D97-AF65-F5344CB8AC3E}">
        <p14:creationId xmlns:p14="http://schemas.microsoft.com/office/powerpoint/2010/main" val="112312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263525"/>
            <a:ext cx="8455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106488"/>
            <a:ext cx="8451850" cy="46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55025" y="304800"/>
            <a:ext cx="493713" cy="365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1100"/>
            </a:lvl1pPr>
          </a:lstStyle>
          <a:p>
            <a:pPr>
              <a:defRPr/>
            </a:pPr>
            <a:fld id="{F4DC0774-D14B-43B7-97F4-E9B07ABDC151}" type="slidenum">
              <a:rPr lang="en-US" altLang="en-US"/>
              <a:pPr>
                <a:defRPr/>
              </a:pPr>
              <a:t>‹#›</a:t>
            </a:fld>
            <a:endParaRPr lang="en-US" altLang="en-US"/>
          </a:p>
        </p:txBody>
      </p:sp>
      <p:sp>
        <p:nvSpPr>
          <p:cNvPr id="1029" name="Rectangle 17"/>
          <p:cNvSpPr>
            <a:spLocks noChangeArrowheads="1"/>
          </p:cNvSpPr>
          <p:nvPr userDrawn="1"/>
        </p:nvSpPr>
        <p:spPr bwMode="auto">
          <a:xfrm>
            <a:off x="9372600" y="2238375"/>
            <a:ext cx="457200" cy="457200"/>
          </a:xfrm>
          <a:prstGeom prst="rect">
            <a:avLst/>
          </a:prstGeom>
          <a:solidFill>
            <a:srgbClr val="F7C94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Clr>
                <a:schemeClr val="accent2"/>
              </a:buClr>
              <a:defRPr/>
            </a:pPr>
            <a:endParaRPr lang="en-US" altLang="en-US" sz="1400"/>
          </a:p>
        </p:txBody>
      </p:sp>
      <p:sp>
        <p:nvSpPr>
          <p:cNvPr id="2" name="Rectangle 18"/>
          <p:cNvSpPr>
            <a:spLocks noChangeArrowheads="1"/>
          </p:cNvSpPr>
          <p:nvPr userDrawn="1"/>
        </p:nvSpPr>
        <p:spPr bwMode="auto">
          <a:xfrm>
            <a:off x="9372600" y="3381375"/>
            <a:ext cx="457200" cy="457200"/>
          </a:xfrm>
          <a:prstGeom prst="rect">
            <a:avLst/>
          </a:prstGeom>
          <a:solidFill>
            <a:srgbClr val="2E454D"/>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Clr>
                <a:schemeClr val="accent2"/>
              </a:buClr>
              <a:defRPr/>
            </a:pPr>
            <a:endParaRPr lang="en-US" altLang="en-US" sz="1400"/>
          </a:p>
        </p:txBody>
      </p:sp>
      <p:sp>
        <p:nvSpPr>
          <p:cNvPr id="1031" name="Rectangle 19"/>
          <p:cNvSpPr>
            <a:spLocks noChangeArrowheads="1"/>
          </p:cNvSpPr>
          <p:nvPr userDrawn="1"/>
        </p:nvSpPr>
        <p:spPr bwMode="auto">
          <a:xfrm>
            <a:off x="9372600" y="3908425"/>
            <a:ext cx="27368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73138" eaLnBrk="0" hangingPunct="0">
              <a:tabLst>
                <a:tab pos="1374775" algn="l"/>
              </a:tabLst>
              <a:defRPr>
                <a:solidFill>
                  <a:schemeClr val="tx1"/>
                </a:solidFill>
                <a:latin typeface="Arial" pitchFamily="34" charset="0"/>
                <a:ea typeface="ＭＳ Ｐゴシック" pitchFamily="34" charset="-128"/>
              </a:defRPr>
            </a:lvl1pPr>
            <a:lvl2pPr marL="742950" indent="-285750" defTabSz="973138" eaLnBrk="0" hangingPunct="0">
              <a:tabLst>
                <a:tab pos="1374775" algn="l"/>
              </a:tabLst>
              <a:defRPr>
                <a:solidFill>
                  <a:schemeClr val="tx1"/>
                </a:solidFill>
                <a:latin typeface="Arial" pitchFamily="34" charset="0"/>
                <a:ea typeface="ＭＳ Ｐゴシック" pitchFamily="34" charset="-128"/>
              </a:defRPr>
            </a:lvl2pPr>
            <a:lvl3pPr marL="1143000" indent="-228600" defTabSz="973138" eaLnBrk="0" hangingPunct="0">
              <a:tabLst>
                <a:tab pos="1374775" algn="l"/>
              </a:tabLst>
              <a:defRPr>
                <a:solidFill>
                  <a:schemeClr val="tx1"/>
                </a:solidFill>
                <a:latin typeface="Arial" pitchFamily="34" charset="0"/>
                <a:ea typeface="ＭＳ Ｐゴシック" pitchFamily="34" charset="-128"/>
              </a:defRPr>
            </a:lvl3pPr>
            <a:lvl4pPr marL="1600200" indent="-228600" defTabSz="973138" eaLnBrk="0" hangingPunct="0">
              <a:tabLst>
                <a:tab pos="1374775" algn="l"/>
              </a:tabLst>
              <a:defRPr>
                <a:solidFill>
                  <a:schemeClr val="tx1"/>
                </a:solidFill>
                <a:latin typeface="Arial" pitchFamily="34" charset="0"/>
                <a:ea typeface="ＭＳ Ｐゴシック" pitchFamily="34" charset="-128"/>
              </a:defRPr>
            </a:lvl4pPr>
            <a:lvl5pPr marL="2057400" indent="-228600" defTabSz="973138" eaLnBrk="0" hangingPunct="0">
              <a:tabLst>
                <a:tab pos="1374775" algn="l"/>
              </a:tabLst>
              <a:defRPr>
                <a:solidFill>
                  <a:schemeClr val="tx1"/>
                </a:solidFill>
                <a:latin typeface="Arial" pitchFamily="34" charset="0"/>
                <a:ea typeface="ＭＳ Ｐゴシック" pitchFamily="34" charset="-128"/>
              </a:defRPr>
            </a:lvl5pPr>
            <a:lvl6pPr marL="25146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6pPr>
            <a:lvl7pPr marL="29718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7pPr>
            <a:lvl8pPr marL="34290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8pPr>
            <a:lvl9pPr marL="38862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9pPr>
          </a:lstStyle>
          <a:p>
            <a:pPr eaLnBrk="1" hangingPunct="1">
              <a:buFont typeface="Times" pitchFamily="18" charset="0"/>
              <a:buNone/>
              <a:defRPr/>
            </a:pPr>
            <a:r>
              <a:rPr lang="en-US" altLang="en-US" sz="1600"/>
              <a:t>Dark Muted Blue for fills </a:t>
            </a:r>
            <a:br>
              <a:rPr lang="en-US" altLang="en-US" sz="1600"/>
            </a:br>
            <a:r>
              <a:rPr lang="en-US" altLang="en-US" sz="1600"/>
              <a:t>over the Muted Blue color </a:t>
            </a:r>
            <a:br>
              <a:rPr lang="en-US" altLang="en-US" sz="1600"/>
            </a:br>
            <a:r>
              <a:rPr lang="en-US" altLang="en-US" sz="1600"/>
              <a:t>and for solid shadows </a:t>
            </a:r>
            <a:br>
              <a:rPr lang="en-US" altLang="en-US" sz="1600"/>
            </a:br>
            <a:r>
              <a:rPr lang="en-US" altLang="en-US" sz="1600"/>
              <a:t>(R:46, G:69, B:77)</a:t>
            </a:r>
          </a:p>
        </p:txBody>
      </p:sp>
      <p:sp>
        <p:nvSpPr>
          <p:cNvPr id="1032" name="Rectangle 20"/>
          <p:cNvSpPr>
            <a:spLocks noChangeArrowheads="1"/>
          </p:cNvSpPr>
          <p:nvPr userDrawn="1"/>
        </p:nvSpPr>
        <p:spPr bwMode="auto">
          <a:xfrm>
            <a:off x="9372600" y="2768600"/>
            <a:ext cx="2819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73138" eaLnBrk="0" hangingPunct="0">
              <a:tabLst>
                <a:tab pos="1374775" algn="l"/>
              </a:tabLst>
              <a:defRPr>
                <a:solidFill>
                  <a:schemeClr val="tx1"/>
                </a:solidFill>
                <a:latin typeface="Arial" pitchFamily="34" charset="0"/>
                <a:ea typeface="ＭＳ Ｐゴシック" pitchFamily="34" charset="-128"/>
              </a:defRPr>
            </a:lvl1pPr>
            <a:lvl2pPr marL="742950" indent="-285750" defTabSz="973138" eaLnBrk="0" hangingPunct="0">
              <a:tabLst>
                <a:tab pos="1374775" algn="l"/>
              </a:tabLst>
              <a:defRPr>
                <a:solidFill>
                  <a:schemeClr val="tx1"/>
                </a:solidFill>
                <a:latin typeface="Arial" pitchFamily="34" charset="0"/>
                <a:ea typeface="ＭＳ Ｐゴシック" pitchFamily="34" charset="-128"/>
              </a:defRPr>
            </a:lvl2pPr>
            <a:lvl3pPr marL="1143000" indent="-228600" defTabSz="973138" eaLnBrk="0" hangingPunct="0">
              <a:tabLst>
                <a:tab pos="1374775" algn="l"/>
              </a:tabLst>
              <a:defRPr>
                <a:solidFill>
                  <a:schemeClr val="tx1"/>
                </a:solidFill>
                <a:latin typeface="Arial" pitchFamily="34" charset="0"/>
                <a:ea typeface="ＭＳ Ｐゴシック" pitchFamily="34" charset="-128"/>
              </a:defRPr>
            </a:lvl3pPr>
            <a:lvl4pPr marL="1600200" indent="-228600" defTabSz="973138" eaLnBrk="0" hangingPunct="0">
              <a:tabLst>
                <a:tab pos="1374775" algn="l"/>
              </a:tabLst>
              <a:defRPr>
                <a:solidFill>
                  <a:schemeClr val="tx1"/>
                </a:solidFill>
                <a:latin typeface="Arial" pitchFamily="34" charset="0"/>
                <a:ea typeface="ＭＳ Ｐゴシック" pitchFamily="34" charset="-128"/>
              </a:defRPr>
            </a:lvl4pPr>
            <a:lvl5pPr marL="2057400" indent="-228600" defTabSz="973138" eaLnBrk="0" hangingPunct="0">
              <a:tabLst>
                <a:tab pos="1374775" algn="l"/>
              </a:tabLst>
              <a:defRPr>
                <a:solidFill>
                  <a:schemeClr val="tx1"/>
                </a:solidFill>
                <a:latin typeface="Arial" pitchFamily="34" charset="0"/>
                <a:ea typeface="ＭＳ Ｐゴシック" pitchFamily="34" charset="-128"/>
              </a:defRPr>
            </a:lvl5pPr>
            <a:lvl6pPr marL="25146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6pPr>
            <a:lvl7pPr marL="29718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7pPr>
            <a:lvl8pPr marL="34290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8pPr>
            <a:lvl9pPr marL="3886200" indent="-228600" defTabSz="973138" eaLnBrk="0" fontAlgn="base" hangingPunct="0">
              <a:spcBef>
                <a:spcPct val="0"/>
              </a:spcBef>
              <a:spcAft>
                <a:spcPct val="0"/>
              </a:spcAft>
              <a:tabLst>
                <a:tab pos="1374775" algn="l"/>
              </a:tabLst>
              <a:defRPr>
                <a:solidFill>
                  <a:schemeClr val="tx1"/>
                </a:solidFill>
                <a:latin typeface="Arial" pitchFamily="34" charset="0"/>
                <a:ea typeface="ＭＳ Ｐゴシック" pitchFamily="34" charset="-128"/>
              </a:defRPr>
            </a:lvl9pPr>
          </a:lstStyle>
          <a:p>
            <a:pPr eaLnBrk="1" hangingPunct="1">
              <a:buFont typeface="Times" pitchFamily="18" charset="0"/>
              <a:buNone/>
              <a:defRPr/>
            </a:pPr>
            <a:r>
              <a:rPr lang="en-US" altLang="en-US" sz="1600"/>
              <a:t>Light Orange </a:t>
            </a:r>
            <a:br>
              <a:rPr lang="en-US" altLang="en-US" sz="1600"/>
            </a:br>
            <a:r>
              <a:rPr lang="en-US" altLang="en-US" sz="1600"/>
              <a:t>(R:247, G:201, B:65)</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0" fontAlgn="base" hangingPunct="0">
        <a:spcBef>
          <a:spcPct val="0"/>
        </a:spcBef>
        <a:spcAft>
          <a:spcPct val="0"/>
        </a:spcAft>
        <a:defRPr sz="2200" b="1">
          <a:solidFill>
            <a:schemeClr val="tx2"/>
          </a:solidFill>
          <a:latin typeface="+mj-lt"/>
          <a:ea typeface="+mj-ea"/>
          <a:cs typeface="ＭＳ Ｐゴシック"/>
        </a:defRPr>
      </a:lvl1pPr>
      <a:lvl2pPr algn="l" rtl="0" eaLnBrk="0" fontAlgn="base" hangingPunct="0">
        <a:spcBef>
          <a:spcPct val="0"/>
        </a:spcBef>
        <a:spcAft>
          <a:spcPct val="0"/>
        </a:spcAft>
        <a:defRPr sz="2200" b="1">
          <a:solidFill>
            <a:schemeClr val="tx2"/>
          </a:solidFill>
          <a:latin typeface="Arial" charset="0"/>
          <a:ea typeface="ＭＳ Ｐゴシック" pitchFamily="4" charset="-128"/>
          <a:cs typeface="ＭＳ Ｐゴシック"/>
        </a:defRPr>
      </a:lvl2pPr>
      <a:lvl3pPr algn="l" rtl="0" eaLnBrk="0" fontAlgn="base" hangingPunct="0">
        <a:spcBef>
          <a:spcPct val="0"/>
        </a:spcBef>
        <a:spcAft>
          <a:spcPct val="0"/>
        </a:spcAft>
        <a:defRPr sz="2200" b="1">
          <a:solidFill>
            <a:schemeClr val="tx2"/>
          </a:solidFill>
          <a:latin typeface="Arial" charset="0"/>
          <a:ea typeface="ＭＳ Ｐゴシック" pitchFamily="4" charset="-128"/>
          <a:cs typeface="ＭＳ Ｐゴシック"/>
        </a:defRPr>
      </a:lvl3pPr>
      <a:lvl4pPr algn="l" rtl="0" eaLnBrk="0" fontAlgn="base" hangingPunct="0">
        <a:spcBef>
          <a:spcPct val="0"/>
        </a:spcBef>
        <a:spcAft>
          <a:spcPct val="0"/>
        </a:spcAft>
        <a:defRPr sz="2200" b="1">
          <a:solidFill>
            <a:schemeClr val="tx2"/>
          </a:solidFill>
          <a:latin typeface="Arial" charset="0"/>
          <a:ea typeface="ＭＳ Ｐゴシック" pitchFamily="4" charset="-128"/>
          <a:cs typeface="ＭＳ Ｐゴシック"/>
        </a:defRPr>
      </a:lvl4pPr>
      <a:lvl5pPr algn="l" rtl="0" eaLnBrk="0" fontAlgn="base" hangingPunct="0">
        <a:spcBef>
          <a:spcPct val="0"/>
        </a:spcBef>
        <a:spcAft>
          <a:spcPct val="0"/>
        </a:spcAft>
        <a:defRPr sz="2200" b="1">
          <a:solidFill>
            <a:schemeClr val="tx2"/>
          </a:solidFill>
          <a:latin typeface="Arial" charset="0"/>
          <a:ea typeface="ＭＳ Ｐゴシック" pitchFamily="4" charset="-128"/>
          <a:cs typeface="ＭＳ Ｐゴシック"/>
        </a:defRPr>
      </a:lvl5pPr>
      <a:lvl6pPr marL="457200" algn="l" rtl="0" fontAlgn="base">
        <a:spcBef>
          <a:spcPct val="0"/>
        </a:spcBef>
        <a:spcAft>
          <a:spcPct val="0"/>
        </a:spcAft>
        <a:defRPr sz="2200" b="1">
          <a:solidFill>
            <a:schemeClr val="tx2"/>
          </a:solidFill>
          <a:latin typeface="Arial" charset="0"/>
          <a:ea typeface="ＭＳ Ｐゴシック" pitchFamily="4" charset="-128"/>
        </a:defRPr>
      </a:lvl6pPr>
      <a:lvl7pPr marL="914400" algn="l" rtl="0" fontAlgn="base">
        <a:spcBef>
          <a:spcPct val="0"/>
        </a:spcBef>
        <a:spcAft>
          <a:spcPct val="0"/>
        </a:spcAft>
        <a:defRPr sz="2200" b="1">
          <a:solidFill>
            <a:schemeClr val="tx2"/>
          </a:solidFill>
          <a:latin typeface="Arial" charset="0"/>
          <a:ea typeface="ＭＳ Ｐゴシック" pitchFamily="4" charset="-128"/>
        </a:defRPr>
      </a:lvl7pPr>
      <a:lvl8pPr marL="1371600" algn="l" rtl="0" fontAlgn="base">
        <a:spcBef>
          <a:spcPct val="0"/>
        </a:spcBef>
        <a:spcAft>
          <a:spcPct val="0"/>
        </a:spcAft>
        <a:defRPr sz="2200" b="1">
          <a:solidFill>
            <a:schemeClr val="tx2"/>
          </a:solidFill>
          <a:latin typeface="Arial" charset="0"/>
          <a:ea typeface="ＭＳ Ｐゴシック" pitchFamily="4" charset="-128"/>
        </a:defRPr>
      </a:lvl8pPr>
      <a:lvl9pPr marL="1828800" algn="l" rtl="0" fontAlgn="base">
        <a:spcBef>
          <a:spcPct val="0"/>
        </a:spcBef>
        <a:spcAft>
          <a:spcPct val="0"/>
        </a:spcAft>
        <a:defRPr sz="2200" b="1">
          <a:solidFill>
            <a:schemeClr val="tx2"/>
          </a:solidFill>
          <a:latin typeface="Arial" charset="0"/>
          <a:ea typeface="ＭＳ Ｐゴシック" pitchFamily="4" charset="-128"/>
        </a:defRPr>
      </a:lvl9pPr>
    </p:titleStyle>
    <p:bodyStyle>
      <a:lvl1pPr marL="342900" indent="-342900" algn="l" defTabSz="973138" rtl="0" eaLnBrk="0" fontAlgn="base" hangingPunct="0">
        <a:spcBef>
          <a:spcPct val="0"/>
        </a:spcBef>
        <a:spcAft>
          <a:spcPct val="0"/>
        </a:spcAft>
        <a:buFont typeface="Times" pitchFamily="18" charset="0"/>
        <a:buChar char="•"/>
        <a:tabLst>
          <a:tab pos="1374775" algn="l"/>
        </a:tabLst>
        <a:defRPr sz="1600">
          <a:solidFill>
            <a:schemeClr val="tx1"/>
          </a:solidFill>
          <a:latin typeface="+mn-lt"/>
          <a:ea typeface="+mn-ea"/>
          <a:cs typeface="ＭＳ Ｐゴシック"/>
        </a:defRPr>
      </a:lvl1pPr>
      <a:lvl2pPr marL="571500" indent="-173038" algn="l" defTabSz="973138" rtl="0" eaLnBrk="0" fontAlgn="base" hangingPunct="0">
        <a:spcBef>
          <a:spcPct val="0"/>
        </a:spcBef>
        <a:spcAft>
          <a:spcPct val="0"/>
        </a:spcAft>
        <a:buClr>
          <a:schemeClr val="hlink"/>
        </a:buClr>
        <a:buFont typeface="Times" pitchFamily="18" charset="0"/>
        <a:buChar char="•"/>
        <a:tabLst>
          <a:tab pos="1374775" algn="l"/>
        </a:tabLst>
        <a:defRPr sz="1600">
          <a:solidFill>
            <a:schemeClr val="tx1"/>
          </a:solidFill>
          <a:latin typeface="+mn-lt"/>
          <a:ea typeface="+mn-ea"/>
          <a:cs typeface="ＭＳ Ｐゴシック"/>
        </a:defRPr>
      </a:lvl2pPr>
      <a:lvl3pPr marL="1082675" indent="-165100" algn="l" defTabSz="973138" rtl="0" eaLnBrk="0" fontAlgn="base" hangingPunct="0">
        <a:spcBef>
          <a:spcPct val="0"/>
        </a:spcBef>
        <a:spcAft>
          <a:spcPct val="0"/>
        </a:spcAft>
        <a:buClr>
          <a:schemeClr val="hlink"/>
        </a:buClr>
        <a:buFont typeface="Times" pitchFamily="18" charset="0"/>
        <a:buChar char="•"/>
        <a:tabLst>
          <a:tab pos="1374775" algn="l"/>
        </a:tabLst>
        <a:defRPr sz="1400">
          <a:solidFill>
            <a:schemeClr val="tx1"/>
          </a:solidFill>
          <a:latin typeface="+mn-lt"/>
          <a:ea typeface="+mn-ea"/>
          <a:cs typeface="ＭＳ Ｐゴシック"/>
        </a:defRPr>
      </a:lvl3pPr>
      <a:lvl4pPr marL="1539875" indent="-165100" algn="l" defTabSz="973138" rtl="0" eaLnBrk="0" fontAlgn="base" hangingPunct="0">
        <a:spcBef>
          <a:spcPct val="0"/>
        </a:spcBef>
        <a:spcAft>
          <a:spcPct val="0"/>
        </a:spcAft>
        <a:buClr>
          <a:schemeClr val="hlink"/>
        </a:buClr>
        <a:buChar char="&gt;"/>
        <a:tabLst>
          <a:tab pos="1374775" algn="l"/>
        </a:tabLst>
        <a:defRPr sz="1400">
          <a:solidFill>
            <a:schemeClr val="tx1"/>
          </a:solidFill>
          <a:latin typeface="+mn-lt"/>
          <a:ea typeface="+mn-ea"/>
          <a:cs typeface="ＭＳ Ｐゴシック"/>
        </a:defRPr>
      </a:lvl4pPr>
      <a:lvl5pPr marL="1998663" indent="-173038" algn="l" defTabSz="973138" rtl="0" eaLnBrk="0" fontAlgn="base" hangingPunct="0">
        <a:spcBef>
          <a:spcPct val="0"/>
        </a:spcBef>
        <a:spcAft>
          <a:spcPct val="0"/>
        </a:spcAft>
        <a:buClr>
          <a:schemeClr val="hlink"/>
        </a:buClr>
        <a:buChar char="&gt;"/>
        <a:tabLst>
          <a:tab pos="1374775" algn="l"/>
        </a:tabLst>
        <a:defRPr sz="1400">
          <a:solidFill>
            <a:schemeClr val="tx1"/>
          </a:solidFill>
          <a:latin typeface="+mn-lt"/>
          <a:ea typeface="+mn-ea"/>
          <a:cs typeface="ＭＳ Ｐゴシック"/>
        </a:defRPr>
      </a:lvl5pPr>
      <a:lvl6pPr marL="24558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jpeg"/><Relationship Id="rId7"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1143000" y="3733800"/>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685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Date of </a:t>
                      </a:r>
                      <a:br>
                        <a:rPr kumimoji="0" lang="en-US" sz="1000" b="1" i="0" u="none" strike="noStrike" cap="none" normalizeH="0" baseline="0" dirty="0">
                          <a:ln>
                            <a:noFill/>
                          </a:ln>
                          <a:solidFill>
                            <a:schemeClr val="tx1"/>
                          </a:solidFill>
                          <a:effectLst/>
                          <a:latin typeface="Arial" charset="0"/>
                          <a:cs typeface="Times New Roman" pitchFamily="18" charset="0"/>
                        </a:rPr>
                      </a:br>
                      <a:r>
                        <a:rPr kumimoji="0" lang="en-US" sz="1000" b="1" i="0" u="none" strike="noStrike" cap="none" normalizeH="0" baseline="0" dirty="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685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2895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5"/>
          <p:cNvSpPr/>
          <p:nvPr/>
        </p:nvSpPr>
        <p:spPr>
          <a:xfrm>
            <a:off x="57196" y="1829369"/>
            <a:ext cx="2639583" cy="480003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54" dirty="0"/>
          </a:p>
        </p:txBody>
      </p:sp>
      <p:sp>
        <p:nvSpPr>
          <p:cNvPr id="2053" name="txtHeader"/>
          <p:cNvSpPr txBox="1">
            <a:spLocks noChangeArrowheads="1"/>
          </p:cNvSpPr>
          <p:nvPr/>
        </p:nvSpPr>
        <p:spPr bwMode="auto">
          <a:xfrm>
            <a:off x="204788" y="152400"/>
            <a:ext cx="6400800" cy="400050"/>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defRPr/>
            </a:pPr>
            <a:r>
              <a:rPr lang="en-US" altLang="en-US" sz="2000" dirty="0">
                <a:solidFill>
                  <a:srgbClr val="002060"/>
                </a:solidFill>
                <a:latin typeface="Calibri" panose="020F0502020204030204" pitchFamily="34" charset="0"/>
              </a:rPr>
              <a:t>Geetanjali Sharma – </a:t>
            </a:r>
            <a:r>
              <a:rPr lang="en-US" altLang="en-US" sz="2000" dirty="0" smtClean="0">
                <a:solidFill>
                  <a:srgbClr val="002060"/>
                </a:solidFill>
                <a:latin typeface="Calibri" panose="020F0502020204030204" pitchFamily="34" charset="0"/>
              </a:rPr>
              <a:t>Business Analyst (703199386</a:t>
            </a:r>
            <a:r>
              <a:rPr lang="en-US" altLang="en-US" sz="2000" dirty="0">
                <a:solidFill>
                  <a:srgbClr val="002060"/>
                </a:solidFill>
                <a:latin typeface="Calibri" panose="020F0502020204030204" pitchFamily="34" charset="0"/>
              </a:rPr>
              <a:t>)</a:t>
            </a:r>
          </a:p>
        </p:txBody>
      </p:sp>
      <p:sp>
        <p:nvSpPr>
          <p:cNvPr id="7" name="txtResumeSummary"/>
          <p:cNvSpPr txBox="1"/>
          <p:nvPr/>
        </p:nvSpPr>
        <p:spPr>
          <a:xfrm>
            <a:off x="2811463" y="457200"/>
            <a:ext cx="4275137" cy="415498"/>
          </a:xfrm>
          <a:prstGeom prst="rect">
            <a:avLst/>
          </a:prstGeom>
        </p:spPr>
        <p:style>
          <a:lnRef idx="2">
            <a:schemeClr val="accent3"/>
          </a:lnRef>
          <a:fillRef idx="1">
            <a:schemeClr val="lt1"/>
          </a:fillRef>
          <a:effectRef idx="0">
            <a:schemeClr val="accent3"/>
          </a:effectRef>
          <a:fontRef idx="minor">
            <a:schemeClr val="dk1"/>
          </a:fontRef>
        </p:style>
        <p:txBody>
          <a:bodyPr wrap="square" anchor="t">
            <a:spAutoFit/>
          </a:bodyPr>
          <a:lstStyle>
            <a:defPPr>
              <a:defRPr lang="en-US"/>
            </a:defPPr>
            <a:lvl1pPr>
              <a:defRPr sz="1000">
                <a:latin typeface="Calibri" panose="020F0502020204030204" pitchFamily="34" charset="0"/>
                <a:cs typeface="Arial" panose="020B0604020202020204" pitchFamily="34" charset="0"/>
              </a:defRPr>
            </a:lvl1pPr>
          </a:lstStyle>
          <a:p>
            <a:pPr>
              <a:lnSpc>
                <a:spcPct val="150000"/>
              </a:lnSpc>
            </a:pPr>
            <a:r>
              <a:rPr lang="en-US" sz="1400" b="1" dirty="0" smtClean="0">
                <a:solidFill>
                  <a:srgbClr val="002060"/>
                </a:solidFill>
                <a:latin typeface="Calibri"/>
              </a:rPr>
              <a:t>  Current </a:t>
            </a:r>
            <a:r>
              <a:rPr sz="1400" b="1" dirty="0" smtClean="0">
                <a:solidFill>
                  <a:srgbClr val="002060"/>
                </a:solidFill>
                <a:latin typeface="Calibri"/>
              </a:rPr>
              <a:t>Job </a:t>
            </a:r>
            <a:r>
              <a:rPr sz="1400" b="1" dirty="0">
                <a:solidFill>
                  <a:srgbClr val="002060"/>
                </a:solidFill>
                <a:latin typeface="Calibri"/>
              </a:rPr>
              <a:t>Responsibilities </a:t>
            </a:r>
            <a:r>
              <a:rPr sz="1400" b="1" dirty="0" smtClean="0">
                <a:solidFill>
                  <a:srgbClr val="002060"/>
                </a:solidFill>
                <a:latin typeface="Calibri"/>
              </a:rPr>
              <a:t>:</a:t>
            </a:r>
            <a:endParaRPr lang="en-US" sz="1400" dirty="0">
              <a:solidFill>
                <a:srgbClr val="000000"/>
              </a:solidFill>
              <a:latin typeface="Calibri"/>
            </a:endParaRPr>
          </a:p>
        </p:txBody>
      </p:sp>
      <p:pic>
        <p:nvPicPr>
          <p:cNvPr id="12" name="txtPic"/>
          <p:cNvPicPr>
            <a:picLocks/>
          </p:cNvPicPr>
          <p:nvPr/>
        </p:nvPicPr>
        <p:blipFill>
          <a:blip r:embed="rId3"/>
          <a:stretch>
            <a:fillRect/>
          </a:stretch>
        </p:blipFill>
        <p:spPr bwMode="auto">
          <a:xfrm>
            <a:off x="220552" y="619410"/>
            <a:ext cx="1143000" cy="1143000"/>
          </a:xfrm>
          <a:prstGeom prst="rect">
            <a:avLst/>
          </a:prstGeom>
          <a:ln/>
        </p:spPr>
        <p:style>
          <a:lnRef idx="2">
            <a:schemeClr val="accent3"/>
          </a:lnRef>
          <a:fillRef idx="1">
            <a:schemeClr val="lt1"/>
          </a:fillRef>
          <a:effectRef idx="0">
            <a:schemeClr val="accent3"/>
          </a:effectRef>
          <a:fontRef idx="minor">
            <a:schemeClr val="dk1"/>
          </a:fontRef>
        </p:style>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100" y="1917682"/>
            <a:ext cx="215900" cy="183034"/>
          </a:xfrm>
          <a:prstGeom prst="rect">
            <a:avLst/>
          </a:prstGeom>
        </p:spPr>
      </p:pic>
      <p:sp>
        <p:nvSpPr>
          <p:cNvPr id="26" name="TextBox 25"/>
          <p:cNvSpPr txBox="1"/>
          <p:nvPr/>
        </p:nvSpPr>
        <p:spPr>
          <a:xfrm>
            <a:off x="347993" y="2211639"/>
            <a:ext cx="1293944" cy="261610"/>
          </a:xfrm>
          <a:prstGeom prst="rect">
            <a:avLst/>
          </a:prstGeom>
          <a:noFill/>
        </p:spPr>
        <p:txBody>
          <a:bodyPr wrap="none" rtlCol="0">
            <a:spAutoFit/>
          </a:bodyPr>
          <a:lstStyle/>
          <a:p>
            <a:r>
              <a:rPr lang="en-US" sz="1100" dirty="0">
                <a:solidFill>
                  <a:srgbClr val="002060"/>
                </a:solidFill>
                <a:cs typeface="Calibri" panose="020F0502020204030204" pitchFamily="34" charset="0"/>
              </a:rPr>
              <a:t>+91- </a:t>
            </a:r>
            <a:r>
              <a:rPr lang="en-US" sz="1100" dirty="0">
                <a:solidFill>
                  <a:srgbClr val="002060"/>
                </a:solidFill>
                <a:cs typeface="Calibri" panose="020F0502020204030204" pitchFamily="34" charset="0"/>
              </a:rPr>
              <a:t>9911279190</a:t>
            </a:r>
            <a:endParaRPr lang="en-US" sz="1100" dirty="0">
              <a:solidFill>
                <a:srgbClr val="002060"/>
              </a:solidFill>
              <a:cs typeface="Calibri" panose="020F0502020204030204" pitchFamily="34" charset="0"/>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100" y="2265289"/>
            <a:ext cx="154200" cy="178777"/>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100" y="2590800"/>
            <a:ext cx="209038" cy="143793"/>
          </a:xfrm>
          <a:prstGeom prst="rect">
            <a:avLst/>
          </a:prstGeom>
        </p:spPr>
      </p:pic>
      <p:sp>
        <p:nvSpPr>
          <p:cNvPr id="29" name="TextBox 28"/>
          <p:cNvSpPr txBox="1"/>
          <p:nvPr/>
        </p:nvSpPr>
        <p:spPr>
          <a:xfrm>
            <a:off x="347993" y="2529398"/>
            <a:ext cx="2395207" cy="261610"/>
          </a:xfrm>
          <a:prstGeom prst="rect">
            <a:avLst/>
          </a:prstGeom>
          <a:noFill/>
        </p:spPr>
        <p:txBody>
          <a:bodyPr wrap="none" rtlCol="0">
            <a:spAutoFit/>
          </a:bodyPr>
          <a:lstStyle/>
          <a:p>
            <a:r>
              <a:rPr lang="en-US" sz="1100" dirty="0" smtClean="0">
                <a:solidFill>
                  <a:srgbClr val="002060"/>
                </a:solidFill>
                <a:cs typeface="Calibri" panose="020F0502020204030204" pitchFamily="34" charset="0"/>
              </a:rPr>
              <a:t> </a:t>
            </a:r>
            <a:r>
              <a:rPr lang="en-US" sz="1100" dirty="0">
                <a:solidFill>
                  <a:srgbClr val="002060"/>
                </a:solidFill>
                <a:cs typeface="Calibri" panose="020F0502020204030204" pitchFamily="34" charset="0"/>
              </a:rPr>
              <a:t>Geetanjali.sharma4@genpact.com</a:t>
            </a:r>
            <a:endParaRPr lang="en-US" sz="1100" dirty="0">
              <a:solidFill>
                <a:srgbClr val="002060"/>
              </a:solidFill>
              <a:cs typeface="Calibri" panose="020F0502020204030204" pitchFamily="34" charset="0"/>
            </a:endParaRPr>
          </a:p>
        </p:txBody>
      </p:sp>
      <p:sp>
        <p:nvSpPr>
          <p:cNvPr id="30" name="TextBox 29"/>
          <p:cNvSpPr txBox="1"/>
          <p:nvPr/>
        </p:nvSpPr>
        <p:spPr>
          <a:xfrm>
            <a:off x="152402" y="2819400"/>
            <a:ext cx="1066798" cy="216688"/>
          </a:xfrm>
          <a:prstGeom prst="rect">
            <a:avLst/>
          </a:prstGeom>
        </p:spPr>
        <p:txBody>
          <a:bodyPr>
            <a:noAutofit/>
          </a:bodyPr>
          <a:lstStyle>
            <a:defPPr>
              <a:defRPr lang="en-US"/>
            </a:defPPr>
            <a:lvl1pPr>
              <a:lnSpc>
                <a:spcPct val="90000"/>
              </a:lnSpc>
              <a:spcBef>
                <a:spcPct val="0"/>
              </a:spcBef>
              <a:buNone/>
              <a:defRPr b="1">
                <a:solidFill>
                  <a:schemeClr val="tx1">
                    <a:lumMod val="65000"/>
                    <a:lumOff val="35000"/>
                  </a:schemeClr>
                </a:solidFill>
                <a:latin typeface="+mj-lt"/>
                <a:ea typeface="+mj-ea"/>
                <a:cs typeface="+mj-cs"/>
              </a:defRPr>
            </a:lvl1pPr>
          </a:lstStyle>
          <a:p>
            <a:r>
              <a:rPr lang="en-US" sz="1600" dirty="0" smtClean="0">
                <a:solidFill>
                  <a:srgbClr val="002060"/>
                </a:solidFill>
                <a:latin typeface="Calibri"/>
                <a:ea typeface="+mn-ea"/>
                <a:cs typeface="Arial" panose="020B0604020202020204" pitchFamily="34" charset="0"/>
              </a:rPr>
              <a:t>ABOUT </a:t>
            </a:r>
            <a:endParaRPr lang="en-US" sz="1600" dirty="0">
              <a:solidFill>
                <a:srgbClr val="002060"/>
              </a:solidFill>
              <a:latin typeface="Calibri"/>
              <a:ea typeface="+mn-ea"/>
              <a:cs typeface="Arial" panose="020B0604020202020204" pitchFamily="34" charset="0"/>
            </a:endParaRPr>
          </a:p>
        </p:txBody>
      </p:sp>
      <p:sp>
        <p:nvSpPr>
          <p:cNvPr id="31" name="TextBox 30"/>
          <p:cNvSpPr txBox="1"/>
          <p:nvPr/>
        </p:nvSpPr>
        <p:spPr>
          <a:xfrm>
            <a:off x="136304" y="3029946"/>
            <a:ext cx="2683096" cy="2097434"/>
          </a:xfrm>
          <a:prstGeom prst="rect">
            <a:avLst/>
          </a:prstGeom>
          <a:noFill/>
        </p:spPr>
        <p:txBody>
          <a:bodyPr wrap="square" rtlCol="0">
            <a:spAutoFit/>
          </a:bodyPr>
          <a:lstStyle>
            <a:defPPr>
              <a:defRPr lang="en-US"/>
            </a:defPPr>
            <a:lvl1pPr>
              <a:defRPr sz="1200" b="1">
                <a:solidFill>
                  <a:schemeClr val="bg1">
                    <a:lumMod val="50000"/>
                  </a:schemeClr>
                </a:solidFill>
              </a:defRPr>
            </a:lvl1pPr>
          </a:lstStyle>
          <a:p>
            <a:pPr>
              <a:lnSpc>
                <a:spcPct val="150000"/>
              </a:lnSpc>
              <a:spcAft>
                <a:spcPts val="600"/>
              </a:spcAft>
              <a:buClr>
                <a:srgbClr val="00B0F0"/>
              </a:buClr>
              <a:defRPr/>
            </a:pPr>
            <a:r>
              <a:rPr lang="en-US" sz="1100" b="0" dirty="0">
                <a:solidFill>
                  <a:srgbClr val="002060"/>
                </a:solidFill>
                <a:latin typeface="Calibri" panose="020F0502020204030204" pitchFamily="34" charset="0"/>
                <a:cs typeface="Calibri" panose="020F0502020204030204" pitchFamily="34" charset="0"/>
              </a:rPr>
              <a:t>Techno-Functional IT professional </a:t>
            </a:r>
            <a:r>
              <a:rPr lang="en-US" sz="1100" b="0" dirty="0" smtClean="0">
                <a:solidFill>
                  <a:srgbClr val="002060"/>
                </a:solidFill>
                <a:latin typeface="Calibri" panose="020F0502020204030204" pitchFamily="34" charset="0"/>
                <a:cs typeface="Calibri" panose="020F0502020204030204" pitchFamily="34" charset="0"/>
              </a:rPr>
              <a:t>having 10</a:t>
            </a:r>
            <a:r>
              <a:rPr lang="en-US" sz="1100" b="0" dirty="0">
                <a:solidFill>
                  <a:srgbClr val="002060"/>
                </a:solidFill>
                <a:latin typeface="Calibri" panose="020F0502020204030204" pitchFamily="34" charset="0"/>
                <a:cs typeface="Calibri" panose="020F0502020204030204" pitchFamily="34" charset="0"/>
              </a:rPr>
              <a:t>+ years of experience as a and Business analyst (Requirement </a:t>
            </a:r>
            <a:r>
              <a:rPr lang="en-US" sz="1100" b="0" dirty="0" smtClean="0">
                <a:solidFill>
                  <a:srgbClr val="002060"/>
                </a:solidFill>
                <a:latin typeface="Calibri" panose="020F0502020204030204" pitchFamily="34" charset="0"/>
                <a:cs typeface="Calibri" panose="020F0502020204030204" pitchFamily="34" charset="0"/>
              </a:rPr>
              <a:t>gathering ,documentation</a:t>
            </a:r>
            <a:r>
              <a:rPr lang="en-US" sz="1100" b="0" dirty="0">
                <a:solidFill>
                  <a:srgbClr val="002060"/>
                </a:solidFill>
                <a:latin typeface="Calibri" panose="020F0502020204030204" pitchFamily="34" charset="0"/>
                <a:cs typeface="Calibri" panose="020F0502020204030204" pitchFamily="34" charset="0"/>
              </a:rPr>
              <a:t>, Testing ) consultant in Filemaker (RDBMS-a subsidiary of Apple Inc.) , technical writer, coordinator. </a:t>
            </a:r>
            <a:r>
              <a:rPr lang="en-US" sz="1100" b="0" dirty="0" smtClean="0">
                <a:solidFill>
                  <a:srgbClr val="002060"/>
                </a:solidFill>
                <a:latin typeface="Calibri" panose="020F0502020204030204" pitchFamily="34" charset="0"/>
                <a:cs typeface="Calibri" panose="020F0502020204030204" pitchFamily="34" charset="0"/>
              </a:rPr>
              <a:t>Apparent </a:t>
            </a:r>
            <a:r>
              <a:rPr lang="en-US" sz="1100" b="0" dirty="0">
                <a:solidFill>
                  <a:srgbClr val="002060"/>
                </a:solidFill>
                <a:latin typeface="Calibri" panose="020F0502020204030204" pitchFamily="34" charset="0"/>
                <a:cs typeface="Calibri" panose="020F0502020204030204" pitchFamily="34" charset="0"/>
              </a:rPr>
              <a:t>team leader with passion to train, Coordinate, manage and motivate people</a:t>
            </a:r>
            <a:r>
              <a:rPr lang="en-US" sz="1100" b="0" dirty="0" smtClean="0">
                <a:solidFill>
                  <a:srgbClr val="002060"/>
                </a:solidFill>
                <a:latin typeface="Calibri" panose="020F0502020204030204" pitchFamily="34" charset="0"/>
                <a:cs typeface="Calibri" panose="020F0502020204030204" pitchFamily="34" charset="0"/>
              </a:rPr>
              <a:t>.</a:t>
            </a:r>
            <a:endParaRPr lang="en-US" sz="1100" b="0" dirty="0">
              <a:solidFill>
                <a:srgbClr val="002060"/>
              </a:solidFill>
              <a:latin typeface="Calibri" panose="020F0502020204030204" pitchFamily="34" charset="0"/>
              <a:cs typeface="Calibri" panose="020F0502020204030204" pitchFamily="34" charset="0"/>
            </a:endParaRPr>
          </a:p>
        </p:txBody>
      </p:sp>
      <p:sp>
        <p:nvSpPr>
          <p:cNvPr id="32" name="TextBox 31"/>
          <p:cNvSpPr txBox="1"/>
          <p:nvPr/>
        </p:nvSpPr>
        <p:spPr>
          <a:xfrm>
            <a:off x="151490" y="5105400"/>
            <a:ext cx="1982110" cy="324982"/>
          </a:xfrm>
          <a:prstGeom prst="rect">
            <a:avLst/>
          </a:prstGeom>
        </p:spPr>
        <p:txBody>
          <a:bodyPr>
            <a:noAutofit/>
          </a:bodyPr>
          <a:lstStyle>
            <a:defPPr>
              <a:defRPr lang="en-US"/>
            </a:defPPr>
            <a:lvl1pPr>
              <a:lnSpc>
                <a:spcPct val="90000"/>
              </a:lnSpc>
              <a:spcBef>
                <a:spcPct val="0"/>
              </a:spcBef>
              <a:buNone/>
              <a:defRPr b="1">
                <a:solidFill>
                  <a:schemeClr val="tx1">
                    <a:lumMod val="65000"/>
                    <a:lumOff val="35000"/>
                  </a:schemeClr>
                </a:solidFill>
                <a:latin typeface="+mj-lt"/>
                <a:ea typeface="+mj-ea"/>
                <a:cs typeface="+mj-cs"/>
              </a:defRPr>
            </a:lvl1pPr>
          </a:lstStyle>
          <a:p>
            <a:r>
              <a:rPr lang="en-US" sz="1600" dirty="0">
                <a:solidFill>
                  <a:srgbClr val="002060"/>
                </a:solidFill>
                <a:latin typeface="Calibri"/>
                <a:ea typeface="+mn-ea"/>
                <a:cs typeface="Arial" panose="020B0604020202020204" pitchFamily="34" charset="0"/>
              </a:rPr>
              <a:t>ACHIEVEMENTS</a:t>
            </a:r>
          </a:p>
        </p:txBody>
      </p:sp>
      <p:sp>
        <p:nvSpPr>
          <p:cNvPr id="33" name="TextBox 32"/>
          <p:cNvSpPr txBox="1"/>
          <p:nvPr/>
        </p:nvSpPr>
        <p:spPr>
          <a:xfrm>
            <a:off x="136304" y="5433804"/>
            <a:ext cx="2692205" cy="769441"/>
          </a:xfrm>
          <a:prstGeom prst="rect">
            <a:avLst/>
          </a:prstGeom>
          <a:noFill/>
        </p:spPr>
        <p:txBody>
          <a:bodyPr wrap="square" rtlCol="0">
            <a:spAutoFit/>
          </a:bodyPr>
          <a:lstStyle>
            <a:defPPr>
              <a:defRPr lang="en-US"/>
            </a:defPPr>
            <a:lvl1pPr>
              <a:defRPr sz="1200" b="1">
                <a:solidFill>
                  <a:schemeClr val="bg1">
                    <a:lumMod val="50000"/>
                  </a:schemeClr>
                </a:solidFill>
              </a:defRPr>
            </a:lvl1pPr>
          </a:lstStyle>
          <a:p>
            <a:pPr marL="171450" indent="-171450" algn="just">
              <a:buFont typeface="Arial" panose="020B0604020202020204" pitchFamily="34" charset="0"/>
              <a:buChar char="•"/>
            </a:pPr>
            <a:r>
              <a:rPr lang="en-US" sz="1100" b="0" dirty="0">
                <a:solidFill>
                  <a:srgbClr val="002060"/>
                </a:solidFill>
                <a:latin typeface="Calibri"/>
                <a:cs typeface="Arial" panose="020B0604020202020204" pitchFamily="34" charset="0"/>
              </a:rPr>
              <a:t>On time and Bug free delivery of </a:t>
            </a:r>
            <a:r>
              <a:rPr lang="en-US" sz="1100" b="0" dirty="0" smtClean="0">
                <a:solidFill>
                  <a:srgbClr val="002060"/>
                </a:solidFill>
                <a:latin typeface="Calibri"/>
                <a:cs typeface="Arial" panose="020B0604020202020204" pitchFamily="34" charset="0"/>
              </a:rPr>
              <a:t>projects according </a:t>
            </a:r>
            <a:r>
              <a:rPr lang="en-US" sz="1100" b="0" dirty="0">
                <a:solidFill>
                  <a:srgbClr val="002060"/>
                </a:solidFill>
                <a:latin typeface="Calibri"/>
                <a:cs typeface="Arial" panose="020B0604020202020204" pitchFamily="34" charset="0"/>
              </a:rPr>
              <a:t>to defined </a:t>
            </a:r>
            <a:r>
              <a:rPr lang="en-US" sz="1100" b="0" dirty="0" smtClean="0">
                <a:solidFill>
                  <a:srgbClr val="002060"/>
                </a:solidFill>
                <a:latin typeface="Calibri"/>
                <a:cs typeface="Arial" panose="020B0604020202020204" pitchFamily="34" charset="0"/>
              </a:rPr>
              <a:t>standards.</a:t>
            </a:r>
            <a:endParaRPr lang="en-US" sz="1100" b="0" dirty="0">
              <a:solidFill>
                <a:srgbClr val="002060"/>
              </a:solidFill>
              <a:latin typeface="Calibri"/>
              <a:cs typeface="Arial" panose="020B0604020202020204" pitchFamily="34" charset="0"/>
            </a:endParaRPr>
          </a:p>
          <a:p>
            <a:pPr marL="171450" indent="-171450" algn="just">
              <a:buFont typeface="Arial" panose="020B0604020202020204" pitchFamily="34" charset="0"/>
              <a:buChar char="•"/>
            </a:pPr>
            <a:r>
              <a:rPr lang="en-US" sz="1100" b="0" dirty="0">
                <a:solidFill>
                  <a:srgbClr val="002060"/>
                </a:solidFill>
                <a:latin typeface="Calibri"/>
                <a:cs typeface="Arial" panose="020B0604020202020204" pitchFamily="34" charset="0"/>
              </a:rPr>
              <a:t>Improved quality of application as per </a:t>
            </a:r>
            <a:r>
              <a:rPr lang="en-US" sz="1100" b="0" dirty="0" smtClean="0">
                <a:solidFill>
                  <a:srgbClr val="002060"/>
                </a:solidFill>
                <a:latin typeface="Calibri"/>
                <a:cs typeface="Arial" panose="020B0604020202020204" pitchFamily="34" charset="0"/>
              </a:rPr>
              <a:t>performance, consistentency &amp; stability</a:t>
            </a:r>
            <a:r>
              <a:rPr lang="en-US" sz="1100" b="0" dirty="0">
                <a:solidFill>
                  <a:srgbClr val="002060"/>
                </a:solidFill>
                <a:latin typeface="Calibri"/>
                <a:cs typeface="Arial" panose="020B0604020202020204" pitchFamily="34" charset="0"/>
              </a:rPr>
              <a:t>.</a:t>
            </a:r>
          </a:p>
        </p:txBody>
      </p:sp>
      <p:sp>
        <p:nvSpPr>
          <p:cNvPr id="34" name="Rounded Rectangle 33"/>
          <p:cNvSpPr/>
          <p:nvPr/>
        </p:nvSpPr>
        <p:spPr>
          <a:xfrm>
            <a:off x="386228" y="1905000"/>
            <a:ext cx="1583012" cy="243249"/>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50" b="1" dirty="0">
                <a:solidFill>
                  <a:srgbClr val="002060"/>
                </a:solidFill>
                <a:latin typeface="+mj-lt"/>
                <a:cs typeface="Calibri" panose="020F0502020204030204" pitchFamily="34" charset="0"/>
              </a:rPr>
              <a:t>Business Analyst</a:t>
            </a:r>
          </a:p>
        </p:txBody>
      </p:sp>
      <p:sp>
        <p:nvSpPr>
          <p:cNvPr id="4" name="Rectangle 3"/>
          <p:cNvSpPr/>
          <p:nvPr/>
        </p:nvSpPr>
        <p:spPr>
          <a:xfrm>
            <a:off x="2743200" y="899279"/>
            <a:ext cx="6248400" cy="2862322"/>
          </a:xfrm>
          <a:prstGeom prst="rect">
            <a:avLst/>
          </a:prstGeom>
          <a:solidFill>
            <a:srgbClr val="F7F7F7"/>
          </a:solidFill>
        </p:spPr>
        <p:txBody>
          <a:bodyPr wrap="square">
            <a:spAutoFit/>
          </a:bodyPr>
          <a:lstStyle/>
          <a:p>
            <a:pPr marL="171450" indent="-171450">
              <a:lnSpc>
                <a:spcPct val="150000"/>
              </a:lnSpc>
              <a:buFont typeface="Arial" panose="020B0604020202020204" pitchFamily="34" charset="0"/>
              <a:buChar char="•"/>
            </a:pPr>
            <a:r>
              <a:rPr lang="de-DE" sz="1200" dirty="0">
                <a:solidFill>
                  <a:srgbClr val="002060"/>
                </a:solidFill>
                <a:latin typeface="Calibri"/>
                <a:ea typeface="+mn-ea"/>
                <a:cs typeface="Arial" panose="020B0604020202020204" pitchFamily="34" charset="0"/>
              </a:rPr>
              <a:t>Taking Buisness Requirements, analysis on </a:t>
            </a:r>
            <a:r>
              <a:rPr lang="de-DE" sz="1200" dirty="0" smtClean="0">
                <a:solidFill>
                  <a:srgbClr val="002060"/>
                </a:solidFill>
                <a:latin typeface="Calibri"/>
                <a:ea typeface="+mn-ea"/>
                <a:cs typeface="Arial" panose="020B0604020202020204" pitchFamily="34" charset="0"/>
              </a:rPr>
              <a:t>requirements, Create BRD.</a:t>
            </a:r>
            <a:endParaRPr lang="de-DE" sz="1200" dirty="0">
              <a:solidFill>
                <a:srgbClr val="002060"/>
              </a:solidFill>
              <a:latin typeface="Calibri"/>
              <a:ea typeface="+mn-ea"/>
              <a:cs typeface="Arial" panose="020B0604020202020204" pitchFamily="34" charset="0"/>
            </a:endParaRPr>
          </a:p>
          <a:p>
            <a:pPr marL="171450" indent="-171450">
              <a:lnSpc>
                <a:spcPct val="150000"/>
              </a:lnSpc>
              <a:buFont typeface="Arial" panose="020B0604020202020204" pitchFamily="34" charset="0"/>
              <a:buChar char="•"/>
            </a:pPr>
            <a:r>
              <a:rPr lang="de-DE" sz="1200" dirty="0">
                <a:solidFill>
                  <a:srgbClr val="002060"/>
                </a:solidFill>
                <a:latin typeface="Calibri"/>
                <a:ea typeface="+mn-ea"/>
                <a:cs typeface="Arial" panose="020B0604020202020204" pitchFamily="34" charset="0"/>
              </a:rPr>
              <a:t>Working  as a liaison between business and </a:t>
            </a:r>
            <a:r>
              <a:rPr lang="de-DE" sz="1200" dirty="0" smtClean="0">
                <a:solidFill>
                  <a:srgbClr val="002060"/>
                </a:solidFill>
                <a:latin typeface="Calibri"/>
                <a:ea typeface="+mn-ea"/>
                <a:cs typeface="Arial" panose="020B0604020202020204" pitchFamily="34" charset="0"/>
              </a:rPr>
              <a:t>Scrum team, </a:t>
            </a:r>
            <a:r>
              <a:rPr lang="de-DE" sz="1200" dirty="0">
                <a:solidFill>
                  <a:srgbClr val="002060"/>
                </a:solidFill>
                <a:latin typeface="Calibri"/>
                <a:ea typeface="+mn-ea"/>
                <a:cs typeface="Arial" panose="020B0604020202020204" pitchFamily="34" charset="0"/>
              </a:rPr>
              <a:t>to ensure smooth implementation and to clarify the business requirements/queries to the team members.</a:t>
            </a:r>
          </a:p>
          <a:p>
            <a:pPr marL="171450" indent="-171450">
              <a:lnSpc>
                <a:spcPct val="150000"/>
              </a:lnSpc>
              <a:buFont typeface="Arial" panose="020B0604020202020204" pitchFamily="34" charset="0"/>
              <a:buChar char="•"/>
            </a:pPr>
            <a:r>
              <a:rPr lang="de-DE" sz="1200" dirty="0">
                <a:solidFill>
                  <a:srgbClr val="002060"/>
                </a:solidFill>
                <a:latin typeface="Calibri"/>
                <a:ea typeface="+mn-ea"/>
                <a:cs typeface="Arial" panose="020B0604020202020204" pitchFamily="34" charset="0"/>
              </a:rPr>
              <a:t> Working closely with developers/Testers to ensure technical compatibility and user satisfaction</a:t>
            </a:r>
            <a:endParaRPr lang="en-US" sz="1200" dirty="0">
              <a:solidFill>
                <a:srgbClr val="002060"/>
              </a:solidFill>
              <a:latin typeface="Calibri"/>
              <a:ea typeface="+mn-ea"/>
              <a:cs typeface="Arial" panose="020B0604020202020204" pitchFamily="34" charset="0"/>
            </a:endParaRPr>
          </a:p>
          <a:p>
            <a:pPr marL="171450" indent="-171450">
              <a:lnSpc>
                <a:spcPct val="150000"/>
              </a:lnSpc>
              <a:buFont typeface="Arial" panose="020B0604020202020204" pitchFamily="34" charset="0"/>
              <a:buChar char="•"/>
            </a:pPr>
            <a:r>
              <a:rPr lang="de-DE" sz="1200" dirty="0" smtClean="0">
                <a:solidFill>
                  <a:srgbClr val="002060"/>
                </a:solidFill>
                <a:latin typeface="Calibri"/>
                <a:ea typeface="+mn-ea"/>
                <a:cs typeface="Arial" panose="020B0604020202020204" pitchFamily="34" charset="0"/>
              </a:rPr>
              <a:t>Involvement during Sprint </a:t>
            </a:r>
            <a:r>
              <a:rPr lang="de-DE" sz="1200" dirty="0">
                <a:solidFill>
                  <a:srgbClr val="002060"/>
                </a:solidFill>
                <a:latin typeface="Calibri"/>
                <a:ea typeface="+mn-ea"/>
                <a:cs typeface="Arial" panose="020B0604020202020204" pitchFamily="34" charset="0"/>
              </a:rPr>
              <a:t>Planning, Identifying tasks, Time </a:t>
            </a:r>
            <a:r>
              <a:rPr lang="de-DE" sz="1200" dirty="0" smtClean="0">
                <a:solidFill>
                  <a:srgbClr val="002060"/>
                </a:solidFill>
                <a:latin typeface="Calibri"/>
                <a:ea typeface="+mn-ea"/>
                <a:cs typeface="Arial" panose="020B0604020202020204" pitchFamily="34" charset="0"/>
              </a:rPr>
              <a:t>Estimation .</a:t>
            </a:r>
            <a:endParaRPr lang="de-DE" sz="1200" dirty="0">
              <a:solidFill>
                <a:srgbClr val="002060"/>
              </a:solidFill>
              <a:latin typeface="Calibri"/>
              <a:ea typeface="+mn-ea"/>
              <a:cs typeface="Arial" panose="020B0604020202020204" pitchFamily="34" charset="0"/>
            </a:endParaRPr>
          </a:p>
          <a:p>
            <a:pPr marL="171450" indent="-171450">
              <a:lnSpc>
                <a:spcPct val="150000"/>
              </a:lnSpc>
              <a:buFont typeface="Arial" panose="020B0604020202020204" pitchFamily="34" charset="0"/>
              <a:buChar char="•"/>
            </a:pPr>
            <a:r>
              <a:rPr lang="de-DE" sz="1200" dirty="0">
                <a:solidFill>
                  <a:srgbClr val="002060"/>
                </a:solidFill>
                <a:latin typeface="Calibri"/>
                <a:ea typeface="+mn-ea"/>
                <a:cs typeface="Arial" panose="020B0604020202020204" pitchFamily="34" charset="0"/>
              </a:rPr>
              <a:t>Facilitating Daily Standup  and Retrospective calls for Scrum </a:t>
            </a:r>
            <a:r>
              <a:rPr lang="de-DE" sz="1200" dirty="0" smtClean="0">
                <a:solidFill>
                  <a:srgbClr val="002060"/>
                </a:solidFill>
                <a:latin typeface="Calibri"/>
                <a:ea typeface="+mn-ea"/>
                <a:cs typeface="Arial" panose="020B0604020202020204" pitchFamily="34" charset="0"/>
              </a:rPr>
              <a:t>team.</a:t>
            </a:r>
            <a:endParaRPr lang="de-DE" sz="1200" dirty="0">
              <a:solidFill>
                <a:srgbClr val="002060"/>
              </a:solidFill>
              <a:latin typeface="Calibri"/>
              <a:ea typeface="+mn-ea"/>
              <a:cs typeface="Arial" panose="020B0604020202020204" pitchFamily="34" charset="0"/>
            </a:endParaRPr>
          </a:p>
          <a:p>
            <a:pPr marL="171450" indent="-171450">
              <a:lnSpc>
                <a:spcPct val="150000"/>
              </a:lnSpc>
              <a:buFont typeface="Arial" panose="020B0604020202020204" pitchFamily="34" charset="0"/>
              <a:buChar char="•"/>
            </a:pPr>
            <a:r>
              <a:rPr lang="en-US" sz="1200" dirty="0" smtClean="0">
                <a:solidFill>
                  <a:srgbClr val="002060"/>
                </a:solidFill>
                <a:latin typeface="Calibri"/>
                <a:ea typeface="+mn-ea"/>
                <a:cs typeface="Arial" panose="020B0604020202020204" pitchFamily="34" charset="0"/>
              </a:rPr>
              <a:t>Testing the sprint items at unit level and file the bugs into ALM.</a:t>
            </a:r>
            <a:endParaRPr lang="en-US" sz="1200" dirty="0">
              <a:solidFill>
                <a:srgbClr val="002060"/>
              </a:solidFill>
              <a:latin typeface="Calibri"/>
              <a:ea typeface="+mn-ea"/>
              <a:cs typeface="Arial" panose="020B0604020202020204" pitchFamily="34" charset="0"/>
            </a:endParaRPr>
          </a:p>
          <a:p>
            <a:pPr marL="171450" indent="-171450">
              <a:lnSpc>
                <a:spcPct val="150000"/>
              </a:lnSpc>
              <a:buFont typeface="Arial" panose="020B0604020202020204" pitchFamily="34" charset="0"/>
              <a:buChar char="•"/>
            </a:pPr>
            <a:r>
              <a:rPr lang="en-US" sz="1200" dirty="0">
                <a:solidFill>
                  <a:srgbClr val="002060"/>
                </a:solidFill>
                <a:latin typeface="Calibri"/>
                <a:cs typeface="Arial" panose="020B0604020202020204" pitchFamily="34" charset="0"/>
              </a:rPr>
              <a:t>Excellent analytical and problem-solving skills; commitment to delivering great software and releasing it quickly, efficiently and with increasing quality</a:t>
            </a:r>
          </a:p>
          <a:p>
            <a:pPr marL="171450" indent="-171450">
              <a:lnSpc>
                <a:spcPct val="150000"/>
              </a:lnSpc>
              <a:buFont typeface="Arial" panose="020B0604020202020204" pitchFamily="34" charset="0"/>
              <a:buChar char="•"/>
            </a:pPr>
            <a:r>
              <a:rPr lang="en-US" sz="1200" dirty="0" smtClean="0">
                <a:solidFill>
                  <a:srgbClr val="002060"/>
                </a:solidFill>
                <a:latin typeface="Calibri"/>
                <a:ea typeface="+mn-ea"/>
                <a:cs typeface="Arial" panose="020B0604020202020204" pitchFamily="34" charset="0"/>
              </a:rPr>
              <a:t>Determine</a:t>
            </a:r>
            <a:r>
              <a:rPr lang="en-US" sz="1200" dirty="0">
                <a:solidFill>
                  <a:srgbClr val="002060"/>
                </a:solidFill>
                <a:latin typeface="Calibri"/>
                <a:ea typeface="+mn-ea"/>
                <a:cs typeface="Arial" panose="020B0604020202020204" pitchFamily="34" charset="0"/>
              </a:rPr>
              <a:t>, document, and organize user requirements for business processes</a:t>
            </a:r>
            <a:r>
              <a:rPr lang="en-US" sz="1200" dirty="0" smtClean="0">
                <a:solidFill>
                  <a:srgbClr val="002060"/>
                </a:solidFill>
                <a:latin typeface="Calibri"/>
                <a:ea typeface="+mn-ea"/>
                <a:cs typeface="Arial" panose="020B0604020202020204" pitchFamily="34" charset="0"/>
              </a:rPr>
              <a:t>.</a:t>
            </a:r>
            <a:endParaRPr lang="en-US" sz="1200" dirty="0">
              <a:solidFill>
                <a:srgbClr val="002060"/>
              </a:solidFill>
              <a:latin typeface="Calibri"/>
              <a:ea typeface="+mn-ea"/>
              <a:cs typeface="Arial" panose="020B0604020202020204" pitchFamily="34" charset="0"/>
            </a:endParaRPr>
          </a:p>
        </p:txBody>
      </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7796" y="604723"/>
            <a:ext cx="196288" cy="169982"/>
          </a:xfrm>
          <a:prstGeom prst="rect">
            <a:avLst/>
          </a:prstGeom>
        </p:spPr>
      </p:pic>
      <p:sp>
        <p:nvSpPr>
          <p:cNvPr id="37" name="TextBox 36"/>
          <p:cNvSpPr txBox="1"/>
          <p:nvPr/>
        </p:nvSpPr>
        <p:spPr>
          <a:xfrm>
            <a:off x="3124200" y="3962400"/>
            <a:ext cx="2514601" cy="315353"/>
          </a:xfrm>
          <a:prstGeom prst="rect">
            <a:avLst/>
          </a:prstGeom>
        </p:spPr>
        <p:txBody>
          <a:bodyPr>
            <a:noAutofit/>
          </a:bodyPr>
          <a:lstStyle>
            <a:defPPr>
              <a:defRPr lang="en-US"/>
            </a:defPPr>
            <a:lvl1pPr>
              <a:lnSpc>
                <a:spcPct val="90000"/>
              </a:lnSpc>
              <a:spcBef>
                <a:spcPct val="0"/>
              </a:spcBef>
              <a:buNone/>
              <a:defRPr sz="1200" b="1">
                <a:solidFill>
                  <a:schemeClr val="tx1">
                    <a:lumMod val="65000"/>
                    <a:lumOff val="35000"/>
                  </a:schemeClr>
                </a:solidFill>
                <a:latin typeface="+mj-lt"/>
                <a:ea typeface="+mj-ea"/>
                <a:cs typeface="+mj-cs"/>
              </a:defRPr>
            </a:lvl1pPr>
          </a:lstStyle>
          <a:p>
            <a:r>
              <a:rPr lang="en-US" sz="1400" dirty="0">
                <a:solidFill>
                  <a:srgbClr val="002060"/>
                </a:solidFill>
                <a:latin typeface="Calibri"/>
                <a:ea typeface="+mn-ea"/>
                <a:cs typeface="Arial" panose="020B0604020202020204" pitchFamily="34" charset="0"/>
              </a:rPr>
              <a:t>TOP SKILLS &amp; TOOLS</a:t>
            </a:r>
          </a:p>
        </p:txBody>
      </p:sp>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9431" y="3978841"/>
            <a:ext cx="204769" cy="181086"/>
          </a:xfrm>
          <a:prstGeom prst="rect">
            <a:avLst/>
          </a:prstGeom>
        </p:spPr>
      </p:pic>
      <p:sp>
        <p:nvSpPr>
          <p:cNvPr id="5" name="Rectangle 4"/>
          <p:cNvSpPr/>
          <p:nvPr/>
        </p:nvSpPr>
        <p:spPr>
          <a:xfrm>
            <a:off x="2843695" y="4267200"/>
            <a:ext cx="2490305" cy="2377574"/>
          </a:xfrm>
          <a:prstGeom prst="rect">
            <a:avLst/>
          </a:prstGeom>
          <a:solidFill>
            <a:srgbClr val="F7F7F7">
              <a:alpha val="98824"/>
            </a:srgbClr>
          </a:solidFill>
        </p:spPr>
        <p:txBody>
          <a:bodyPr wrap="square">
            <a:spAutoFit/>
          </a:bodyPr>
          <a:lstStyle/>
          <a:p>
            <a:pPr>
              <a:lnSpc>
                <a:spcPct val="150000"/>
              </a:lnSpc>
            </a:pPr>
            <a:r>
              <a:rPr lang="en-US" sz="1100" b="1" dirty="0">
                <a:solidFill>
                  <a:srgbClr val="002060"/>
                </a:solidFill>
                <a:latin typeface="Calibri"/>
                <a:cs typeface="Arial" panose="020B0604020202020204" pitchFamily="34" charset="0"/>
              </a:rPr>
              <a:t>SDLC Methodologies</a:t>
            </a:r>
            <a:r>
              <a:rPr lang="en-US" sz="1100" dirty="0">
                <a:solidFill>
                  <a:srgbClr val="002060"/>
                </a:solidFill>
                <a:latin typeface="Calibri"/>
                <a:cs typeface="Arial" panose="020B0604020202020204" pitchFamily="34" charset="0"/>
              </a:rPr>
              <a:t>: Waterfall, Agile</a:t>
            </a:r>
          </a:p>
          <a:p>
            <a:pPr>
              <a:lnSpc>
                <a:spcPct val="150000"/>
              </a:lnSpc>
            </a:pPr>
            <a:r>
              <a:rPr lang="en-US" sz="1100" b="1" dirty="0">
                <a:solidFill>
                  <a:srgbClr val="002060"/>
                </a:solidFill>
                <a:latin typeface="Calibri"/>
                <a:cs typeface="Arial" panose="020B0604020202020204" pitchFamily="34" charset="0"/>
              </a:rPr>
              <a:t>Documentation Tools</a:t>
            </a:r>
            <a:r>
              <a:rPr lang="en-US" sz="1100" dirty="0">
                <a:solidFill>
                  <a:srgbClr val="002060"/>
                </a:solidFill>
                <a:latin typeface="Calibri"/>
                <a:cs typeface="Arial" panose="020B0604020202020204" pitchFamily="34" charset="0"/>
              </a:rPr>
              <a:t>: Confluence, </a:t>
            </a:r>
          </a:p>
          <a:p>
            <a:pPr>
              <a:lnSpc>
                <a:spcPct val="150000"/>
              </a:lnSpc>
            </a:pPr>
            <a:r>
              <a:rPr lang="en-US" sz="1100" dirty="0">
                <a:solidFill>
                  <a:srgbClr val="002060"/>
                </a:solidFill>
                <a:latin typeface="Calibri"/>
                <a:cs typeface="Arial" panose="020B0604020202020204" pitchFamily="34" charset="0"/>
              </a:rPr>
              <a:t>MS Word, MS Excel, MS Power Point</a:t>
            </a:r>
          </a:p>
          <a:p>
            <a:pPr>
              <a:lnSpc>
                <a:spcPct val="150000"/>
              </a:lnSpc>
            </a:pPr>
            <a:r>
              <a:rPr lang="en-US" sz="1100" b="1" dirty="0">
                <a:solidFill>
                  <a:srgbClr val="002060"/>
                </a:solidFill>
                <a:latin typeface="Calibri"/>
                <a:cs typeface="Arial" panose="020B0604020202020204" pitchFamily="34" charset="0"/>
              </a:rPr>
              <a:t>Database</a:t>
            </a:r>
            <a:r>
              <a:rPr lang="en-US" sz="1100" dirty="0">
                <a:solidFill>
                  <a:srgbClr val="002060"/>
                </a:solidFill>
                <a:latin typeface="Calibri"/>
                <a:cs typeface="Arial" panose="020B0604020202020204" pitchFamily="34" charset="0"/>
              </a:rPr>
              <a:t>: Filemaker, PostgreSQL, SQL,</a:t>
            </a:r>
          </a:p>
          <a:p>
            <a:pPr>
              <a:lnSpc>
                <a:spcPct val="150000"/>
              </a:lnSpc>
            </a:pPr>
            <a:r>
              <a:rPr lang="en-US" sz="1100" dirty="0">
                <a:solidFill>
                  <a:srgbClr val="002060"/>
                </a:solidFill>
                <a:latin typeface="Calibri"/>
                <a:cs typeface="Arial" panose="020B0604020202020204" pitchFamily="34" charset="0"/>
              </a:rPr>
              <a:t> Oracle</a:t>
            </a:r>
          </a:p>
          <a:p>
            <a:pPr>
              <a:lnSpc>
                <a:spcPct val="150000"/>
              </a:lnSpc>
            </a:pPr>
            <a:r>
              <a:rPr lang="en-US" sz="1100" b="1" dirty="0">
                <a:solidFill>
                  <a:srgbClr val="002060"/>
                </a:solidFill>
                <a:latin typeface="Calibri"/>
                <a:cs typeface="Arial" panose="020B0604020202020204" pitchFamily="34" charset="0"/>
              </a:rPr>
              <a:t>ERP: </a:t>
            </a:r>
            <a:r>
              <a:rPr lang="en-US" sz="1100" dirty="0">
                <a:solidFill>
                  <a:srgbClr val="002060"/>
                </a:solidFill>
                <a:latin typeface="Calibri"/>
                <a:cs typeface="Arial" panose="020B0604020202020204" pitchFamily="34" charset="0"/>
              </a:rPr>
              <a:t>Filemaker, Sales force.</a:t>
            </a:r>
          </a:p>
          <a:p>
            <a:pPr>
              <a:lnSpc>
                <a:spcPct val="150000"/>
              </a:lnSpc>
            </a:pPr>
            <a:r>
              <a:rPr lang="en-US" sz="1100" b="1" dirty="0">
                <a:solidFill>
                  <a:srgbClr val="002060"/>
                </a:solidFill>
                <a:latin typeface="Calibri"/>
                <a:cs typeface="Arial" panose="020B0604020202020204" pitchFamily="34" charset="0"/>
              </a:rPr>
              <a:t>Project Management : </a:t>
            </a:r>
            <a:r>
              <a:rPr lang="en-US" sz="1100" dirty="0">
                <a:solidFill>
                  <a:srgbClr val="002060"/>
                </a:solidFill>
                <a:latin typeface="Calibri"/>
                <a:cs typeface="Arial" panose="020B0604020202020204" pitchFamily="34" charset="0"/>
              </a:rPr>
              <a:t>Rally, Trello</a:t>
            </a:r>
          </a:p>
          <a:p>
            <a:pPr>
              <a:lnSpc>
                <a:spcPct val="150000"/>
              </a:lnSpc>
            </a:pPr>
            <a:r>
              <a:rPr lang="en-US" sz="1100" b="1" dirty="0">
                <a:solidFill>
                  <a:srgbClr val="002060"/>
                </a:solidFill>
                <a:latin typeface="Calibri"/>
                <a:cs typeface="Arial" panose="020B0604020202020204" pitchFamily="34" charset="0"/>
              </a:rPr>
              <a:t>Other: </a:t>
            </a:r>
            <a:r>
              <a:rPr lang="en-US" sz="1100" dirty="0" smtClean="0">
                <a:solidFill>
                  <a:srgbClr val="002060"/>
                </a:solidFill>
                <a:latin typeface="Calibri"/>
                <a:cs typeface="Arial" panose="020B0604020202020204" pitchFamily="34" charset="0"/>
              </a:rPr>
              <a:t>Tableau</a:t>
            </a:r>
          </a:p>
          <a:p>
            <a:pPr>
              <a:lnSpc>
                <a:spcPct val="150000"/>
              </a:lnSpc>
            </a:pPr>
            <a:endParaRPr lang="en-US" sz="1100" dirty="0" smtClean="0">
              <a:solidFill>
                <a:srgbClr val="002060"/>
              </a:solidFill>
              <a:latin typeface="Calibri"/>
              <a:cs typeface="Arial" panose="020B0604020202020204" pitchFamily="34" charset="0"/>
            </a:endParaRPr>
          </a:p>
        </p:txBody>
      </p:sp>
      <p:sp>
        <p:nvSpPr>
          <p:cNvPr id="39" name="TextBox 38"/>
          <p:cNvSpPr txBox="1"/>
          <p:nvPr/>
        </p:nvSpPr>
        <p:spPr>
          <a:xfrm>
            <a:off x="5698844" y="3962400"/>
            <a:ext cx="3521356" cy="189293"/>
          </a:xfrm>
          <a:prstGeom prst="rect">
            <a:avLst/>
          </a:prstGeom>
        </p:spPr>
        <p:txBody>
          <a:bodyPr>
            <a:noAutofit/>
          </a:bodyPr>
          <a:lstStyle>
            <a:defPPr>
              <a:defRPr lang="en-US"/>
            </a:defPPr>
            <a:lvl1pPr>
              <a:lnSpc>
                <a:spcPct val="90000"/>
              </a:lnSpc>
              <a:spcBef>
                <a:spcPct val="0"/>
              </a:spcBef>
              <a:buNone/>
              <a:defRPr sz="1200" b="1">
                <a:solidFill>
                  <a:schemeClr val="tx1">
                    <a:lumMod val="65000"/>
                    <a:lumOff val="35000"/>
                  </a:schemeClr>
                </a:solidFill>
                <a:latin typeface="+mj-lt"/>
                <a:ea typeface="+mj-ea"/>
                <a:cs typeface="+mj-cs"/>
              </a:defRPr>
            </a:lvl1pPr>
          </a:lstStyle>
          <a:p>
            <a:r>
              <a:rPr lang="en-US" sz="1400" dirty="0">
                <a:solidFill>
                  <a:srgbClr val="002060"/>
                </a:solidFill>
                <a:latin typeface="Calibri"/>
                <a:ea typeface="+mn-ea"/>
                <a:cs typeface="Arial" panose="020B0604020202020204" pitchFamily="34" charset="0"/>
              </a:rPr>
              <a:t>EDUCATION &amp; CERTIFICATIONS</a:t>
            </a:r>
          </a:p>
        </p:txBody>
      </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7471" y="3978841"/>
            <a:ext cx="237529" cy="212159"/>
          </a:xfrm>
          <a:prstGeom prst="rect">
            <a:avLst/>
          </a:prstGeom>
        </p:spPr>
      </p:pic>
      <p:sp>
        <p:nvSpPr>
          <p:cNvPr id="6" name="Rectangle 5"/>
          <p:cNvSpPr/>
          <p:nvPr/>
        </p:nvSpPr>
        <p:spPr>
          <a:xfrm>
            <a:off x="5480916" y="4268703"/>
            <a:ext cx="3510684" cy="2208297"/>
          </a:xfrm>
          <a:prstGeom prst="rect">
            <a:avLst/>
          </a:prstGeom>
          <a:solidFill>
            <a:srgbClr val="F7F7F7"/>
          </a:solidFill>
        </p:spPr>
        <p:txBody>
          <a:bodyPr wrap="square">
            <a:spAutoFit/>
          </a:bodyPr>
          <a:lstStyle/>
          <a:p>
            <a:r>
              <a:rPr lang="en-US" sz="1100" b="1" dirty="0" smtClean="0">
                <a:solidFill>
                  <a:srgbClr val="002060"/>
                </a:solidFill>
                <a:latin typeface="Calibri" panose="020F0502020204030204" pitchFamily="34" charset="0"/>
                <a:cs typeface="Calibri" panose="020F0502020204030204" pitchFamily="34" charset="0"/>
              </a:rPr>
              <a:t>Education</a:t>
            </a:r>
          </a:p>
          <a:p>
            <a:pPr marL="171450" indent="-171450">
              <a:buFont typeface="Arial" panose="020B0604020202020204" pitchFamily="34" charset="0"/>
              <a:buChar char="•"/>
            </a:pPr>
            <a:r>
              <a:rPr lang="en-US" sz="1100" dirty="0" smtClean="0">
                <a:solidFill>
                  <a:srgbClr val="002060"/>
                </a:solidFill>
                <a:latin typeface="Calibri" panose="020F0502020204030204" pitchFamily="34" charset="0"/>
                <a:cs typeface="Calibri" panose="020F0502020204030204" pitchFamily="34" charset="0"/>
              </a:rPr>
              <a:t>MCA  </a:t>
            </a:r>
            <a:r>
              <a:rPr lang="en-US" sz="1100" b="1" dirty="0">
                <a:solidFill>
                  <a:srgbClr val="002060"/>
                </a:solidFill>
                <a:latin typeface="Calibri" panose="020F0502020204030204" pitchFamily="34" charset="0"/>
                <a:cs typeface="Calibri" panose="020F0502020204030204" pitchFamily="34" charset="0"/>
              </a:rPr>
              <a:t>University: </a:t>
            </a:r>
            <a:r>
              <a:rPr lang="en-US" sz="1100" dirty="0">
                <a:solidFill>
                  <a:srgbClr val="002060"/>
                </a:solidFill>
                <a:latin typeface="Calibri" panose="020F0502020204030204" pitchFamily="34" charset="0"/>
                <a:cs typeface="Calibri" panose="020F0502020204030204" pitchFamily="34" charset="0"/>
              </a:rPr>
              <a:t>MDU , Rohtak</a:t>
            </a:r>
          </a:p>
          <a:p>
            <a:pPr marL="171450" indent="-171450">
              <a:lnSpc>
                <a:spcPct val="150000"/>
              </a:lnSpc>
              <a:buFont typeface="Arial" panose="020B0604020202020204" pitchFamily="34" charset="0"/>
              <a:buChar char="•"/>
            </a:pPr>
            <a:r>
              <a:rPr lang="en-US" sz="1100" dirty="0" smtClean="0">
                <a:solidFill>
                  <a:srgbClr val="002060"/>
                </a:solidFill>
                <a:latin typeface="Calibri" panose="020F0502020204030204" pitchFamily="34" charset="0"/>
                <a:cs typeface="Calibri" panose="020F0502020204030204" pitchFamily="34" charset="0"/>
              </a:rPr>
              <a:t>MBA</a:t>
            </a:r>
            <a:r>
              <a:rPr lang="en-US" sz="1100" b="1" dirty="0" smtClean="0">
                <a:solidFill>
                  <a:srgbClr val="002060"/>
                </a:solidFill>
                <a:latin typeface="Calibri" panose="020F0502020204030204" pitchFamily="34" charset="0"/>
                <a:cs typeface="Calibri" panose="020F0502020204030204" pitchFamily="34" charset="0"/>
              </a:rPr>
              <a:t>- Operational (IGNOU</a:t>
            </a:r>
            <a:r>
              <a:rPr lang="en-US" sz="1100" dirty="0" smtClean="0">
                <a:solidFill>
                  <a:srgbClr val="002060"/>
                </a:solidFill>
                <a:latin typeface="Calibri" panose="020F0502020204030204" pitchFamily="34" charset="0"/>
                <a:cs typeface="Calibri" panose="020F0502020204030204" pitchFamily="34" charset="0"/>
              </a:rPr>
              <a:t>)</a:t>
            </a:r>
          </a:p>
          <a:p>
            <a:pPr>
              <a:lnSpc>
                <a:spcPct val="150000"/>
              </a:lnSpc>
            </a:pPr>
            <a:r>
              <a:rPr lang="en-US" sz="1100" b="1" dirty="0" smtClean="0">
                <a:solidFill>
                  <a:srgbClr val="002060"/>
                </a:solidFill>
                <a:latin typeface="Calibri" panose="020F0502020204030204" pitchFamily="34" charset="0"/>
                <a:cs typeface="Calibri" panose="020F0502020204030204" pitchFamily="34" charset="0"/>
              </a:rPr>
              <a:t>Certifications</a:t>
            </a:r>
            <a:endParaRPr lang="en-US" sz="1100" dirty="0" smtClean="0">
              <a:solidFill>
                <a:srgbClr val="002060"/>
              </a:solidFill>
              <a:latin typeface="Calibri" panose="020F0502020204030204" pitchFamily="34" charset="0"/>
              <a:cs typeface="Calibri" panose="020F0502020204030204" pitchFamily="34" charset="0"/>
            </a:endParaRPr>
          </a:p>
          <a:p>
            <a:pPr marL="171450" indent="-171450">
              <a:lnSpc>
                <a:spcPct val="150000"/>
              </a:lnSpc>
              <a:buFont typeface="Arial" panose="020B0604020202020204" pitchFamily="34" charset="0"/>
              <a:buChar char="•"/>
            </a:pPr>
            <a:r>
              <a:rPr lang="en-US" sz="1100" dirty="0" smtClean="0">
                <a:solidFill>
                  <a:srgbClr val="002060"/>
                </a:solidFill>
                <a:latin typeface="Calibri" panose="020F0502020204030204" pitchFamily="34" charset="0"/>
                <a:cs typeface="Calibri" panose="020F0502020204030204" pitchFamily="34" charset="0"/>
              </a:rPr>
              <a:t>Filemaker Certification </a:t>
            </a:r>
            <a:r>
              <a:rPr lang="en-US" sz="1100" dirty="0">
                <a:solidFill>
                  <a:srgbClr val="002060"/>
                </a:solidFill>
                <a:latin typeface="Calibri" panose="020F0502020204030204" pitchFamily="34" charset="0"/>
                <a:cs typeface="Calibri" panose="020F0502020204030204" pitchFamily="34" charset="0"/>
              </a:rPr>
              <a:t>(Subsidiary Apple), san </a:t>
            </a:r>
            <a:r>
              <a:rPr lang="en-US" sz="1100" dirty="0" smtClean="0">
                <a:solidFill>
                  <a:srgbClr val="002060"/>
                </a:solidFill>
                <a:latin typeface="Calibri" panose="020F0502020204030204" pitchFamily="34" charset="0"/>
                <a:cs typeface="Calibri" panose="020F0502020204030204" pitchFamily="34" charset="0"/>
              </a:rPr>
              <a:t>Francisco</a:t>
            </a:r>
          </a:p>
          <a:p>
            <a:pPr marL="171450" indent="-171450">
              <a:lnSpc>
                <a:spcPct val="150000"/>
              </a:lnSpc>
              <a:buFont typeface="Arial" panose="020B0604020202020204" pitchFamily="34" charset="0"/>
              <a:buChar char="•"/>
            </a:pPr>
            <a:r>
              <a:rPr lang="en-US" sz="1100" dirty="0">
                <a:solidFill>
                  <a:srgbClr val="002060"/>
                </a:solidFill>
                <a:latin typeface="Calibri" panose="020F0502020204030204" pitchFamily="34" charset="0"/>
                <a:cs typeface="Calibri" panose="020F0502020204030204" pitchFamily="34" charset="0"/>
              </a:rPr>
              <a:t>Certified Scrum </a:t>
            </a:r>
            <a:r>
              <a:rPr lang="en-US" sz="1100" dirty="0" smtClean="0">
                <a:solidFill>
                  <a:srgbClr val="002060"/>
                </a:solidFill>
                <a:latin typeface="Calibri" panose="020F0502020204030204" pitchFamily="34" charset="0"/>
                <a:cs typeface="Calibri" panose="020F0502020204030204" pitchFamily="34" charset="0"/>
              </a:rPr>
              <a:t>Master-( Scrum Alliance)</a:t>
            </a:r>
            <a:endParaRPr lang="en-US" sz="1100" dirty="0">
              <a:solidFill>
                <a:srgbClr val="002060"/>
              </a:solidFill>
              <a:latin typeface="Calibri" panose="020F0502020204030204" pitchFamily="34" charset="0"/>
              <a:cs typeface="Calibri" panose="020F0502020204030204" pitchFamily="34" charset="0"/>
            </a:endParaRPr>
          </a:p>
          <a:p>
            <a:pPr marL="171450" indent="-171450">
              <a:lnSpc>
                <a:spcPct val="150000"/>
              </a:lnSpc>
              <a:buFont typeface="Arial" panose="020B0604020202020204" pitchFamily="34" charset="0"/>
              <a:buChar char="•"/>
            </a:pPr>
            <a:r>
              <a:rPr lang="en-US" sz="1100" dirty="0" smtClean="0">
                <a:solidFill>
                  <a:srgbClr val="002060"/>
                </a:solidFill>
                <a:latin typeface="Calibri" panose="020F0502020204030204" pitchFamily="34" charset="0"/>
                <a:cs typeface="Calibri" panose="020F0502020204030204" pitchFamily="34" charset="0"/>
              </a:rPr>
              <a:t>Training </a:t>
            </a:r>
            <a:r>
              <a:rPr lang="en-US" sz="1100" dirty="0">
                <a:solidFill>
                  <a:srgbClr val="002060"/>
                </a:solidFill>
                <a:latin typeface="Calibri" panose="020F0502020204030204" pitchFamily="34" charset="0"/>
                <a:cs typeface="Calibri" panose="020F0502020204030204" pitchFamily="34" charset="0"/>
              </a:rPr>
              <a:t>on </a:t>
            </a:r>
            <a:r>
              <a:rPr lang="en-US" sz="1100" dirty="0" smtClean="0">
                <a:solidFill>
                  <a:srgbClr val="002060"/>
                </a:solidFill>
                <a:latin typeface="Calibri" panose="020F0502020204030204" pitchFamily="34" charset="0"/>
                <a:cs typeface="Calibri" panose="020F0502020204030204" pitchFamily="34" charset="0"/>
              </a:rPr>
              <a:t>RPA-Automation Anywhere</a:t>
            </a:r>
          </a:p>
          <a:p>
            <a:pPr marL="171450" indent="-171450">
              <a:lnSpc>
                <a:spcPct val="150000"/>
              </a:lnSpc>
              <a:buFont typeface="Arial" panose="020B0604020202020204" pitchFamily="34" charset="0"/>
              <a:buChar char="•"/>
            </a:pPr>
            <a:r>
              <a:rPr lang="en-US" sz="1100" dirty="0" smtClean="0">
                <a:solidFill>
                  <a:srgbClr val="002060"/>
                </a:solidFill>
                <a:latin typeface="Calibri" panose="020F0502020204030204" pitchFamily="34" charset="0"/>
                <a:cs typeface="Calibri" panose="020F0502020204030204" pitchFamily="34" charset="0"/>
              </a:rPr>
              <a:t>Training on Lean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12845"/>
            <a:ext cx="4572000" cy="400110"/>
          </a:xfrm>
          <a:prstGeom prst="rect">
            <a:avLst/>
          </a:prstGeom>
        </p:spPr>
        <p:txBody>
          <a:bodyPr>
            <a:spAutoFit/>
          </a:bodyPr>
          <a:lstStyle/>
          <a:p>
            <a:pPr algn="just"/>
            <a:r>
              <a:rPr lang="en-US" sz="1000" dirty="0">
                <a:solidFill>
                  <a:srgbClr val="000000"/>
                </a:solidFill>
                <a:latin typeface="Calibri"/>
                <a:ea typeface="+mn-ea"/>
                <a:cs typeface="Arial" panose="020B0604020202020204" pitchFamily="34" charset="0"/>
              </a:rPr>
              <a:t>
</a:t>
            </a:r>
            <a:endParaRPr lang="en-US" dirty="0">
              <a:solidFill>
                <a:srgbClr val="000000"/>
              </a:solidFill>
              <a:latin typeface="Calibri"/>
            </a:endParaRPr>
          </a:p>
        </p:txBody>
      </p:sp>
      <p:sp>
        <p:nvSpPr>
          <p:cNvPr id="4" name="Rectangle 3"/>
          <p:cNvSpPr/>
          <p:nvPr/>
        </p:nvSpPr>
        <p:spPr>
          <a:xfrm>
            <a:off x="457200" y="381000"/>
            <a:ext cx="8077200" cy="5678478"/>
          </a:xfrm>
          <a:prstGeom prst="rect">
            <a:avLst/>
          </a:prstGeom>
        </p:spPr>
        <p:txBody>
          <a:bodyPr wrap="square">
            <a:spAutoFit/>
          </a:bodyPr>
          <a:lstStyle/>
          <a:p>
            <a:pPr algn="just">
              <a:lnSpc>
                <a:spcPct val="150000"/>
              </a:lnSpc>
            </a:pPr>
            <a:r>
              <a:rPr lang="en-US" sz="1100" b="1" dirty="0">
                <a:solidFill>
                  <a:srgbClr val="002060"/>
                </a:solidFill>
                <a:latin typeface="Calibri"/>
                <a:ea typeface="+mn-ea"/>
                <a:cs typeface="Arial" panose="020B0604020202020204" pitchFamily="34" charset="0"/>
              </a:rPr>
              <a:t>Projects</a:t>
            </a:r>
            <a:r>
              <a:rPr lang="en-US" sz="1100" dirty="0">
                <a:solidFill>
                  <a:srgbClr val="002060"/>
                </a:solidFill>
                <a:latin typeface="Calibri"/>
                <a:cs typeface="Arial" panose="020B0604020202020204" pitchFamily="34" charset="0"/>
              </a:rPr>
              <a:t>
</a:t>
            </a:r>
            <a:r>
              <a:rPr lang="en-US" sz="1100" b="1" dirty="0">
                <a:solidFill>
                  <a:srgbClr val="002060"/>
                </a:solidFill>
                <a:latin typeface="Calibri"/>
                <a:cs typeface="Arial" panose="020B0604020202020204" pitchFamily="34" charset="0"/>
              </a:rPr>
              <a:t> </a:t>
            </a:r>
            <a:r>
              <a:rPr lang="en-US" sz="1100" b="1" dirty="0">
                <a:solidFill>
                  <a:srgbClr val="002060"/>
                </a:solidFill>
                <a:latin typeface="Calibri" panose="020F0502020204030204" pitchFamily="34" charset="0"/>
                <a:ea typeface="+mn-ea"/>
                <a:cs typeface="Arial" panose="020B0604020202020204" pitchFamily="34" charset="0"/>
              </a:rPr>
              <a:t>1. Project Name: GEHC (Client: GE-Digital)</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Description: Deploy PHP application on Power BI database server, before that coordinate with client, confirm and match requirement with implemented work.</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Duration: December 2018 – February, 2019</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Role: Project Coordinator /Business Analyst</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Environment/Tools: PHP, BI Server, Box, </a:t>
            </a:r>
            <a:r>
              <a:rPr lang="en-US" sz="1100" dirty="0" smtClean="0">
                <a:solidFill>
                  <a:srgbClr val="002060"/>
                </a:solidFill>
                <a:latin typeface="Calibri" panose="020F0502020204030204" pitchFamily="34" charset="0"/>
                <a:ea typeface="+mn-ea"/>
                <a:cs typeface="Arial" panose="020B0604020202020204" pitchFamily="34" charset="0"/>
              </a:rPr>
              <a:t>MS-office</a:t>
            </a:r>
            <a:endParaRPr lang="en-US" sz="1100" dirty="0">
              <a:solidFill>
                <a:srgbClr val="002060"/>
              </a:solidFill>
              <a:latin typeface="Calibri" panose="020F0502020204030204" pitchFamily="34" charset="0"/>
              <a:ea typeface="+mn-ea"/>
              <a:cs typeface="Arial" panose="020B0604020202020204" pitchFamily="34" charset="0"/>
            </a:endParaRPr>
          </a:p>
          <a:p>
            <a:pPr algn="just">
              <a:lnSpc>
                <a:spcPct val="150000"/>
              </a:lnSpc>
            </a:pPr>
            <a:r>
              <a:rPr lang="en-US" sz="1100" b="1" dirty="0" smtClean="0">
                <a:solidFill>
                  <a:srgbClr val="002060"/>
                </a:solidFill>
                <a:latin typeface="Calibri" panose="020F0502020204030204" pitchFamily="34" charset="0"/>
                <a:ea typeface="+mn-ea"/>
                <a:cs typeface="Arial" panose="020B0604020202020204" pitchFamily="34" charset="0"/>
              </a:rPr>
              <a:t>2. Project </a:t>
            </a:r>
            <a:r>
              <a:rPr lang="en-US" sz="1100" b="1" dirty="0">
                <a:solidFill>
                  <a:srgbClr val="002060"/>
                </a:solidFill>
                <a:latin typeface="Calibri" panose="020F0502020204030204" pitchFamily="34" charset="0"/>
                <a:ea typeface="+mn-ea"/>
                <a:cs typeface="Arial" panose="020B0604020202020204" pitchFamily="34" charset="0"/>
              </a:rPr>
              <a:t>Name: 1. PPS 2. Digital Bin   -Client: GE-Digital</a:t>
            </a:r>
          </a:p>
          <a:p>
            <a:pPr algn="just">
              <a:lnSpc>
                <a:spcPct val="150000"/>
              </a:lnSpc>
            </a:pPr>
            <a:r>
              <a:rPr lang="en-US" sz="1100" b="1" dirty="0" err="1">
                <a:solidFill>
                  <a:srgbClr val="002060"/>
                </a:solidFill>
                <a:latin typeface="Calibri" panose="020F0502020204030204" pitchFamily="34" charset="0"/>
                <a:ea typeface="+mn-ea"/>
                <a:cs typeface="Arial" panose="020B0604020202020204" pitchFamily="34" charset="0"/>
              </a:rPr>
              <a:t>i</a:t>
            </a:r>
            <a:r>
              <a:rPr lang="en-US" sz="1100" b="1" dirty="0">
                <a:solidFill>
                  <a:srgbClr val="002060"/>
                </a:solidFill>
                <a:latin typeface="Calibri" panose="020F0502020204030204" pitchFamily="34" charset="0"/>
                <a:ea typeface="+mn-ea"/>
                <a:cs typeface="Arial" panose="020B0604020202020204" pitchFamily="34" charset="0"/>
              </a:rPr>
              <a:t>) PPS- Pick Pack Ship:- </a:t>
            </a:r>
            <a:r>
              <a:rPr lang="en-US" sz="1100" dirty="0">
                <a:solidFill>
                  <a:srgbClr val="002060"/>
                </a:solidFill>
                <a:latin typeface="Calibri" panose="020F0502020204030204" pitchFamily="34" charset="0"/>
                <a:ea typeface="+mn-ea"/>
                <a:cs typeface="Arial" panose="020B0604020202020204" pitchFamily="34" charset="0"/>
              </a:rPr>
              <a:t>This application is used for </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1.Tracking picked items from lift storage system. </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2.Tracking shipments through RFID verification. </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3.Tracking packing prediction for all orders</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4.Capturing any feedback for any items.</a:t>
            </a:r>
          </a:p>
          <a:p>
            <a:pPr algn="just">
              <a:lnSpc>
                <a:spcPct val="150000"/>
              </a:lnSpc>
            </a:pPr>
            <a:r>
              <a:rPr lang="en-US" sz="1100" b="1" dirty="0">
                <a:solidFill>
                  <a:srgbClr val="002060"/>
                </a:solidFill>
                <a:latin typeface="Calibri" panose="020F0502020204030204" pitchFamily="34" charset="0"/>
                <a:ea typeface="+mn-ea"/>
                <a:cs typeface="Arial" panose="020B0604020202020204" pitchFamily="34" charset="0"/>
              </a:rPr>
              <a:t>ii) Digital Bin: </a:t>
            </a:r>
            <a:r>
              <a:rPr lang="en-US" sz="1100" dirty="0">
                <a:solidFill>
                  <a:srgbClr val="002060"/>
                </a:solidFill>
                <a:latin typeface="Calibri" panose="020F0502020204030204" pitchFamily="34" charset="0"/>
                <a:ea typeface="+mn-ea"/>
                <a:cs typeface="Arial" panose="020B0604020202020204" pitchFamily="34" charset="0"/>
              </a:rPr>
              <a:t>This application is basically for tracking quantity of items ( nut/screw/bolt) at particular rack. To provide a dashboard where items quantity data from scale are been showed to the user and if quantity reach below a threshold an alert is been triggered</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Duration: March 2018 – November, 2018</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Role: Technical Writer/Business Analyst</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Environment/Tools: Confluence, Rally, MS-Office, </a:t>
            </a:r>
            <a:r>
              <a:rPr lang="en-US" sz="1100" dirty="0" smtClean="0">
                <a:solidFill>
                  <a:srgbClr val="002060"/>
                </a:solidFill>
                <a:latin typeface="Calibri" panose="020F0502020204030204" pitchFamily="34" charset="0"/>
                <a:ea typeface="+mn-ea"/>
                <a:cs typeface="Arial" panose="020B0604020202020204" pitchFamily="34" charset="0"/>
              </a:rPr>
              <a:t>GitHub, PostgreSQL, </a:t>
            </a:r>
            <a:r>
              <a:rPr lang="en-US" sz="1100" dirty="0">
                <a:solidFill>
                  <a:srgbClr val="002060"/>
                </a:solidFill>
                <a:latin typeface="Calibri" panose="020F0502020204030204" pitchFamily="34" charset="0"/>
                <a:ea typeface="+mn-ea"/>
                <a:cs typeface="Arial" panose="020B0604020202020204" pitchFamily="34" charset="0"/>
              </a:rPr>
              <a:t>Polymer, GE </a:t>
            </a:r>
            <a:r>
              <a:rPr lang="en-US" sz="1100" dirty="0" smtClean="0">
                <a:solidFill>
                  <a:srgbClr val="002060"/>
                </a:solidFill>
                <a:latin typeface="Calibri" panose="020F0502020204030204" pitchFamily="34" charset="0"/>
                <a:ea typeface="+mn-ea"/>
                <a:cs typeface="Arial" panose="020B0604020202020204" pitchFamily="34" charset="0"/>
              </a:rPr>
              <a:t>Box</a:t>
            </a:r>
            <a:endParaRPr lang="en-US" sz="1100" dirty="0">
              <a:solidFill>
                <a:srgbClr val="002060"/>
              </a:solidFill>
              <a:latin typeface="Calibri" panose="020F0502020204030204" pitchFamily="34" charset="0"/>
              <a:ea typeface="+mn-ea"/>
              <a:cs typeface="Arial" panose="020B0604020202020204" pitchFamily="34" charset="0"/>
            </a:endParaRPr>
          </a:p>
          <a:p>
            <a:pPr algn="just">
              <a:lnSpc>
                <a:spcPct val="150000"/>
              </a:lnSpc>
            </a:pPr>
            <a:r>
              <a:rPr lang="en-US" sz="1100" b="1" dirty="0">
                <a:solidFill>
                  <a:srgbClr val="002060"/>
                </a:solidFill>
                <a:latin typeface="Calibri" panose="020F0502020204030204" pitchFamily="34" charset="0"/>
                <a:ea typeface="+mn-ea"/>
                <a:cs typeface="Arial" panose="020B0604020202020204" pitchFamily="34" charset="0"/>
              </a:rPr>
              <a:t>3. Project Name:  FMAPPs Client: GE-Energy management</a:t>
            </a:r>
          </a:p>
          <a:p>
            <a:pPr algn="just">
              <a:lnSpc>
                <a:spcPct val="150000"/>
              </a:lnSpc>
            </a:pPr>
            <a:r>
              <a:rPr lang="en-US" sz="1100" dirty="0">
                <a:solidFill>
                  <a:srgbClr val="002060"/>
                </a:solidFill>
                <a:latin typeface="Calibri" panose="020F0502020204030204" pitchFamily="34" charset="0"/>
                <a:ea typeface="+mn-ea"/>
                <a:cs typeface="Arial" panose="020B0604020202020204" pitchFamily="34" charset="0"/>
              </a:rPr>
              <a:t>Description: FMAPPS has 3 </a:t>
            </a:r>
            <a:r>
              <a:rPr lang="en-US" sz="1100" dirty="0" err="1">
                <a:solidFill>
                  <a:srgbClr val="002060"/>
                </a:solidFill>
                <a:latin typeface="Calibri" panose="020F0502020204030204" pitchFamily="34" charset="0"/>
                <a:ea typeface="+mn-ea"/>
                <a:cs typeface="Arial" panose="020B0604020202020204" pitchFamily="34" charset="0"/>
              </a:rPr>
              <a:t>filemaker</a:t>
            </a:r>
            <a:r>
              <a:rPr lang="en-US" sz="1100" dirty="0">
                <a:solidFill>
                  <a:srgbClr val="002060"/>
                </a:solidFill>
                <a:latin typeface="Calibri" panose="020F0502020204030204" pitchFamily="34" charset="0"/>
                <a:ea typeface="+mn-ea"/>
                <a:cs typeface="Arial" panose="020B0604020202020204" pitchFamily="34" charset="0"/>
              </a:rPr>
              <a:t> application named </a:t>
            </a:r>
          </a:p>
          <a:p>
            <a:pPr algn="just">
              <a:lnSpc>
                <a:spcPct val="150000"/>
              </a:lnSpc>
            </a:pPr>
            <a:r>
              <a:rPr lang="en-US" sz="1100" b="1" dirty="0" err="1">
                <a:solidFill>
                  <a:srgbClr val="002060"/>
                </a:solidFill>
                <a:latin typeface="Calibri" panose="020F0502020204030204" pitchFamily="34" charset="0"/>
                <a:ea typeface="+mn-ea"/>
                <a:cs typeface="Arial" panose="020B0604020202020204" pitchFamily="34" charset="0"/>
              </a:rPr>
              <a:t>i</a:t>
            </a:r>
            <a:r>
              <a:rPr lang="en-US" sz="1100" b="1" dirty="0">
                <a:solidFill>
                  <a:srgbClr val="002060"/>
                </a:solidFill>
                <a:latin typeface="Calibri" panose="020F0502020204030204" pitchFamily="34" charset="0"/>
                <a:ea typeface="+mn-ea"/>
                <a:cs typeface="Arial" panose="020B0604020202020204" pitchFamily="34" charset="0"/>
              </a:rPr>
              <a:t>) PMPRO: </a:t>
            </a:r>
            <a:r>
              <a:rPr lang="en-US" sz="1100" dirty="0">
                <a:solidFill>
                  <a:srgbClr val="002060"/>
                </a:solidFill>
                <a:latin typeface="Calibri" panose="020F0502020204030204" pitchFamily="34" charset="0"/>
                <a:ea typeface="+mn-ea"/>
                <a:cs typeface="Arial" panose="020B0604020202020204" pitchFamily="34" charset="0"/>
              </a:rPr>
              <a:t>This Application is to keep the track of Tool's &amp; Equipment Maintenance History those are being used in the production. It keeps the track of Tool's Production Run , Work Performed on Maintenance through PM &amp; Non-PM work Request/ Maintenance alert/ </a:t>
            </a:r>
            <a:r>
              <a:rPr lang="en-US" sz="1100" dirty="0" smtClean="0">
                <a:solidFill>
                  <a:srgbClr val="002060"/>
                </a:solidFill>
                <a:latin typeface="Calibri" panose="020F0502020204030204" pitchFamily="34" charset="0"/>
                <a:ea typeface="+mn-ea"/>
                <a:cs typeface="Arial" panose="020B0604020202020204" pitchFamily="34" charset="0"/>
              </a:rPr>
              <a:t>PM</a:t>
            </a:r>
            <a:endParaRPr lang="en-US" sz="1000" dirty="0">
              <a:solidFill>
                <a:srgbClr val="000000"/>
              </a:solidFill>
              <a:latin typeface="Calibri"/>
              <a:cs typeface="Arial" panose="020B0604020202020204" pitchFamily="34" charset="0"/>
            </a:endParaRPr>
          </a:p>
        </p:txBody>
      </p:sp>
    </p:spTree>
    <p:extLst>
      <p:ext uri="{BB962C8B-B14F-4D97-AF65-F5344CB8AC3E}">
        <p14:creationId xmlns:p14="http://schemas.microsoft.com/office/powerpoint/2010/main" val="389924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12845"/>
            <a:ext cx="4572000" cy="400110"/>
          </a:xfrm>
          <a:prstGeom prst="rect">
            <a:avLst/>
          </a:prstGeom>
        </p:spPr>
        <p:txBody>
          <a:bodyPr>
            <a:spAutoFit/>
          </a:bodyPr>
          <a:lstStyle/>
          <a:p>
            <a:pPr algn="just"/>
            <a:r>
              <a:rPr lang="en-US" sz="1000" dirty="0">
                <a:solidFill>
                  <a:srgbClr val="000000"/>
                </a:solidFill>
                <a:latin typeface="Calibri"/>
                <a:ea typeface="+mn-ea"/>
                <a:cs typeface="Arial" panose="020B0604020202020204" pitchFamily="34" charset="0"/>
              </a:rPr>
              <a:t>
</a:t>
            </a:r>
            <a:endParaRPr lang="en-US" dirty="0">
              <a:solidFill>
                <a:srgbClr val="000000"/>
              </a:solidFill>
              <a:latin typeface="Calibri"/>
            </a:endParaRPr>
          </a:p>
        </p:txBody>
      </p:sp>
      <p:sp>
        <p:nvSpPr>
          <p:cNvPr id="4" name="Rectangle 3"/>
          <p:cNvSpPr/>
          <p:nvPr/>
        </p:nvSpPr>
        <p:spPr>
          <a:xfrm>
            <a:off x="457200" y="381000"/>
            <a:ext cx="8077200" cy="6417141"/>
          </a:xfrm>
          <a:prstGeom prst="rect">
            <a:avLst/>
          </a:prstGeom>
        </p:spPr>
        <p:txBody>
          <a:bodyPr wrap="square">
            <a:spAutoFit/>
          </a:bodyPr>
          <a:lstStyle/>
          <a:p>
            <a:pPr algn="just">
              <a:lnSpc>
                <a:spcPct val="150000"/>
              </a:lnSpc>
            </a:pPr>
            <a:r>
              <a:rPr lang="en-US" sz="1000" dirty="0">
                <a:solidFill>
                  <a:srgbClr val="002060"/>
                </a:solidFill>
                <a:latin typeface="Calibri" panose="020F0502020204030204" pitchFamily="34" charset="0"/>
                <a:cs typeface="Arial" panose="020B0604020202020204" pitchFamily="34" charset="0"/>
              </a:rPr>
              <a:t>Trigger, Maintenance Processes, Work History, Operator History etc. Data Security is been measured and controlled through different level of access.</a:t>
            </a:r>
          </a:p>
          <a:p>
            <a:pPr algn="just">
              <a:lnSpc>
                <a:spcPct val="150000"/>
              </a:lnSpc>
            </a:pPr>
            <a:r>
              <a:rPr lang="en-US" sz="1000" b="1" dirty="0">
                <a:solidFill>
                  <a:srgbClr val="002060"/>
                </a:solidFill>
                <a:latin typeface="Calibri" panose="020F0502020204030204" pitchFamily="34" charset="0"/>
                <a:cs typeface="Arial" panose="020B0604020202020204" pitchFamily="34" charset="0"/>
              </a:rPr>
              <a:t>ii) PQMT: </a:t>
            </a:r>
            <a:r>
              <a:rPr lang="en-US" sz="1000" dirty="0">
                <a:solidFill>
                  <a:srgbClr val="002060"/>
                </a:solidFill>
                <a:latin typeface="Calibri" panose="020F0502020204030204" pitchFamily="34" charset="0"/>
                <a:cs typeface="Arial" panose="020B0604020202020204" pitchFamily="34" charset="0"/>
              </a:rPr>
              <a:t>It is a one stop shopping with integrated tool sets which keep track of Plant data, PQMT, CAR, Scorecards, IMT, Best Practices. Features are below:</a:t>
            </a:r>
          </a:p>
          <a:p>
            <a:pPr algn="just">
              <a:lnSpc>
                <a:spcPct val="150000"/>
              </a:lnSpc>
            </a:pPr>
            <a:r>
              <a:rPr lang="en-US" sz="1000" dirty="0">
                <a:solidFill>
                  <a:srgbClr val="002060"/>
                </a:solidFill>
                <a:latin typeface="Calibri" panose="020F0502020204030204" pitchFamily="34" charset="0"/>
                <a:cs typeface="Arial" panose="020B0604020202020204" pitchFamily="34" charset="0"/>
              </a:rPr>
              <a:t> 1. It has dashboard by business, product lines, product grouping.</a:t>
            </a:r>
          </a:p>
          <a:p>
            <a:pPr algn="just">
              <a:lnSpc>
                <a:spcPct val="150000"/>
              </a:lnSpc>
            </a:pPr>
            <a:r>
              <a:rPr lang="en-US" sz="1000" dirty="0">
                <a:solidFill>
                  <a:srgbClr val="002060"/>
                </a:solidFill>
                <a:latin typeface="Calibri" panose="020F0502020204030204" pitchFamily="34" charset="0"/>
                <a:cs typeface="Arial" panose="020B0604020202020204" pitchFamily="34" charset="0"/>
              </a:rPr>
              <a:t> 2. Integration to GEE QMS.</a:t>
            </a:r>
          </a:p>
          <a:p>
            <a:pPr algn="just">
              <a:lnSpc>
                <a:spcPct val="150000"/>
              </a:lnSpc>
            </a:pPr>
            <a:r>
              <a:rPr lang="en-US" sz="1000" dirty="0">
                <a:solidFill>
                  <a:srgbClr val="002060"/>
                </a:solidFill>
                <a:latin typeface="Calibri" panose="020F0502020204030204" pitchFamily="34" charset="0"/>
                <a:cs typeface="Arial" panose="020B0604020202020204" pitchFamily="34" charset="0"/>
              </a:rPr>
              <a:t>3.  Quality management tool that provides the reporting functions easily</a:t>
            </a:r>
          </a:p>
          <a:p>
            <a:pPr algn="just">
              <a:lnSpc>
                <a:spcPct val="150000"/>
              </a:lnSpc>
            </a:pPr>
            <a:r>
              <a:rPr lang="en-US" sz="1000" dirty="0">
                <a:solidFill>
                  <a:srgbClr val="002060"/>
                </a:solidFill>
                <a:latin typeface="Calibri" panose="020F0502020204030204" pitchFamily="34" charset="0"/>
                <a:cs typeface="Arial" panose="020B0604020202020204" pitchFamily="34" charset="0"/>
              </a:rPr>
              <a:t>4.  Mature system customizable to changing business needs.</a:t>
            </a:r>
          </a:p>
          <a:p>
            <a:pPr algn="just">
              <a:lnSpc>
                <a:spcPct val="150000"/>
              </a:lnSpc>
            </a:pPr>
            <a:r>
              <a:rPr lang="en-US" sz="1000" dirty="0">
                <a:solidFill>
                  <a:srgbClr val="002060"/>
                </a:solidFill>
                <a:latin typeface="Calibri" panose="020F0502020204030204" pitchFamily="34" charset="0"/>
                <a:cs typeface="Arial" panose="020B0604020202020204" pitchFamily="34" charset="0"/>
              </a:rPr>
              <a:t>5.  Standardized reporting in every plant </a:t>
            </a:r>
          </a:p>
          <a:p>
            <a:pPr algn="just"/>
            <a:endParaRPr lang="en-US" sz="1000" b="1" dirty="0" smtClean="0">
              <a:solidFill>
                <a:srgbClr val="002060"/>
              </a:solidFill>
              <a:latin typeface="Calibri"/>
              <a:cs typeface="Arial" panose="020B0604020202020204" pitchFamily="34" charset="0"/>
            </a:endParaRPr>
          </a:p>
          <a:p>
            <a:pPr algn="just"/>
            <a:r>
              <a:rPr lang="en-US" sz="1000" b="1" dirty="0" smtClean="0">
                <a:solidFill>
                  <a:srgbClr val="002060"/>
                </a:solidFill>
                <a:latin typeface="Calibri"/>
                <a:cs typeface="Arial" panose="020B0604020202020204" pitchFamily="34" charset="0"/>
              </a:rPr>
              <a:t>iii</a:t>
            </a:r>
            <a:r>
              <a:rPr lang="en-US" sz="1000" b="1" dirty="0">
                <a:solidFill>
                  <a:srgbClr val="002060"/>
                </a:solidFill>
                <a:latin typeface="Calibri"/>
                <a:cs typeface="Arial" panose="020B0604020202020204" pitchFamily="34" charset="0"/>
              </a:rPr>
              <a:t>) ET: </a:t>
            </a:r>
            <a:r>
              <a:rPr lang="en-US" sz="1100" dirty="0">
                <a:solidFill>
                  <a:srgbClr val="002060"/>
                </a:solidFill>
                <a:latin typeface="Calibri" panose="020F0502020204030204" pitchFamily="34" charset="0"/>
                <a:ea typeface="+mn-ea"/>
                <a:cs typeface="Arial" panose="020B0604020202020204" pitchFamily="34" charset="0"/>
              </a:rPr>
              <a:t>This is for project management for GE different business (Industrial Solutions, Energy management, , Power conversion, Oil &amp; Gas Etc.). These Apps are using since more than 15+ Years. Features are below:</a:t>
            </a:r>
          </a:p>
          <a:p>
            <a:pPr algn="just"/>
            <a:r>
              <a:rPr lang="en-US" sz="1100" dirty="0" smtClean="0">
                <a:solidFill>
                  <a:srgbClr val="002060"/>
                </a:solidFill>
                <a:latin typeface="Calibri" panose="020F0502020204030204" pitchFamily="34" charset="0"/>
                <a:ea typeface="+mn-ea"/>
                <a:cs typeface="Arial" panose="020B0604020202020204" pitchFamily="34" charset="0"/>
              </a:rPr>
              <a:t>1.Manufacturing </a:t>
            </a:r>
            <a:r>
              <a:rPr lang="en-US" sz="1100" dirty="0">
                <a:solidFill>
                  <a:srgbClr val="002060"/>
                </a:solidFill>
                <a:latin typeface="Calibri" panose="020F0502020204030204" pitchFamily="34" charset="0"/>
                <a:ea typeface="+mn-ea"/>
                <a:cs typeface="Arial" panose="020B0604020202020204" pitchFamily="34" charset="0"/>
              </a:rPr>
              <a:t>– for VCP (Variable Cost Productivity) programs</a:t>
            </a:r>
          </a:p>
          <a:p>
            <a:pPr algn="just"/>
            <a:r>
              <a:rPr lang="en-US" sz="1100" dirty="0" smtClean="0">
                <a:solidFill>
                  <a:srgbClr val="002060"/>
                </a:solidFill>
                <a:latin typeface="Calibri" panose="020F0502020204030204" pitchFamily="34" charset="0"/>
                <a:ea typeface="+mn-ea"/>
                <a:cs typeface="Arial" panose="020B0604020202020204" pitchFamily="34" charset="0"/>
              </a:rPr>
              <a:t>2.Sourcing </a:t>
            </a:r>
            <a:r>
              <a:rPr lang="en-US" sz="1100" dirty="0">
                <a:solidFill>
                  <a:srgbClr val="002060"/>
                </a:solidFill>
                <a:latin typeface="Calibri" panose="020F0502020204030204" pitchFamily="34" charset="0"/>
                <a:ea typeface="+mn-ea"/>
                <a:cs typeface="Arial" panose="020B0604020202020204" pitchFamily="34" charset="0"/>
              </a:rPr>
              <a:t>– for Deflation programs</a:t>
            </a:r>
          </a:p>
          <a:p>
            <a:pPr algn="just"/>
            <a:r>
              <a:rPr lang="en-US" sz="1100" dirty="0" smtClean="0">
                <a:solidFill>
                  <a:srgbClr val="002060"/>
                </a:solidFill>
                <a:latin typeface="Calibri" panose="020F0502020204030204" pitchFamily="34" charset="0"/>
                <a:ea typeface="+mn-ea"/>
                <a:cs typeface="Arial" panose="020B0604020202020204" pitchFamily="34" charset="0"/>
              </a:rPr>
              <a:t>3.Engineering </a:t>
            </a:r>
            <a:r>
              <a:rPr lang="en-US" sz="1100" dirty="0">
                <a:solidFill>
                  <a:srgbClr val="002060"/>
                </a:solidFill>
                <a:latin typeface="Calibri" panose="020F0502020204030204" pitchFamily="34" charset="0"/>
                <a:ea typeface="+mn-ea"/>
                <a:cs typeface="Arial" panose="020B0604020202020204" pitchFamily="34" charset="0"/>
              </a:rPr>
              <a:t>– for DMP+ programs</a:t>
            </a:r>
          </a:p>
          <a:p>
            <a:pPr algn="just"/>
            <a:r>
              <a:rPr lang="en-US" sz="1100" dirty="0" smtClean="0">
                <a:solidFill>
                  <a:srgbClr val="002060"/>
                </a:solidFill>
                <a:latin typeface="Calibri" panose="020F0502020204030204" pitchFamily="34" charset="0"/>
                <a:ea typeface="+mn-ea"/>
                <a:cs typeface="Arial" panose="020B0604020202020204" pitchFamily="34" charset="0"/>
              </a:rPr>
              <a:t>4.EHS </a:t>
            </a:r>
            <a:r>
              <a:rPr lang="en-US" sz="1100" dirty="0">
                <a:solidFill>
                  <a:srgbClr val="002060"/>
                </a:solidFill>
                <a:latin typeface="Calibri" panose="020F0502020204030204" pitchFamily="34" charset="0"/>
                <a:ea typeface="+mn-ea"/>
                <a:cs typeface="Arial" panose="020B0604020202020204" pitchFamily="34" charset="0"/>
              </a:rPr>
              <a:t>– for database of approved Investment/P&amp;E programs</a:t>
            </a:r>
          </a:p>
          <a:p>
            <a:pPr algn="just"/>
            <a:r>
              <a:rPr lang="en-US" sz="1100" dirty="0" smtClean="0">
                <a:solidFill>
                  <a:srgbClr val="002060"/>
                </a:solidFill>
                <a:latin typeface="Calibri" panose="020F0502020204030204" pitchFamily="34" charset="0"/>
                <a:ea typeface="+mn-ea"/>
                <a:cs typeface="Arial" panose="020B0604020202020204" pitchFamily="34" charset="0"/>
              </a:rPr>
              <a:t>5.IT </a:t>
            </a:r>
            <a:r>
              <a:rPr lang="en-US" sz="1100" dirty="0">
                <a:solidFill>
                  <a:srgbClr val="002060"/>
                </a:solidFill>
                <a:latin typeface="Calibri" panose="020F0502020204030204" pitchFamily="34" charset="0"/>
                <a:ea typeface="+mn-ea"/>
                <a:cs typeface="Arial" panose="020B0604020202020204" pitchFamily="34" charset="0"/>
              </a:rPr>
              <a:t>– for database of approved Investment/P&amp;E programs</a:t>
            </a:r>
          </a:p>
          <a:p>
            <a:pPr algn="just"/>
            <a:r>
              <a:rPr lang="en-US" sz="1100" dirty="0" smtClean="0">
                <a:solidFill>
                  <a:srgbClr val="002060"/>
                </a:solidFill>
                <a:latin typeface="Calibri" panose="020F0502020204030204" pitchFamily="34" charset="0"/>
                <a:ea typeface="+mn-ea"/>
                <a:cs typeface="Arial" panose="020B0604020202020204" pitchFamily="34" charset="0"/>
              </a:rPr>
              <a:t>6.Finance  </a:t>
            </a:r>
            <a:r>
              <a:rPr lang="en-US" sz="1100" dirty="0">
                <a:solidFill>
                  <a:srgbClr val="002060"/>
                </a:solidFill>
                <a:latin typeface="Calibri" panose="020F0502020204030204" pitchFamily="34" charset="0"/>
                <a:ea typeface="+mn-ea"/>
                <a:cs typeface="Arial" panose="020B0604020202020204" pitchFamily="34" charset="0"/>
              </a:rPr>
              <a:t>-  monthly audit of benefits</a:t>
            </a:r>
          </a:p>
          <a:p>
            <a:pPr algn="just"/>
            <a:r>
              <a:rPr lang="en-US" sz="1100" dirty="0" smtClean="0">
                <a:solidFill>
                  <a:srgbClr val="002060"/>
                </a:solidFill>
                <a:latin typeface="Calibri" panose="020F0502020204030204" pitchFamily="34" charset="0"/>
                <a:ea typeface="+mn-ea"/>
                <a:cs typeface="Arial" panose="020B0604020202020204" pitchFamily="34" charset="0"/>
              </a:rPr>
              <a:t>7.GSC </a:t>
            </a:r>
            <a:r>
              <a:rPr lang="en-US" sz="1100" dirty="0">
                <a:solidFill>
                  <a:srgbClr val="002060"/>
                </a:solidFill>
                <a:latin typeface="Calibri" panose="020F0502020204030204" pitchFamily="34" charset="0"/>
                <a:ea typeface="+mn-ea"/>
                <a:cs typeface="Arial" panose="020B0604020202020204" pitchFamily="34" charset="0"/>
              </a:rPr>
              <a:t>leadership  -  review of cost-out status and plans</a:t>
            </a:r>
          </a:p>
          <a:p>
            <a:pPr algn="just"/>
            <a:r>
              <a:rPr lang="en-US" sz="1100" dirty="0" smtClean="0">
                <a:solidFill>
                  <a:srgbClr val="002060"/>
                </a:solidFill>
                <a:latin typeface="Calibri" panose="020F0502020204030204" pitchFamily="34" charset="0"/>
                <a:ea typeface="+mn-ea"/>
                <a:cs typeface="Arial" panose="020B0604020202020204" pitchFamily="34" charset="0"/>
              </a:rPr>
              <a:t>8.Engineering </a:t>
            </a:r>
            <a:r>
              <a:rPr lang="en-US" sz="1100" dirty="0">
                <a:solidFill>
                  <a:srgbClr val="002060"/>
                </a:solidFill>
                <a:latin typeface="Calibri" panose="020F0502020204030204" pitchFamily="34" charset="0"/>
                <a:ea typeface="+mn-ea"/>
                <a:cs typeface="Arial" panose="020B0604020202020204" pitchFamily="34" charset="0"/>
              </a:rPr>
              <a:t>leadership  -  review of cost-out status and plans</a:t>
            </a:r>
          </a:p>
          <a:p>
            <a:pPr algn="just"/>
            <a:r>
              <a:rPr lang="en-US" sz="1100" dirty="0">
                <a:solidFill>
                  <a:srgbClr val="002060"/>
                </a:solidFill>
                <a:latin typeface="Calibri" panose="020F0502020204030204" pitchFamily="34" charset="0"/>
                <a:ea typeface="+mn-ea"/>
                <a:cs typeface="Arial" panose="020B0604020202020204" pitchFamily="34" charset="0"/>
              </a:rPr>
              <a:t>Duration: August, 2011 - January, 2018</a:t>
            </a:r>
          </a:p>
          <a:p>
            <a:pPr algn="just"/>
            <a:r>
              <a:rPr lang="en-US" sz="1100" dirty="0">
                <a:solidFill>
                  <a:srgbClr val="002060"/>
                </a:solidFill>
                <a:latin typeface="Calibri" panose="020F0502020204030204" pitchFamily="34" charset="0"/>
                <a:ea typeface="+mn-ea"/>
                <a:cs typeface="Arial" panose="020B0604020202020204" pitchFamily="34" charset="0"/>
              </a:rPr>
              <a:t>Role: Team Lead/Business Analyst</a:t>
            </a:r>
          </a:p>
          <a:p>
            <a:pPr algn="just"/>
            <a:r>
              <a:rPr lang="en-US" sz="1100" dirty="0">
                <a:solidFill>
                  <a:srgbClr val="002060"/>
                </a:solidFill>
                <a:latin typeface="Calibri" panose="020F0502020204030204" pitchFamily="34" charset="0"/>
                <a:ea typeface="+mn-ea"/>
                <a:cs typeface="Arial" panose="020B0604020202020204" pitchFamily="34" charset="0"/>
              </a:rPr>
              <a:t>Environment/Tools: Platform: Windows 7, Filemaker 14 Pro advanced, Filemaker 14 Server, Citrix, IWP</a:t>
            </a:r>
          </a:p>
          <a:p>
            <a:pPr algn="just"/>
            <a:endParaRPr lang="en-US" sz="1100" dirty="0">
              <a:solidFill>
                <a:srgbClr val="002060"/>
              </a:solidFill>
              <a:latin typeface="Calibri" panose="020F0502020204030204" pitchFamily="34" charset="0"/>
              <a:ea typeface="+mn-ea"/>
              <a:cs typeface="Arial" panose="020B0604020202020204" pitchFamily="34" charset="0"/>
            </a:endParaRPr>
          </a:p>
          <a:p>
            <a:pPr algn="just"/>
            <a:r>
              <a:rPr lang="en-US" sz="1100" b="1" dirty="0">
                <a:solidFill>
                  <a:srgbClr val="002060"/>
                </a:solidFill>
                <a:latin typeface="Calibri" panose="020F0502020204030204" pitchFamily="34" charset="0"/>
                <a:ea typeface="+mn-ea"/>
                <a:cs typeface="Arial" panose="020B0604020202020204" pitchFamily="34" charset="0"/>
              </a:rPr>
              <a:t>4. Project Name: FMOP Client: AIIMS hospital- Neurological department</a:t>
            </a:r>
          </a:p>
          <a:p>
            <a:pPr algn="just"/>
            <a:r>
              <a:rPr lang="en-US" sz="1100" dirty="0">
                <a:solidFill>
                  <a:srgbClr val="002060"/>
                </a:solidFill>
                <a:latin typeface="Calibri" panose="020F0502020204030204" pitchFamily="34" charset="0"/>
                <a:ea typeface="+mn-ea"/>
                <a:cs typeface="Arial" panose="020B0604020202020204" pitchFamily="34" charset="0"/>
              </a:rPr>
              <a:t>Description : It was for Neurological department where </a:t>
            </a:r>
            <a:r>
              <a:rPr lang="en-US" sz="1100" dirty="0" err="1">
                <a:solidFill>
                  <a:srgbClr val="002060"/>
                </a:solidFill>
                <a:latin typeface="Calibri" panose="020F0502020204030204" pitchFamily="34" charset="0"/>
                <a:ea typeface="+mn-ea"/>
                <a:cs typeface="Arial" panose="020B0604020202020204" pitchFamily="34" charset="0"/>
              </a:rPr>
              <a:t>i</a:t>
            </a:r>
            <a:r>
              <a:rPr lang="en-US" sz="1100" dirty="0">
                <a:solidFill>
                  <a:srgbClr val="002060"/>
                </a:solidFill>
                <a:latin typeface="Calibri" panose="020F0502020204030204" pitchFamily="34" charset="0"/>
                <a:ea typeface="+mn-ea"/>
                <a:cs typeface="Arial" panose="020B0604020202020204" pitchFamily="34" charset="0"/>
              </a:rPr>
              <a:t> had to do keep track all the work of department and automate in my application like acquisition to give appointment, then transfer data to MCR/CT scan technical , after that transfer to junior resident to senior resident, then generate reports as per that.</a:t>
            </a:r>
          </a:p>
          <a:p>
            <a:pPr algn="just"/>
            <a:r>
              <a:rPr lang="en-US" sz="1100" dirty="0">
                <a:solidFill>
                  <a:srgbClr val="002060"/>
                </a:solidFill>
                <a:latin typeface="Calibri" panose="020F0502020204030204" pitchFamily="34" charset="0"/>
                <a:ea typeface="+mn-ea"/>
                <a:cs typeface="Arial" panose="020B0604020202020204" pitchFamily="34" charset="0"/>
              </a:rPr>
              <a:t>Duration:  July 2010- March 2011</a:t>
            </a:r>
          </a:p>
          <a:p>
            <a:pPr algn="just"/>
            <a:r>
              <a:rPr lang="en-US" sz="1100" dirty="0">
                <a:solidFill>
                  <a:srgbClr val="002060"/>
                </a:solidFill>
                <a:latin typeface="Calibri" panose="020F0502020204030204" pitchFamily="34" charset="0"/>
                <a:ea typeface="+mn-ea"/>
                <a:cs typeface="Arial" panose="020B0604020202020204" pitchFamily="34" charset="0"/>
              </a:rPr>
              <a:t>Role: Developer/analyst/Coordinator (interact with client then implement as per that)</a:t>
            </a:r>
          </a:p>
          <a:p>
            <a:pPr algn="just"/>
            <a:r>
              <a:rPr lang="en-US" sz="1100" dirty="0">
                <a:solidFill>
                  <a:srgbClr val="002060"/>
                </a:solidFill>
                <a:latin typeface="Calibri" panose="020F0502020204030204" pitchFamily="34" charset="0"/>
                <a:ea typeface="+mn-ea"/>
                <a:cs typeface="Arial" panose="020B0604020202020204" pitchFamily="34" charset="0"/>
              </a:rPr>
              <a:t>Environment/Tools : Platform: iMac , FILEMAKER server 11 and file maker server 11, Apple script.</a:t>
            </a:r>
          </a:p>
          <a:p>
            <a:pPr algn="just"/>
            <a:endParaRPr lang="en-US" sz="1100" dirty="0">
              <a:solidFill>
                <a:srgbClr val="002060"/>
              </a:solidFill>
              <a:latin typeface="Calibri" panose="020F0502020204030204" pitchFamily="34" charset="0"/>
              <a:ea typeface="+mn-ea"/>
              <a:cs typeface="Arial" panose="020B0604020202020204" pitchFamily="34" charset="0"/>
            </a:endParaRPr>
          </a:p>
          <a:p>
            <a:pPr algn="just"/>
            <a:endParaRPr lang="en-US" sz="1100" dirty="0">
              <a:solidFill>
                <a:srgbClr val="002060"/>
              </a:solidFill>
              <a:latin typeface="Calibri" panose="020F0502020204030204" pitchFamily="34" charset="0"/>
              <a:ea typeface="+mn-ea"/>
              <a:cs typeface="Arial" panose="020B0604020202020204" pitchFamily="34" charset="0"/>
            </a:endParaRPr>
          </a:p>
          <a:p>
            <a:pPr algn="just"/>
            <a:endParaRPr lang="en-US" sz="1000" dirty="0">
              <a:solidFill>
                <a:srgbClr val="000000"/>
              </a:solidFill>
              <a:latin typeface="Calibri"/>
              <a:cs typeface="Arial" panose="020B0604020202020204" pitchFamily="34" charset="0"/>
            </a:endParaRPr>
          </a:p>
          <a:p>
            <a:pPr algn="just"/>
            <a:endParaRPr lang="en-US" sz="1000" dirty="0">
              <a:solidFill>
                <a:srgbClr val="000000"/>
              </a:solidFill>
              <a:latin typeface="Calibri"/>
              <a:cs typeface="Arial" panose="020B0604020202020204" pitchFamily="34" charset="0"/>
            </a:endParaRPr>
          </a:p>
        </p:txBody>
      </p:sp>
    </p:spTree>
    <p:extLst>
      <p:ext uri="{BB962C8B-B14F-4D97-AF65-F5344CB8AC3E}">
        <p14:creationId xmlns:p14="http://schemas.microsoft.com/office/powerpoint/2010/main" val="559357060"/>
      </p:ext>
    </p:extLst>
  </p:cSld>
  <p:clrMapOvr>
    <a:masterClrMapping/>
  </p:clrMapOvr>
</p:sld>
</file>

<file path=ppt/theme/theme1.xml><?xml version="1.0" encoding="utf-8"?>
<a:theme xmlns:a="http://schemas.openxmlformats.org/drawingml/2006/main" name="Blank Presentation">
  <a:themeElements>
    <a:clrScheme name="">
      <a:dk1>
        <a:srgbClr val="414141"/>
      </a:dk1>
      <a:lt1>
        <a:srgbClr val="FFFFFF"/>
      </a:lt1>
      <a:dk2>
        <a:srgbClr val="91AD2A"/>
      </a:dk2>
      <a:lt2>
        <a:srgbClr val="9FA1A4"/>
      </a:lt2>
      <a:accent1>
        <a:srgbClr val="E7E5D3"/>
      </a:accent1>
      <a:accent2>
        <a:srgbClr val="0093D1"/>
      </a:accent2>
      <a:accent3>
        <a:srgbClr val="FFFFFF"/>
      </a:accent3>
      <a:accent4>
        <a:srgbClr val="363636"/>
      </a:accent4>
      <a:accent5>
        <a:srgbClr val="F1F0E6"/>
      </a:accent5>
      <a:accent6>
        <a:srgbClr val="0085BD"/>
      </a:accent6>
      <a:hlink>
        <a:srgbClr val="D57E27"/>
      </a:hlink>
      <a:folHlink>
        <a:srgbClr val="618999"/>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678</Words>
  <Application>Microsoft Office PowerPoint</Application>
  <PresentationFormat>On-screen Show (4:3)</PresentationFormat>
  <Paragraphs>98</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ＭＳ Ｐゴシック</vt:lpstr>
      <vt:lpstr>Arial</vt:lpstr>
      <vt:lpstr>Calibri</vt:lpstr>
      <vt:lpstr>Times</vt:lpstr>
      <vt:lpstr>Times New Roman</vt:lpstr>
      <vt:lpstr>Blank Presentation</vt:lpstr>
      <vt:lpstr>PowerPoint Presentation</vt:lpstr>
      <vt:lpstr>PowerPoint Presentation</vt:lpstr>
      <vt:lpstr>PowerPoint Presentation</vt:lpstr>
      <vt:lpstr>PowerPoint Presentation</vt:lpstr>
    </vt:vector>
  </TitlesOfParts>
  <Company>Genpact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Focus on People, Their Growth and Retention</dc:title>
  <dc:creator>703038008</dc:creator>
  <cp:lastModifiedBy>703199386@ind.ge.ad</cp:lastModifiedBy>
  <cp:revision>279</cp:revision>
  <dcterms:created xsi:type="dcterms:W3CDTF">2010-03-11T09:17:42Z</dcterms:created>
  <dcterms:modified xsi:type="dcterms:W3CDTF">2019-08-21T08:49:48Z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