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97" r:id="rId5"/>
    <p:sldId id="279" r:id="rId6"/>
    <p:sldId id="280" r:id="rId7"/>
    <p:sldId id="291" r:id="rId8"/>
    <p:sldId id="299" r:id="rId9"/>
    <p:sldId id="270"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384">
          <p15:clr>
            <a:srgbClr val="A4A3A4"/>
          </p15:clr>
        </p15:guide>
        <p15:guide id="4" orient="horz" pos="3940">
          <p15:clr>
            <a:srgbClr val="A4A3A4"/>
          </p15:clr>
        </p15:guide>
        <p15:guide id="5" orient="horz" pos="288">
          <p15:clr>
            <a:srgbClr val="A4A3A4"/>
          </p15:clr>
        </p15:guide>
        <p15:guide id="6" orient="horz" pos="731">
          <p15:clr>
            <a:srgbClr val="A4A3A4"/>
          </p15:clr>
        </p15:guide>
        <p15:guide id="7" orient="horz" pos="649">
          <p15:clr>
            <a:srgbClr val="A4A3A4"/>
          </p15:clr>
        </p15:guide>
        <p15:guide id="8" orient="horz" pos="1229">
          <p15:clr>
            <a:srgbClr val="A4A3A4"/>
          </p15:clr>
        </p15:guide>
        <p15:guide id="9" orient="horz" pos="1680">
          <p15:clr>
            <a:srgbClr val="A4A3A4"/>
          </p15:clr>
        </p15:guide>
        <p15:guide id="10" orient="horz" pos="4319">
          <p15:clr>
            <a:srgbClr val="A4A3A4"/>
          </p15:clr>
        </p15:guide>
        <p15:guide id="11" pos="304">
          <p15:clr>
            <a:srgbClr val="A4A3A4"/>
          </p15:clr>
        </p15:guide>
        <p15:guide id="12" pos="7408">
          <p15:clr>
            <a:srgbClr val="A4A3A4"/>
          </p15:clr>
        </p15:guide>
      </p15:sldGuideLst>
    </p:ext>
    <p:ext uri="{2D200454-40CA-4A62-9FC3-DE9A4176ACB9}">
      <p15:notesGuideLst xmlns:p15="http://schemas.microsoft.com/office/powerpoint/2012/main">
        <p15:guide id="1" orient="horz" pos="2160">
          <p15:clr>
            <a:srgbClr val="A4A3A4"/>
          </p15:clr>
        </p15:guide>
        <p15:guide id="2" pos="38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CED"/>
    <a:srgbClr val="063161"/>
    <a:srgbClr val="000000"/>
    <a:srgbClr val="073262"/>
    <a:srgbClr val="00D4FE"/>
    <a:srgbClr val="60C7D7"/>
    <a:srgbClr val="00AECF"/>
    <a:srgbClr val="FFFFFF"/>
    <a:srgbClr val="BFC0C1"/>
    <a:srgbClr val="EA39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1" autoAdjust="0"/>
    <p:restoredTop sz="95000" autoAdjust="0"/>
  </p:normalViewPr>
  <p:slideViewPr>
    <p:cSldViewPr>
      <p:cViewPr>
        <p:scale>
          <a:sx n="73" d="100"/>
          <a:sy n="73" d="100"/>
        </p:scale>
        <p:origin x="206" y="168"/>
      </p:cViewPr>
      <p:guideLst>
        <p:guide orient="horz" pos="2880"/>
        <p:guide pos="2160"/>
        <p:guide orient="horz" pos="384"/>
        <p:guide orient="horz" pos="3940"/>
        <p:guide orient="horz" pos="288"/>
        <p:guide orient="horz" pos="731"/>
        <p:guide orient="horz" pos="649"/>
        <p:guide orient="horz" pos="1229"/>
        <p:guide orient="horz" pos="1680"/>
        <p:guide orient="horz" pos="4319"/>
        <p:guide pos="304"/>
        <p:guide pos="74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1" d="100"/>
          <a:sy n="71" d="100"/>
        </p:scale>
        <p:origin x="-1296" y="-90"/>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2900"/>
          </a:xfrm>
          <a:prstGeom prst="rect">
            <a:avLst/>
          </a:prstGeom>
        </p:spPr>
        <p:txBody>
          <a:bodyPr vert="horz" lIns="91440" tIns="45720" rIns="91440" bIns="45720" rtlCol="0"/>
          <a:lstStyle>
            <a:lvl1pPr algn="r">
              <a:defRPr sz="1200"/>
            </a:lvl1pPr>
          </a:lstStyle>
          <a:p>
            <a:fld id="{6D9754AE-697F-42A9-9719-8DA05FCEF8D3}" type="datetimeFigureOut">
              <a:rPr lang="en-US" smtClean="0"/>
              <a:t>6/27/2018</a:t>
            </a:fld>
            <a:endParaRPr lang="en-US"/>
          </a:p>
        </p:txBody>
      </p:sp>
      <p:sp>
        <p:nvSpPr>
          <p:cNvPr id="4" name="Footer Placeholder 3"/>
          <p:cNvSpPr>
            <a:spLocks noGrp="1"/>
          </p:cNvSpPr>
          <p:nvPr>
            <p:ph type="ftr" sz="quarter" idx="2"/>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3"/>
            <a:ext cx="5283200" cy="342900"/>
          </a:xfrm>
          <a:prstGeom prst="rect">
            <a:avLst/>
          </a:prstGeom>
        </p:spPr>
        <p:txBody>
          <a:bodyPr vert="horz" lIns="91440" tIns="45720" rIns="91440" bIns="45720" rtlCol="0" anchor="b"/>
          <a:lstStyle>
            <a:lvl1pPr algn="r">
              <a:defRPr sz="1200"/>
            </a:lvl1pPr>
          </a:lstStyle>
          <a:p>
            <a:fld id="{592C7473-1509-4028-BC30-349E7D217234}" type="slidenum">
              <a:rPr lang="en-US" smtClean="0"/>
              <a:t>‹#›</a:t>
            </a:fld>
            <a:endParaRPr lang="en-US"/>
          </a:p>
        </p:txBody>
      </p:sp>
    </p:spTree>
    <p:extLst>
      <p:ext uri="{BB962C8B-B14F-4D97-AF65-F5344CB8AC3E}">
        <p14:creationId xmlns:p14="http://schemas.microsoft.com/office/powerpoint/2010/main" val="3263135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3B7A983-4704-4D9A-98C7-187086649296}" type="datetimeFigureOut">
              <a:rPr lang="en-IN" smtClean="0"/>
              <a:t>27-06-2018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E9718DD-4AAF-4D8A-BA7D-B91CCB27E3C3}" type="slidenum">
              <a:rPr lang="en-IN" smtClean="0"/>
              <a:t>‹#›</a:t>
            </a:fld>
            <a:endParaRPr lang="en-IN"/>
          </a:p>
        </p:txBody>
      </p:sp>
    </p:spTree>
    <p:extLst>
      <p:ext uri="{BB962C8B-B14F-4D97-AF65-F5344CB8AC3E}">
        <p14:creationId xmlns:p14="http://schemas.microsoft.com/office/powerpoint/2010/main" val="63630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9718DD-4AAF-4D8A-BA7D-B91CCB27E3C3}" type="slidenum">
              <a:rPr lang="en-IN" smtClean="0"/>
              <a:t>3</a:t>
            </a:fld>
            <a:endParaRPr lang="en-IN"/>
          </a:p>
        </p:txBody>
      </p:sp>
    </p:spTree>
    <p:extLst>
      <p:ext uri="{BB962C8B-B14F-4D97-AF65-F5344CB8AC3E}">
        <p14:creationId xmlns:p14="http://schemas.microsoft.com/office/powerpoint/2010/main" val="516811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dirty="0"/>
              <a:t>Second level</a:t>
            </a:r>
          </a:p>
          <a:p>
            <a:pPr lvl="0"/>
            <a:r>
              <a:rPr lang="en-US" dirty="0"/>
              <a:t>Third level</a:t>
            </a:r>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dirty="0"/>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dirty="0">
                <a:solidFill>
                  <a:srgbClr val="44546A"/>
                </a:solidFill>
                <a:latin typeface="+mn-lt"/>
                <a:ea typeface="Calibri" charset="0"/>
                <a:cs typeface="Calibri" charset="0"/>
              </a:rPr>
              <a:t>® 2017 Copyright </a:t>
            </a:r>
            <a:r>
              <a:rPr lang="en-US" sz="800" dirty="0" err="1">
                <a:solidFill>
                  <a:srgbClr val="44546A"/>
                </a:solidFill>
                <a:latin typeface="+mn-lt"/>
                <a:ea typeface="Calibri" charset="0"/>
                <a:cs typeface="Calibri" charset="0"/>
              </a:rPr>
              <a:t>Genpact</a:t>
            </a:r>
            <a:r>
              <a:rPr lang="en-US" sz="800" dirty="0">
                <a:solidFill>
                  <a:srgbClr val="44546A"/>
                </a:solidFill>
                <a:latin typeface="+mn-lt"/>
                <a:ea typeface="Calibri" charset="0"/>
                <a:cs typeface="Calibri" charset="0"/>
              </a:rPr>
              <a: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dirty="0"/>
              <a:t>Click to edit title text</a:t>
            </a:r>
          </a:p>
        </p:txBody>
      </p:sp>
    </p:spTree>
    <p:extLst>
      <p:ext uri="{BB962C8B-B14F-4D97-AF65-F5344CB8AC3E}">
        <p14:creationId xmlns:p14="http://schemas.microsoft.com/office/powerpoint/2010/main" val="392634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183555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US" dirty="0"/>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endParaRPr lang="en-US" dirty="0"/>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dirty="0" err="1"/>
              <a:t>beatae</a:t>
            </a:r>
            <a:r>
              <a:rPr lang="es-ES" dirty="0"/>
              <a:t> vitae dicta </a:t>
            </a:r>
            <a:r>
              <a:rPr lang="es-ES" dirty="0" err="1"/>
              <a:t>sunt</a:t>
            </a:r>
            <a:r>
              <a:rPr lang="es-ES" dirty="0"/>
              <a:t> </a:t>
            </a:r>
            <a:r>
              <a:rPr lang="es-ES" dirty="0" err="1"/>
              <a:t>explicabo</a:t>
            </a:r>
            <a:endParaRPr lang="en-US" dirty="0"/>
          </a:p>
        </p:txBody>
      </p:sp>
    </p:spTree>
    <p:extLst>
      <p:ext uri="{BB962C8B-B14F-4D97-AF65-F5344CB8AC3E}">
        <p14:creationId xmlns:p14="http://schemas.microsoft.com/office/powerpoint/2010/main" val="13418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1855922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869854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dirty="0"/>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934394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pitchFamily="18" charset="0"/>
              </a:defRPr>
            </a:lvl1pPr>
          </a:lstStyle>
          <a:p>
            <a:pPr lvl="0"/>
            <a:r>
              <a:rPr lang="en-US" dirty="0"/>
              <a:t>Chart 1: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endParaRPr lang="en-US" dirty="0"/>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pitchFamily="18" charset="0"/>
                <a:ea typeface="+mn-ea"/>
                <a:cs typeface="+mn-cs"/>
              </a:defRPr>
            </a:lvl1pPr>
          </a:lstStyle>
          <a:p>
            <a:endParaRPr lang="en-IN" dirty="0"/>
          </a:p>
        </p:txBody>
      </p:sp>
      <p:sp>
        <p:nvSpPr>
          <p:cNvPr id="2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203783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00736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2659645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dirty="0"/>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174984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dirty="0" err="1">
                <a:ln>
                  <a:noFill/>
                </a:ln>
                <a:solidFill>
                  <a:schemeClr val="bg1"/>
                </a:solidFill>
                <a:effectLst/>
                <a:uLnTx/>
                <a:uFillTx/>
                <a:latin typeface="Georgia" charset="0"/>
                <a:ea typeface="Georgia" charset="0"/>
                <a:cs typeface="Georgia" charset="0"/>
              </a:rPr>
              <a:t>amet</a:t>
            </a:r>
            <a:r>
              <a:rPr lang="en-US" dirty="0"/>
              <a:t>						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1451723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a:p>
        </p:txBody>
      </p:sp>
      <p:sp>
        <p:nvSpPr>
          <p:cNvPr id="6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4132213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761941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769621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sp>
        <p:nvSpPr>
          <p:cNvPr id="15"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8710866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32588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5326870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03384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37484189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schemeClr val="bg1"/>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4022095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Tree>
    <p:extLst>
      <p:ext uri="{BB962C8B-B14F-4D97-AF65-F5344CB8AC3E}">
        <p14:creationId xmlns:p14="http://schemas.microsoft.com/office/powerpoint/2010/main" val="200706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dirty="0"/>
              <a:t>Lorem ipsum dolor sit </a:t>
            </a:r>
            <a:r>
              <a:rPr lang="en-US" dirty="0" err="1"/>
              <a:t>amet</a:t>
            </a:r>
            <a:r>
              <a:rPr lang="en-US" dirty="0"/>
              <a:t>					1</a:t>
            </a:r>
          </a:p>
          <a:p>
            <a:pPr lvl="2"/>
            <a:endParaRPr lang="en-US" dirty="0"/>
          </a:p>
          <a:p>
            <a:endParaRPr lang="en-US" dirty="0"/>
          </a:p>
        </p:txBody>
      </p:sp>
    </p:spTree>
    <p:extLst>
      <p:ext uri="{BB962C8B-B14F-4D97-AF65-F5344CB8AC3E}">
        <p14:creationId xmlns:p14="http://schemas.microsoft.com/office/powerpoint/2010/main" val="37118687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4097868" y="1928160"/>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1928160"/>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1928160"/>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1928160"/>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Rectangle 27"/>
          <p:cNvSpPr/>
          <p:nvPr userDrawn="1"/>
        </p:nvSpPr>
        <p:spPr>
          <a:xfrm>
            <a:off x="4097868" y="3356039"/>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356039"/>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356039"/>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356039"/>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2" name="Rectangle 31"/>
          <p:cNvSpPr/>
          <p:nvPr userDrawn="1"/>
        </p:nvSpPr>
        <p:spPr>
          <a:xfrm>
            <a:off x="4097868" y="4783918"/>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783918"/>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783918"/>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783918"/>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 name="Text Placeholder 3"/>
          <p:cNvSpPr>
            <a:spLocks noGrp="1"/>
          </p:cNvSpPr>
          <p:nvPr>
            <p:ph type="body" sz="quarter" idx="13" hasCustomPrompt="1"/>
          </p:nvPr>
        </p:nvSpPr>
        <p:spPr>
          <a:xfrm>
            <a:off x="457200" y="225678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36" name="Text Placeholder 3"/>
          <p:cNvSpPr>
            <a:spLocks noGrp="1"/>
          </p:cNvSpPr>
          <p:nvPr>
            <p:ph type="body" sz="quarter" idx="14" hasCustomPrompt="1"/>
          </p:nvPr>
        </p:nvSpPr>
        <p:spPr>
          <a:xfrm>
            <a:off x="457200" y="3691632"/>
            <a:ext cx="609599" cy="569421"/>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37" name="Text Placeholder 3"/>
          <p:cNvSpPr>
            <a:spLocks noGrp="1"/>
          </p:cNvSpPr>
          <p:nvPr>
            <p:ph type="body" sz="quarter" idx="15" hasCustomPrompt="1"/>
          </p:nvPr>
        </p:nvSpPr>
        <p:spPr>
          <a:xfrm>
            <a:off x="457200" y="4901745"/>
            <a:ext cx="609599" cy="905014"/>
          </a:xfrm>
          <a:prstGeom prst="rect">
            <a:avLst/>
          </a:prstGeom>
        </p:spPr>
        <p:txBody>
          <a:bodyPr anchor="ctr"/>
          <a:lstStyle>
            <a:lvl1pPr algn="ctr">
              <a:lnSpc>
                <a:spcPts val="6480"/>
              </a:lnSpc>
              <a:defRPr sz="5400">
                <a:solidFill>
                  <a:schemeClr val="bg1"/>
                </a:solidFill>
              </a:defRPr>
            </a:lvl1pPr>
          </a:lstStyle>
          <a:p>
            <a:pPr lvl="0"/>
            <a:r>
              <a:rPr lang="en-US" dirty="0"/>
              <a:t>3</a:t>
            </a:r>
            <a:endParaRPr lang="en-IN" dirty="0"/>
          </a:p>
        </p:txBody>
      </p:sp>
      <p:sp>
        <p:nvSpPr>
          <p:cNvPr id="38" name="Text Placeholder 5"/>
          <p:cNvSpPr>
            <a:spLocks noGrp="1"/>
          </p:cNvSpPr>
          <p:nvPr>
            <p:ph type="body" sz="quarter" idx="18" hasCustomPrompt="1"/>
          </p:nvPr>
        </p:nvSpPr>
        <p:spPr>
          <a:xfrm>
            <a:off x="1219200" y="2256783"/>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5"/>
          <p:cNvSpPr>
            <a:spLocks noGrp="1"/>
          </p:cNvSpPr>
          <p:nvPr>
            <p:ph type="body" sz="quarter" idx="19" hasCustomPrompt="1"/>
          </p:nvPr>
        </p:nvSpPr>
        <p:spPr>
          <a:xfrm>
            <a:off x="1219200" y="3684662"/>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0" name="Text Placeholder 5"/>
          <p:cNvSpPr>
            <a:spLocks noGrp="1"/>
          </p:cNvSpPr>
          <p:nvPr>
            <p:ph type="body" sz="quarter" idx="20" hasCustomPrompt="1"/>
          </p:nvPr>
        </p:nvSpPr>
        <p:spPr>
          <a:xfrm>
            <a:off x="1219200" y="5112541"/>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Text Placeholder 5"/>
          <p:cNvSpPr>
            <a:spLocks noGrp="1"/>
          </p:cNvSpPr>
          <p:nvPr>
            <p:ph type="body" sz="quarter" idx="21" hasCustomPrompt="1"/>
          </p:nvPr>
        </p:nvSpPr>
        <p:spPr>
          <a:xfrm>
            <a:off x="4796526" y="2256783"/>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2" name="Text Placeholder 5"/>
          <p:cNvSpPr>
            <a:spLocks noGrp="1"/>
          </p:cNvSpPr>
          <p:nvPr>
            <p:ph type="body" sz="quarter" idx="22" hasCustomPrompt="1"/>
          </p:nvPr>
        </p:nvSpPr>
        <p:spPr>
          <a:xfrm>
            <a:off x="4796526" y="368466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3" name="Text Placeholder 5"/>
          <p:cNvSpPr>
            <a:spLocks noGrp="1"/>
          </p:cNvSpPr>
          <p:nvPr>
            <p:ph type="body" sz="quarter" idx="23" hasCustomPrompt="1"/>
          </p:nvPr>
        </p:nvSpPr>
        <p:spPr>
          <a:xfrm>
            <a:off x="4796526" y="511782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Tree>
    <p:extLst>
      <p:ext uri="{BB962C8B-B14F-4D97-AF65-F5344CB8AC3E}">
        <p14:creationId xmlns:p14="http://schemas.microsoft.com/office/powerpoint/2010/main" val="1585556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Tree>
    <p:extLst>
      <p:ext uri="{BB962C8B-B14F-4D97-AF65-F5344CB8AC3E}">
        <p14:creationId xmlns:p14="http://schemas.microsoft.com/office/powerpoint/2010/main" val="12376187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Rectangle 29"/>
          <p:cNvSpPr/>
          <p:nvPr userDrawn="1"/>
        </p:nvSpPr>
        <p:spPr>
          <a:xfrm>
            <a:off x="464596" y="2559542"/>
            <a:ext cx="233048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6" name="Text Placeholder 5"/>
          <p:cNvSpPr>
            <a:spLocks noGrp="1"/>
          </p:cNvSpPr>
          <p:nvPr userDrawn="1">
            <p:ph type="body" sz="quarter" idx="21" hasCustomPrompt="1"/>
          </p:nvPr>
        </p:nvSpPr>
        <p:spPr>
          <a:xfrm>
            <a:off x="609601"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24" name="Parallelogram 23"/>
          <p:cNvSpPr/>
          <p:nvPr userDrawn="1"/>
        </p:nvSpPr>
        <p:spPr>
          <a:xfrm>
            <a:off x="2392470"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5" name="Text Placeholder 5"/>
          <p:cNvSpPr>
            <a:spLocks noGrp="1"/>
          </p:cNvSpPr>
          <p:nvPr userDrawn="1">
            <p:ph type="body" sz="quarter" idx="18" hasCustomPrompt="1"/>
          </p:nvPr>
        </p:nvSpPr>
        <p:spPr>
          <a:xfrm>
            <a:off x="609601"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1" name="Rectangle 60"/>
          <p:cNvSpPr/>
          <p:nvPr userDrawn="1"/>
        </p:nvSpPr>
        <p:spPr>
          <a:xfrm>
            <a:off x="3302307"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2" name="Rectangle 61"/>
          <p:cNvSpPr/>
          <p:nvPr userDrawn="1"/>
        </p:nvSpPr>
        <p:spPr>
          <a:xfrm>
            <a:off x="6147415"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3" name="Rectangle 62"/>
          <p:cNvSpPr/>
          <p:nvPr userDrawn="1"/>
        </p:nvSpPr>
        <p:spPr>
          <a:xfrm>
            <a:off x="8992523"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4" name="Rectangle 63"/>
          <p:cNvSpPr/>
          <p:nvPr userDrawn="1"/>
        </p:nvSpPr>
        <p:spPr>
          <a:xfrm>
            <a:off x="3302307" y="2559542"/>
            <a:ext cx="2330480"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5" name="Text Placeholder 5"/>
          <p:cNvSpPr>
            <a:spLocks noGrp="1"/>
          </p:cNvSpPr>
          <p:nvPr>
            <p:ph type="body" sz="quarter" idx="22" hasCustomPrompt="1"/>
          </p:nvPr>
        </p:nvSpPr>
        <p:spPr>
          <a:xfrm>
            <a:off x="3447312"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66" name="Parallelogram 65"/>
          <p:cNvSpPr/>
          <p:nvPr userDrawn="1"/>
        </p:nvSpPr>
        <p:spPr>
          <a:xfrm>
            <a:off x="523018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Text Placeholder 5"/>
          <p:cNvSpPr>
            <a:spLocks noGrp="1"/>
          </p:cNvSpPr>
          <p:nvPr>
            <p:ph type="body" sz="quarter" idx="23" hasCustomPrompt="1"/>
          </p:nvPr>
        </p:nvSpPr>
        <p:spPr>
          <a:xfrm>
            <a:off x="3447312"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8" name="Rectangle 67"/>
          <p:cNvSpPr/>
          <p:nvPr userDrawn="1"/>
        </p:nvSpPr>
        <p:spPr>
          <a:xfrm>
            <a:off x="6140018" y="2559542"/>
            <a:ext cx="233048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9" name="Text Placeholder 5"/>
          <p:cNvSpPr>
            <a:spLocks noGrp="1"/>
          </p:cNvSpPr>
          <p:nvPr>
            <p:ph type="body" sz="quarter" idx="24" hasCustomPrompt="1"/>
          </p:nvPr>
        </p:nvSpPr>
        <p:spPr>
          <a:xfrm>
            <a:off x="628502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0" name="Parallelogram 69"/>
          <p:cNvSpPr/>
          <p:nvPr userDrawn="1"/>
        </p:nvSpPr>
        <p:spPr>
          <a:xfrm>
            <a:off x="8067892"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1" name="Text Placeholder 5"/>
          <p:cNvSpPr>
            <a:spLocks noGrp="1"/>
          </p:cNvSpPr>
          <p:nvPr>
            <p:ph type="body" sz="quarter" idx="25" hasCustomPrompt="1"/>
          </p:nvPr>
        </p:nvSpPr>
        <p:spPr>
          <a:xfrm>
            <a:off x="628502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72" name="Rectangle 71"/>
          <p:cNvSpPr/>
          <p:nvPr userDrawn="1"/>
        </p:nvSpPr>
        <p:spPr>
          <a:xfrm>
            <a:off x="9002048" y="2559542"/>
            <a:ext cx="2330480" cy="800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73" name="Text Placeholder 5"/>
          <p:cNvSpPr>
            <a:spLocks noGrp="1"/>
          </p:cNvSpPr>
          <p:nvPr>
            <p:ph type="body" sz="quarter" idx="26" hasCustomPrompt="1"/>
          </p:nvPr>
        </p:nvSpPr>
        <p:spPr>
          <a:xfrm>
            <a:off x="914705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4" name="Parallelogram 73"/>
          <p:cNvSpPr/>
          <p:nvPr userDrawn="1"/>
        </p:nvSpPr>
        <p:spPr>
          <a:xfrm>
            <a:off x="10929922" y="2559542"/>
            <a:ext cx="805212" cy="800456"/>
          </a:xfrm>
          <a:prstGeom prst="parallelogram">
            <a:avLst>
              <a:gd name="adj" fmla="val 490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5" name="Text Placeholder 5"/>
          <p:cNvSpPr>
            <a:spLocks noGrp="1"/>
          </p:cNvSpPr>
          <p:nvPr>
            <p:ph type="body" sz="quarter" idx="27" hasCustomPrompt="1"/>
          </p:nvPr>
        </p:nvSpPr>
        <p:spPr>
          <a:xfrm>
            <a:off x="914705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9522251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55" name="Text Placeholder 5"/>
          <p:cNvSpPr>
            <a:spLocks noGrp="1"/>
          </p:cNvSpPr>
          <p:nvPr>
            <p:ph type="body" sz="quarter" idx="18" hasCustomPrompt="1"/>
          </p:nvPr>
        </p:nvSpPr>
        <p:spPr>
          <a:xfrm>
            <a:off x="1219200" y="2055039"/>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58" name="Text Placeholder 5"/>
          <p:cNvSpPr>
            <a:spLocks noGrp="1"/>
          </p:cNvSpPr>
          <p:nvPr>
            <p:ph type="body" sz="quarter" idx="23" hasCustomPrompt="1"/>
          </p:nvPr>
        </p:nvSpPr>
        <p:spPr>
          <a:xfrm>
            <a:off x="1219200" y="2919038"/>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dirty="0"/>
              <a:t>3</a:t>
            </a:r>
            <a:endParaRPr lang="en-IN" dirty="0"/>
          </a:p>
        </p:txBody>
      </p:sp>
      <p:sp>
        <p:nvSpPr>
          <p:cNvPr id="61" name="Text Placeholder 5"/>
          <p:cNvSpPr>
            <a:spLocks noGrp="1"/>
          </p:cNvSpPr>
          <p:nvPr>
            <p:ph type="body" sz="quarter" idx="26" hasCustomPrompt="1"/>
          </p:nvPr>
        </p:nvSpPr>
        <p:spPr>
          <a:xfrm>
            <a:off x="1219200" y="3775642"/>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dirty="0"/>
              <a:t>4</a:t>
            </a:r>
            <a:endParaRPr lang="en-IN" dirty="0"/>
          </a:p>
        </p:txBody>
      </p:sp>
      <p:sp>
        <p:nvSpPr>
          <p:cNvPr id="64" name="Text Placeholder 5"/>
          <p:cNvSpPr>
            <a:spLocks noGrp="1"/>
          </p:cNvSpPr>
          <p:nvPr>
            <p:ph type="body" sz="quarter" idx="29" hasCustomPrompt="1"/>
          </p:nvPr>
        </p:nvSpPr>
        <p:spPr>
          <a:xfrm>
            <a:off x="1219200" y="4632246"/>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7" name="Text Placeholder 5"/>
          <p:cNvSpPr>
            <a:spLocks noGrp="1"/>
          </p:cNvSpPr>
          <p:nvPr>
            <p:ph type="body" sz="quarter" idx="32" hasCustomPrompt="1"/>
          </p:nvPr>
        </p:nvSpPr>
        <p:spPr>
          <a:xfrm>
            <a:off x="1219200" y="5483537"/>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dirty="0"/>
              <a:t>5</a:t>
            </a:r>
            <a:endParaRPr lang="en-IN" dirty="0"/>
          </a:p>
        </p:txBody>
      </p:sp>
    </p:spTree>
    <p:extLst>
      <p:ext uri="{BB962C8B-B14F-4D97-AF65-F5344CB8AC3E}">
        <p14:creationId xmlns:p14="http://schemas.microsoft.com/office/powerpoint/2010/main" val="3998122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31802278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Tree>
    <p:extLst>
      <p:ext uri="{BB962C8B-B14F-4D97-AF65-F5344CB8AC3E}">
        <p14:creationId xmlns:p14="http://schemas.microsoft.com/office/powerpoint/2010/main" val="821328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3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28098984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3</a:t>
            </a:r>
          </a:p>
        </p:txBody>
      </p:sp>
      <p:sp>
        <p:nvSpPr>
          <p:cNvPr id="39"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7432276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360812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dirty="0"/>
              <a:t>Agenda opt 3</a:t>
            </a:r>
            <a:endParaRPr lang="en-IN" dirty="0"/>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dirty="0"/>
              <a:t>Lorem ipsum dolor sit </a:t>
            </a:r>
            <a:r>
              <a:rPr lang="en-US" dirty="0" err="1"/>
              <a:t>amet</a:t>
            </a:r>
            <a:r>
              <a:rPr lang="en-US" dirty="0"/>
              <a:t>					1</a:t>
            </a:r>
          </a:p>
          <a:p>
            <a:pPr lvl="2"/>
            <a:endParaRPr lang="en-US" dirty="0"/>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spTree>
    <p:extLst>
      <p:ext uri="{BB962C8B-B14F-4D97-AF65-F5344CB8AC3E}">
        <p14:creationId xmlns:p14="http://schemas.microsoft.com/office/powerpoint/2010/main" val="3145924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5" name="Picture 44"/>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24421291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Classification : Genpact Internal</a:t>
            </a:r>
          </a:p>
        </p:txBody>
      </p:sp>
    </p:spTree>
    <p:extLst>
      <p:ext uri="{BB962C8B-B14F-4D97-AF65-F5344CB8AC3E}">
        <p14:creationId xmlns:p14="http://schemas.microsoft.com/office/powerpoint/2010/main" val="231914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64026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pPr/>
              <a:t>‹#›</a:t>
            </a:fld>
            <a:endParaRPr lang="en-US" b="1" dirty="0">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prstClr val="white"/>
                </a:solidFill>
                <a:latin typeface="+mn-lt"/>
                <a:ea typeface="Georgia" charset="0"/>
                <a:cs typeface="Georgia" charset="0"/>
              </a:rPr>
              <a:t>® 2017 Copyright </a:t>
            </a:r>
            <a:r>
              <a:rPr lang="en-US" sz="800" dirty="0" err="1">
                <a:solidFill>
                  <a:prstClr val="white"/>
                </a:solidFill>
                <a:latin typeface="+mn-lt"/>
                <a:ea typeface="Georgia" charset="0"/>
                <a:cs typeface="Georgia" charset="0"/>
              </a:rPr>
              <a:t>Genpact</a:t>
            </a:r>
            <a:r>
              <a:rPr lang="en-US" sz="800" dirty="0">
                <a:solidFill>
                  <a:prstClr val="white"/>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a:t>
            </a:r>
          </a:p>
          <a:p>
            <a:r>
              <a:rPr lang="en-US" sz="4800" dirty="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75559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150354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p:blipFill>
        <p:spPr>
          <a:xfrm>
            <a:off x="6980347" y="0"/>
            <a:ext cx="5210123" cy="6872508"/>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dirty="0"/>
              <a:t>Divider slide options</a:t>
            </a:r>
          </a:p>
          <a:p>
            <a:pPr lvl="0"/>
            <a:r>
              <a:rPr lang="en-US" dirty="0"/>
              <a:t>Lorem ipsum dolor</a:t>
            </a:r>
            <a:endParaRPr lang="en-IN" dirty="0"/>
          </a:p>
        </p:txBody>
      </p:sp>
    </p:spTree>
    <p:extLst>
      <p:ext uri="{BB962C8B-B14F-4D97-AF65-F5344CB8AC3E}">
        <p14:creationId xmlns:p14="http://schemas.microsoft.com/office/powerpoint/2010/main" val="166572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cSld>
  <p:clrMapOvr>
    <a:masterClrMapping/>
  </p:clrMapOvr>
  <p:extLst mod="1">
    <p:ext uri="{DCECCB84-F9BA-43D5-87BE-67443E8EF086}">
      <p15:sldGuideLst xmlns:p15="http://schemas.microsoft.com/office/powerpoint/2012/main">
        <p15:guide id="2" pos="288" userDrawn="1">
          <p15:clr>
            <a:srgbClr val="FBAE40"/>
          </p15:clr>
        </p15:guide>
        <p15:guide id="3" pos="7392" userDrawn="1">
          <p15:clr>
            <a:srgbClr val="FBAE40"/>
          </p15:clr>
        </p15:guide>
        <p15:guide id="5" orient="horz" pos="288" userDrawn="1">
          <p15:clr>
            <a:srgbClr val="FBAE40"/>
          </p15:clr>
        </p15:guide>
        <p15:guide id="6" orient="horz" pos="40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2" r:id="rId1"/>
    <p:sldLayoutId id="2147483679" r:id="rId2"/>
    <p:sldLayoutId id="2147483680" r:id="rId3"/>
    <p:sldLayoutId id="2147483681" r:id="rId4"/>
    <p:sldLayoutId id="2147483682" r:id="rId5"/>
    <p:sldLayoutId id="2147483720" r:id="rId6"/>
    <p:sldLayoutId id="2147483684" r:id="rId7"/>
    <p:sldLayoutId id="2147483685" r:id="rId8"/>
    <p:sldLayoutId id="2147483661" r:id="rId9"/>
    <p:sldLayoutId id="2147483686" r:id="rId10"/>
    <p:sldLayoutId id="2147483726" r:id="rId11"/>
    <p:sldLayoutId id="2147483687" r:id="rId12"/>
    <p:sldLayoutId id="2147483668" r:id="rId13"/>
    <p:sldLayoutId id="2147483727" r:id="rId14"/>
    <p:sldLayoutId id="2147483662" r:id="rId15"/>
    <p:sldLayoutId id="2147483667" r:id="rId16"/>
    <p:sldLayoutId id="2147483702" r:id="rId17"/>
    <p:sldLayoutId id="2147483704" r:id="rId18"/>
    <p:sldLayoutId id="2147483705" r:id="rId19"/>
    <p:sldLayoutId id="2147483670" r:id="rId20"/>
    <p:sldLayoutId id="2147483708" r:id="rId21"/>
    <p:sldLayoutId id="2147483711" r:id="rId22"/>
    <p:sldLayoutId id="2147483774" r:id="rId23"/>
    <p:sldLayoutId id="2147483775" r:id="rId24"/>
    <p:sldLayoutId id="2147483776" r:id="rId25"/>
    <p:sldLayoutId id="2147483777" r:id="rId26"/>
    <p:sldLayoutId id="2147483764" r:id="rId27"/>
    <p:sldLayoutId id="2147483765" r:id="rId28"/>
    <p:sldLayoutId id="2147483763" r:id="rId29"/>
    <p:sldLayoutId id="2147483766" r:id="rId30"/>
    <p:sldLayoutId id="2147483768" r:id="rId31"/>
    <p:sldLayoutId id="2147483769" r:id="rId32"/>
    <p:sldLayoutId id="2147483767" r:id="rId33"/>
    <p:sldLayoutId id="2147483770" r:id="rId34"/>
    <p:sldLayoutId id="2147483771" r:id="rId35"/>
    <p:sldLayoutId id="2147483772" r:id="rId36"/>
    <p:sldLayoutId id="2147483773" r:id="rId37"/>
    <p:sldLayoutId id="2147483665" r:id="rId38"/>
    <p:sldLayoutId id="2147483713" r:id="rId39"/>
    <p:sldLayoutId id="2147483712" r:id="rId40"/>
    <p:sldLayoutId id="2147483778" r:id="rId41"/>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2667000" y="3733801"/>
            <a:ext cx="6705600" cy="244475"/>
          </a:xfrm>
          <a:prstGeom prst="rect">
            <a:avLst/>
          </a:prstGeom>
          <a:noFill/>
          <a:ln w="9525">
            <a:noFill/>
            <a:miter lim="800000"/>
            <a:headEnd/>
            <a:tailEnd/>
          </a:ln>
        </p:spPr>
        <p:txBody>
          <a:bodyPr>
            <a:spAutoFit/>
          </a:bodyPr>
          <a:lstStyle/>
          <a:p>
            <a:pPr algn="ctr" eaLnBrk="0" hangingPunct="0"/>
            <a:r>
              <a:rPr lang="en-US" sz="1000" b="1" dirty="0">
                <a:latin typeface="Arial" charset="0"/>
                <a:cs typeface="Times New Roman" pitchFamily="18" charset="0"/>
              </a:rPr>
              <a:t>Version Control</a:t>
            </a:r>
          </a:p>
        </p:txBody>
      </p:sp>
      <p:graphicFrame>
        <p:nvGraphicFramePr>
          <p:cNvPr id="2081" name="Group 33"/>
          <p:cNvGraphicFramePr>
            <a:graphicFrameLocks noGrp="1"/>
          </p:cNvGraphicFramePr>
          <p:nvPr>
            <p:extLst>
              <p:ext uri="{D42A27DB-BD31-4B8C-83A1-F6EECF244321}">
                <p14:modId xmlns:p14="http://schemas.microsoft.com/office/powerpoint/2010/main" val="730119826"/>
              </p:ext>
            </p:extLst>
          </p:nvPr>
        </p:nvGraphicFramePr>
        <p:xfrm>
          <a:off x="2209800" y="4419600"/>
          <a:ext cx="7924800" cy="1286828"/>
        </p:xfrm>
        <a:graphic>
          <a:graphicData uri="http://schemas.openxmlformats.org/drawingml/2006/table">
            <a:tbl>
              <a:tblPr/>
              <a:tblGrid>
                <a:gridCol w="1000125">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gridCol w="3355975">
                  <a:extLst>
                    <a:ext uri="{9D8B030D-6E8A-4147-A177-3AD203B41FA5}">
                      <a16:colId xmlns:a16="http://schemas.microsoft.com/office/drawing/2014/main" val="20002"/>
                    </a:ext>
                  </a:extLst>
                </a:gridCol>
                <a:gridCol w="1046162">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pitchFamily="18" charset="0"/>
                        </a:rPr>
                        <a:t>Version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Times New Roman" pitchFamily="18" charset="0"/>
                        </a:rPr>
                        <a:t>Type of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pitchFamily="18" charset="0"/>
                        </a:rPr>
                        <a:t>Owner/ 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pitchFamily="18" charset="0"/>
                        </a:rPr>
                        <a:t>Date of </a:t>
                      </a:r>
                      <a:br>
                        <a:rPr kumimoji="0" lang="en-US" sz="1000" b="1" i="0" u="none" strike="noStrike" cap="none" normalizeH="0" baseline="0" dirty="0">
                          <a:ln>
                            <a:noFill/>
                          </a:ln>
                          <a:solidFill>
                            <a:schemeClr val="tx1"/>
                          </a:solidFill>
                          <a:effectLst/>
                          <a:latin typeface="Arial" charset="0"/>
                          <a:cs typeface="Times New Roman" pitchFamily="18" charset="0"/>
                        </a:rPr>
                      </a:br>
                      <a:r>
                        <a:rPr kumimoji="0" lang="en-US" sz="1000" b="1" i="0" u="none" strike="noStrike" cap="none" normalizeH="0" baseline="0" dirty="0">
                          <a:ln>
                            <a:noFill/>
                          </a:ln>
                          <a:solidFill>
                            <a:schemeClr val="tx1"/>
                          </a:solidFill>
                          <a:effectLst/>
                          <a:latin typeface="Arial" charset="0"/>
                          <a:cs typeface="Times New Roman" pitchFamily="18" charset="0"/>
                        </a:rPr>
                        <a:t>Review/Expiry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19-06-2018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Times New Roman" pitchFamily="18" charset="0"/>
                        </a:rPr>
                        <a:t>MES Clock ON/OFF issue Analysis Document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MES Team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As soon as Superseded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77" name="Rectangle 1053"/>
          <p:cNvSpPr>
            <a:spLocks noChangeArrowheads="1"/>
          </p:cNvSpPr>
          <p:nvPr/>
        </p:nvSpPr>
        <p:spPr bwMode="auto">
          <a:xfrm>
            <a:off x="2209800" y="2330450"/>
            <a:ext cx="7772400" cy="1327150"/>
          </a:xfrm>
          <a:prstGeom prst="rect">
            <a:avLst/>
          </a:prstGeom>
          <a:noFill/>
          <a:ln w="9525">
            <a:noFill/>
            <a:miter lim="800000"/>
            <a:headEnd/>
            <a:tailEnd/>
          </a:ln>
        </p:spPr>
        <p:txBody>
          <a:bodyPr anchor="ctr"/>
          <a:lstStyle/>
          <a:p>
            <a:pPr algn="just"/>
            <a:r>
              <a:rPr lang="en-US" sz="1400" b="1" dirty="0">
                <a:latin typeface="Arial" charset="0"/>
                <a:cs typeface="Times New Roman" pitchFamily="18" charset="0"/>
              </a:rPr>
              <a:t> </a:t>
            </a:r>
            <a:br>
              <a:rPr lang="en-US" sz="1400" b="1" dirty="0">
                <a:latin typeface="Arial" charset="0"/>
                <a:cs typeface="Times New Roman" pitchFamily="18" charset="0"/>
              </a:rPr>
            </a:br>
            <a:endParaRPr lang="en-US" sz="1400" b="1" dirty="0">
              <a:latin typeface="Arial" charset="0"/>
              <a:cs typeface="Times New Roman" pitchFamily="18" charset="0"/>
            </a:endParaRPr>
          </a:p>
          <a:p>
            <a:pPr algn="just"/>
            <a:r>
              <a:rPr lang="en-US" sz="1000" dirty="0">
                <a:latin typeface="Arial" charset="0"/>
                <a:cs typeface="Times New Roman" pitchFamily="18" charset="0"/>
              </a:rPr>
              <a:t>The information contained in this document is not to be used for any purpose other than the purposes for which this document is furnished by GENPACT, nor is this document (in whole or in part) to be reproduced or furnished to third parties or made public without the prior express written permission of GENPACT.</a:t>
            </a:r>
          </a:p>
        </p:txBody>
      </p:sp>
      <p:sp>
        <p:nvSpPr>
          <p:cNvPr id="2078" name="Text Box 1055"/>
          <p:cNvSpPr txBox="1">
            <a:spLocks noChangeArrowheads="1"/>
          </p:cNvSpPr>
          <p:nvPr/>
        </p:nvSpPr>
        <p:spPr bwMode="auto">
          <a:xfrm>
            <a:off x="4419600" y="1216025"/>
            <a:ext cx="3276600" cy="1631216"/>
          </a:xfrm>
          <a:prstGeom prst="rect">
            <a:avLst/>
          </a:prstGeom>
          <a:noFill/>
          <a:ln w="9525">
            <a:noFill/>
            <a:miter lim="800000"/>
            <a:headEnd/>
            <a:tailEnd/>
          </a:ln>
        </p:spPr>
        <p:txBody>
          <a:bodyPr>
            <a:spAutoFit/>
          </a:bodyPr>
          <a:lstStyle/>
          <a:p>
            <a:pPr algn="ctr">
              <a:spcBef>
                <a:spcPct val="50000"/>
              </a:spcBef>
            </a:pPr>
            <a:r>
              <a:rPr lang="en-US" sz="1000" b="1" dirty="0">
                <a:latin typeface="Arial" charset="0"/>
                <a:cs typeface="Times New Roman" pitchFamily="18" charset="0"/>
              </a:rPr>
              <a:t>[Document Title]</a:t>
            </a: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br>
              <a:rPr lang="en-US" sz="1000" b="1" dirty="0">
                <a:latin typeface="Arial" charset="0"/>
                <a:cs typeface="Times New Roman" pitchFamily="18" charset="0"/>
              </a:rPr>
            </a:br>
            <a:br>
              <a:rPr lang="en-US" sz="1000" b="1" dirty="0">
                <a:latin typeface="Arial" charset="0"/>
                <a:cs typeface="Times New Roman" pitchFamily="18" charset="0"/>
              </a:rPr>
            </a:br>
            <a:r>
              <a:rPr lang="en-US" sz="1000" b="1" dirty="0">
                <a:latin typeface="Arial" charset="0"/>
                <a:cs typeface="Times New Roman" pitchFamily="18" charset="0"/>
              </a:rPr>
              <a:t>NOTICE</a:t>
            </a:r>
            <a:br>
              <a:rPr lang="en-US" sz="1000" b="1" dirty="0">
                <a:latin typeface="Arial" charset="0"/>
                <a:cs typeface="Times New Roman" pitchFamily="18" charset="0"/>
              </a:rPr>
            </a:br>
            <a:endParaRPr lang="en-US" sz="1000" b="1" dirty="0">
              <a:latin typeface="Arial" charset="0"/>
              <a:cs typeface="Times New Roman" pitchFamily="18" charset="0"/>
            </a:endParaRPr>
          </a:p>
        </p:txBody>
      </p:sp>
      <p:sp>
        <p:nvSpPr>
          <p:cNvPr id="3" name="Footer Placeholder 2"/>
          <p:cNvSpPr>
            <a:spLocks noGrp="1"/>
          </p:cNvSpPr>
          <p:nvPr>
            <p:ph type="ftr" sz="quarter" idx="10"/>
          </p:nvPr>
        </p:nvSpPr>
        <p:spPr/>
        <p:txBody>
          <a:bodyPr/>
          <a:lstStyle/>
          <a:p>
            <a:pPr>
              <a:defRPr/>
            </a:pPr>
            <a:r>
              <a:rPr lang="en-US"/>
              <a:t>Classification: Genpact Internal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3182233" y="2597150"/>
            <a:ext cx="7866767" cy="984250"/>
          </a:xfrm>
        </p:spPr>
        <p:txBody>
          <a:bodyPr/>
          <a:lstStyle/>
          <a:p>
            <a:r>
              <a:rPr lang="en-US" dirty="0"/>
              <a:t>Node Server Restart Issue</a:t>
            </a:r>
          </a:p>
        </p:txBody>
      </p:sp>
    </p:spTree>
    <p:extLst>
      <p:ext uri="{BB962C8B-B14F-4D97-AF65-F5344CB8AC3E}">
        <p14:creationId xmlns:p14="http://schemas.microsoft.com/office/powerpoint/2010/main" val="160475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800" y="213058"/>
            <a:ext cx="7315200" cy="609600"/>
          </a:xfrm>
        </p:spPr>
        <p:txBody>
          <a:bodyPr/>
          <a:lstStyle/>
          <a:p>
            <a:r>
              <a:rPr lang="en-US" b="1" dirty="0">
                <a:latin typeface="Century" panose="02040604050505020304" pitchFamily="18" charset="0"/>
              </a:rPr>
              <a:t>Issue Description:</a:t>
            </a:r>
            <a:endParaRPr lang="en-US" b="1" dirty="0"/>
          </a:p>
        </p:txBody>
      </p:sp>
      <p:sp>
        <p:nvSpPr>
          <p:cNvPr id="10" name="Text Placeholder 1">
            <a:extLst>
              <a:ext uri="{FF2B5EF4-FFF2-40B4-BE49-F238E27FC236}">
                <a16:creationId xmlns:a16="http://schemas.microsoft.com/office/drawing/2014/main" id="{B3948020-3A43-4ABB-BFF5-A45DC57EF441}"/>
              </a:ext>
            </a:extLst>
          </p:cNvPr>
          <p:cNvSpPr txBox="1">
            <a:spLocks/>
          </p:cNvSpPr>
          <p:nvPr/>
        </p:nvSpPr>
        <p:spPr>
          <a:xfrm>
            <a:off x="257504" y="3429000"/>
            <a:ext cx="3276600" cy="609600"/>
          </a:xfrm>
          <a:prstGeom prst="rect">
            <a:avLst/>
          </a:prstGeom>
        </p:spPr>
        <p:txBody>
          <a:bodyPr/>
          <a:lstStyle>
            <a:lvl1pPr marL="0">
              <a:defRPr sz="3200">
                <a:solidFill>
                  <a:schemeClr val="accent6"/>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b="1" kern="0" dirty="0">
                <a:latin typeface="Century" panose="02040604050505020304" pitchFamily="18" charset="0"/>
              </a:rPr>
              <a:t>Our Analysis:</a:t>
            </a:r>
          </a:p>
        </p:txBody>
      </p:sp>
      <p:sp>
        <p:nvSpPr>
          <p:cNvPr id="5" name="TextBox 4">
            <a:extLst>
              <a:ext uri="{FF2B5EF4-FFF2-40B4-BE49-F238E27FC236}">
                <a16:creationId xmlns:a16="http://schemas.microsoft.com/office/drawing/2014/main" id="{96A33DB9-7505-464F-A6AC-5121750A3093}"/>
              </a:ext>
            </a:extLst>
          </p:cNvPr>
          <p:cNvSpPr txBox="1"/>
          <p:nvPr/>
        </p:nvSpPr>
        <p:spPr>
          <a:xfrm>
            <a:off x="323193" y="4232434"/>
            <a:ext cx="9067800" cy="1508105"/>
          </a:xfrm>
          <a:prstGeom prst="rect">
            <a:avLst/>
          </a:prstGeom>
          <a:noFill/>
        </p:spPr>
        <p:txBody>
          <a:bodyPr wrap="square" rtlCol="0">
            <a:spAutoFit/>
          </a:bodyPr>
          <a:lstStyle/>
          <a:p>
            <a:r>
              <a:rPr lang="en-US" sz="1600" dirty="0"/>
              <a:t>This issue occurred when multiple requests raised at a time.</a:t>
            </a:r>
            <a:endParaRPr lang="en-IN" sz="1600" dirty="0">
              <a:highlight>
                <a:srgbClr val="EBECED"/>
              </a:highlight>
            </a:endParaRPr>
          </a:p>
          <a:p>
            <a:endParaRPr lang="en-IN" sz="2000" dirty="0">
              <a:highlight>
                <a:srgbClr val="EBECED"/>
              </a:highlight>
            </a:endParaRPr>
          </a:p>
          <a:p>
            <a:r>
              <a:rPr lang="en-IN" sz="1200" dirty="0">
                <a:highlight>
                  <a:srgbClr val="EBECED"/>
                </a:highlight>
              </a:rPr>
              <a:t>Node:../</a:t>
            </a:r>
            <a:r>
              <a:rPr lang="en-IN" sz="1200" dirty="0" err="1">
                <a:highlight>
                  <a:srgbClr val="EBECED"/>
                </a:highlight>
              </a:rPr>
              <a:t>src</a:t>
            </a:r>
            <a:r>
              <a:rPr lang="en-IN" sz="1200" dirty="0">
                <a:highlight>
                  <a:srgbClr val="EBECED"/>
                </a:highlight>
              </a:rPr>
              <a:t>/tcp_wrap.cc:61:static v8::Localv8::Object node::</a:t>
            </a:r>
            <a:r>
              <a:rPr lang="en-IN" sz="1200" dirty="0" err="1">
                <a:highlight>
                  <a:srgbClr val="EBECED"/>
                </a:highlight>
              </a:rPr>
              <a:t>TCPWrap</a:t>
            </a:r>
            <a:r>
              <a:rPr lang="en-IN" sz="1200" dirty="0">
                <a:highlight>
                  <a:srgbClr val="EBECED"/>
                </a:highlight>
              </a:rPr>
              <a:t>::Instantiate(node::</a:t>
            </a:r>
            <a:r>
              <a:rPr lang="en-IN" sz="1200" dirty="0" err="1">
                <a:highlight>
                  <a:srgbClr val="EBECED"/>
                </a:highlight>
              </a:rPr>
              <a:t>Environment_,node</a:t>
            </a:r>
            <a:r>
              <a:rPr lang="en-IN" sz="1200" dirty="0">
                <a:highlight>
                  <a:srgbClr val="EBECED"/>
                </a:highlight>
              </a:rPr>
              <a:t>::</a:t>
            </a:r>
            <a:r>
              <a:rPr lang="en-IN" sz="1200" dirty="0" err="1">
                <a:highlight>
                  <a:srgbClr val="EBECED"/>
                </a:highlight>
              </a:rPr>
              <a:t>AsyncWrap</a:t>
            </a:r>
            <a:r>
              <a:rPr lang="en-IN" sz="1200" dirty="0">
                <a:highlight>
                  <a:srgbClr val="EBECED"/>
                </a:highlight>
              </a:rPr>
              <a:t>_):Assertion ‘(</a:t>
            </a:r>
            <a:r>
              <a:rPr lang="en-IN" sz="1200" dirty="0" err="1">
                <a:highlight>
                  <a:srgbClr val="EBECED"/>
                </a:highlight>
              </a:rPr>
              <a:t>instance.IsEmpty</a:t>
            </a:r>
            <a:r>
              <a:rPr lang="en-IN" sz="1200" dirty="0">
                <a:highlight>
                  <a:srgbClr val="EBECED"/>
                </a:highlight>
              </a:rPr>
              <a:t>())==(false)’failed.</a:t>
            </a:r>
          </a:p>
          <a:p>
            <a:endParaRPr lang="en-IN" dirty="0">
              <a:highlight>
                <a:srgbClr val="EBECED"/>
              </a:highlight>
            </a:endParaRPr>
          </a:p>
          <a:p>
            <a:r>
              <a:rPr lang="en-IN" sz="1400" dirty="0">
                <a:solidFill>
                  <a:srgbClr val="C00000"/>
                </a:solidFill>
                <a:highlight>
                  <a:srgbClr val="FFFF00"/>
                </a:highlight>
              </a:rPr>
              <a:t>Aborted (core dumped)</a:t>
            </a:r>
          </a:p>
        </p:txBody>
      </p:sp>
      <p:sp>
        <p:nvSpPr>
          <p:cNvPr id="11" name="Rectangle 10">
            <a:extLst>
              <a:ext uri="{FF2B5EF4-FFF2-40B4-BE49-F238E27FC236}">
                <a16:creationId xmlns:a16="http://schemas.microsoft.com/office/drawing/2014/main" id="{0666672D-C8A1-4FFE-BF81-1725738C66E8}"/>
              </a:ext>
            </a:extLst>
          </p:cNvPr>
          <p:cNvSpPr/>
          <p:nvPr/>
        </p:nvSpPr>
        <p:spPr>
          <a:xfrm>
            <a:off x="7820732" y="1524000"/>
            <a:ext cx="3103735" cy="274627"/>
          </a:xfrm>
          <a:prstGeom prst="rect">
            <a:avLst/>
          </a:prstGeom>
        </p:spPr>
        <p:txBody>
          <a:bodyPr wrap="none">
            <a:spAutoFit/>
          </a:bodyPr>
          <a:lstStyle/>
          <a:p>
            <a:pPr algn="ctr">
              <a:lnSpc>
                <a:spcPct val="115000"/>
              </a:lnSpc>
            </a:pPr>
            <a:r>
              <a:rPr lang="en-US" sz="1100" dirty="0">
                <a:highlight>
                  <a:srgbClr val="FFFF00"/>
                </a:highlight>
              </a:rPr>
              <a:t>&lt;--Due to this error node server shutting down</a:t>
            </a:r>
            <a:endParaRPr lang="en-US" sz="1100" dirty="0">
              <a:solidFill>
                <a:schemeClr val="dk1"/>
              </a:solidFill>
              <a:highlight>
                <a:srgbClr val="FFFF00"/>
              </a:highlight>
              <a:latin typeface="Calibri" panose="020F0502020204030204" pitchFamily="34" charset="0"/>
            </a:endParaRPr>
          </a:p>
        </p:txBody>
      </p:sp>
      <p:sp>
        <p:nvSpPr>
          <p:cNvPr id="12" name="TextBox 11">
            <a:extLst>
              <a:ext uri="{FF2B5EF4-FFF2-40B4-BE49-F238E27FC236}">
                <a16:creationId xmlns:a16="http://schemas.microsoft.com/office/drawing/2014/main" id="{40D4EE2F-D8C4-4D49-BF16-C8E788F2ED30}"/>
              </a:ext>
            </a:extLst>
          </p:cNvPr>
          <p:cNvSpPr txBox="1"/>
          <p:nvPr/>
        </p:nvSpPr>
        <p:spPr>
          <a:xfrm>
            <a:off x="281152" y="850175"/>
            <a:ext cx="11277600" cy="2708434"/>
          </a:xfrm>
          <a:prstGeom prst="rect">
            <a:avLst/>
          </a:prstGeom>
          <a:noFill/>
        </p:spPr>
        <p:txBody>
          <a:bodyPr wrap="square" rtlCol="0">
            <a:spAutoFit/>
          </a:bodyPr>
          <a:lstStyle/>
          <a:p>
            <a:pPr fontAlgn="t"/>
            <a:r>
              <a:rPr lang="en-US" b="1" dirty="0"/>
              <a:t>RCA</a:t>
            </a:r>
          </a:p>
          <a:p>
            <a:pPr marL="342900" indent="-342900" fontAlgn="t">
              <a:buFont typeface="+mj-lt"/>
              <a:buAutoNum type="arabicPeriod"/>
            </a:pPr>
            <a:r>
              <a:rPr lang="en-US" sz="1400" dirty="0"/>
              <a:t>UI services getting down due to this error preparing request node:</a:t>
            </a:r>
          </a:p>
          <a:p>
            <a:pPr fontAlgn="t"/>
            <a:endParaRPr lang="en-IN" sz="1400" dirty="0"/>
          </a:p>
          <a:p>
            <a:r>
              <a:rPr lang="en-US" sz="1200" b="1" u="sng" dirty="0">
                <a:highlight>
                  <a:srgbClr val="EBECED"/>
                </a:highlight>
              </a:rPr>
              <a:t>../deps/</a:t>
            </a:r>
            <a:r>
              <a:rPr lang="en-US" sz="1200" b="1" u="sng" dirty="0" err="1">
                <a:highlight>
                  <a:srgbClr val="EBECED"/>
                </a:highlight>
              </a:rPr>
              <a:t>uv</a:t>
            </a:r>
            <a:r>
              <a:rPr lang="en-US" sz="1200" b="1" u="sng" dirty="0">
                <a:highlight>
                  <a:srgbClr val="EBECED"/>
                </a:highlight>
              </a:rPr>
              <a:t>/</a:t>
            </a:r>
            <a:r>
              <a:rPr lang="en-US" sz="1200" b="1" u="sng" dirty="0" err="1">
                <a:highlight>
                  <a:srgbClr val="EBECED"/>
                </a:highlight>
              </a:rPr>
              <a:t>src</a:t>
            </a:r>
            <a:r>
              <a:rPr lang="en-US" sz="1200" b="1" u="sng" dirty="0">
                <a:highlight>
                  <a:srgbClr val="EBECED"/>
                </a:highlight>
              </a:rPr>
              <a:t>/</a:t>
            </a:r>
            <a:r>
              <a:rPr lang="en-US" sz="1200" b="1" u="sng" dirty="0" err="1">
                <a:highlight>
                  <a:srgbClr val="EBECED"/>
                </a:highlight>
              </a:rPr>
              <a:t>unix</a:t>
            </a:r>
            <a:r>
              <a:rPr lang="en-US" sz="1200" b="1" u="sng" dirty="0">
                <a:highlight>
                  <a:srgbClr val="EBECED"/>
                </a:highlight>
              </a:rPr>
              <a:t>/core.c:881: </a:t>
            </a:r>
            <a:r>
              <a:rPr lang="en-US" sz="1200" b="1" u="sng" dirty="0" err="1">
                <a:highlight>
                  <a:srgbClr val="EBECED"/>
                </a:highlight>
              </a:rPr>
              <a:t>uv</a:t>
            </a:r>
            <a:r>
              <a:rPr lang="en-US" sz="1200" b="1" u="sng" dirty="0">
                <a:highlight>
                  <a:srgbClr val="EBECED"/>
                </a:highlight>
              </a:rPr>
              <a:t>__</a:t>
            </a:r>
            <a:r>
              <a:rPr lang="en-US" sz="1200" b="1" u="sng" dirty="0" err="1">
                <a:highlight>
                  <a:srgbClr val="EBECED"/>
                </a:highlight>
              </a:rPr>
              <a:t>io_stop</a:t>
            </a:r>
            <a:r>
              <a:rPr lang="en-US" sz="1200" b="1" u="sng" dirty="0">
                <a:highlight>
                  <a:srgbClr val="EBECED"/>
                </a:highlight>
              </a:rPr>
              <a:t>: Assertion `loop-&gt;watchers[w-&gt;</a:t>
            </a:r>
            <a:r>
              <a:rPr lang="en-US" sz="1200" b="1" u="sng" dirty="0" err="1">
                <a:highlight>
                  <a:srgbClr val="EBECED"/>
                </a:highlight>
              </a:rPr>
              <a:t>fd</a:t>
            </a:r>
            <a:r>
              <a:rPr lang="en-US" sz="1200" b="1" u="sng" dirty="0">
                <a:highlight>
                  <a:srgbClr val="EBECED"/>
                </a:highlight>
              </a:rPr>
              <a:t>] == w' failed</a:t>
            </a:r>
          </a:p>
          <a:p>
            <a:endParaRPr lang="en-IN" sz="1200" dirty="0">
              <a:highlight>
                <a:srgbClr val="EBECED"/>
              </a:highlight>
            </a:endParaRPr>
          </a:p>
          <a:p>
            <a:pPr marL="342900" indent="-342900" fontAlgn="t">
              <a:buFont typeface="+mj-lt"/>
              <a:buAutoNum type="arabicPeriod" startAt="2"/>
            </a:pPr>
            <a:r>
              <a:rPr lang="en-IN" sz="1400" dirty="0"/>
              <a:t> Null exception encounter continuously, Due to that application down</a:t>
            </a:r>
            <a:r>
              <a:rPr lang="en-IN" dirty="0"/>
              <a:t>.</a:t>
            </a:r>
          </a:p>
          <a:p>
            <a:pPr fontAlgn="t"/>
            <a:endParaRPr lang="en-US" b="1" dirty="0"/>
          </a:p>
          <a:p>
            <a:pPr fontAlgn="t"/>
            <a:r>
              <a:rPr lang="en-US" b="1" dirty="0"/>
              <a:t>Reference Links</a:t>
            </a:r>
            <a:endParaRPr lang="en-IN" b="1" dirty="0"/>
          </a:p>
          <a:p>
            <a:r>
              <a:rPr lang="en-US" sz="1400" u="sng" dirty="0"/>
              <a:t>https://github.com/joyent/libuv/issues/1348</a:t>
            </a:r>
            <a:endParaRPr lang="en-IN" sz="1400" dirty="0"/>
          </a:p>
          <a:p>
            <a:r>
              <a:rPr lang="en-US" sz="1400" u="sng" dirty="0"/>
              <a:t>https://github.com/joyent/libuv/issues/838</a:t>
            </a:r>
            <a:endParaRPr lang="en-IN" sz="1400" dirty="0"/>
          </a:p>
          <a:p>
            <a:endParaRPr lang="en-IN" dirty="0"/>
          </a:p>
        </p:txBody>
      </p:sp>
    </p:spTree>
    <p:extLst>
      <p:ext uri="{BB962C8B-B14F-4D97-AF65-F5344CB8AC3E}">
        <p14:creationId xmlns:p14="http://schemas.microsoft.com/office/powerpoint/2010/main" val="405902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B99C6C-85A7-4704-95E4-CA31239F6B8C}"/>
              </a:ext>
            </a:extLst>
          </p:cNvPr>
          <p:cNvSpPr txBox="1"/>
          <p:nvPr/>
        </p:nvSpPr>
        <p:spPr>
          <a:xfrm>
            <a:off x="304800" y="76200"/>
            <a:ext cx="10972800" cy="6124754"/>
          </a:xfrm>
          <a:prstGeom prst="rect">
            <a:avLst/>
          </a:prstGeom>
          <a:noFill/>
        </p:spPr>
        <p:txBody>
          <a:bodyPr wrap="square" rtlCol="0">
            <a:spAutoFit/>
          </a:bodyPr>
          <a:lstStyle/>
          <a:p>
            <a:endParaRPr lang="en-IN" sz="1100" dirty="0">
              <a:solidFill>
                <a:srgbClr val="C00000"/>
              </a:solidFill>
              <a:highlight>
                <a:srgbClr val="FFFF00"/>
              </a:highlight>
            </a:endParaRPr>
          </a:p>
          <a:p>
            <a:r>
              <a:rPr lang="en-US" sz="1100" dirty="0">
                <a:solidFill>
                  <a:srgbClr val="063161"/>
                </a:solidFill>
              </a:rPr>
              <a:t>Then after get this idea, We converted async call which improved the situation a bit. But after we faced:</a:t>
            </a:r>
          </a:p>
          <a:p>
            <a:endParaRPr lang="en-US" sz="1100" dirty="0">
              <a:solidFill>
                <a:srgbClr val="063161"/>
              </a:solidFill>
            </a:endParaRPr>
          </a:p>
          <a:p>
            <a:r>
              <a:rPr lang="en-US" sz="1200" dirty="0">
                <a:highlight>
                  <a:srgbClr val="EBECED"/>
                </a:highlight>
              </a:rPr>
              <a:t>Node:../deps/UV/</a:t>
            </a:r>
            <a:r>
              <a:rPr lang="en-US" sz="1200" dirty="0" err="1">
                <a:highlight>
                  <a:srgbClr val="EBECED"/>
                </a:highlight>
              </a:rPr>
              <a:t>src</a:t>
            </a:r>
            <a:r>
              <a:rPr lang="en-US" sz="1200" dirty="0">
                <a:highlight>
                  <a:srgbClr val="EBECED"/>
                </a:highlight>
              </a:rPr>
              <a:t>/</a:t>
            </a:r>
            <a:r>
              <a:rPr lang="en-US" sz="1200" dirty="0" err="1">
                <a:highlight>
                  <a:srgbClr val="EBECED"/>
                </a:highlight>
              </a:rPr>
              <a:t>unix</a:t>
            </a:r>
            <a:r>
              <a:rPr lang="en-US" sz="1200" dirty="0">
                <a:highlight>
                  <a:srgbClr val="EBECED"/>
                </a:highlight>
              </a:rPr>
              <a:t>/async.c:130:uv_async_io:Assertion ‘n==</a:t>
            </a:r>
            <a:r>
              <a:rPr lang="en-US" sz="1200" dirty="0" err="1">
                <a:highlight>
                  <a:srgbClr val="EBECED"/>
                </a:highlight>
              </a:rPr>
              <a:t>sizeof</a:t>
            </a:r>
            <a:r>
              <a:rPr lang="en-US" sz="1200" dirty="0">
                <a:highlight>
                  <a:srgbClr val="EBECED"/>
                </a:highlight>
              </a:rPr>
              <a:t>(</a:t>
            </a:r>
            <a:r>
              <a:rPr lang="en-US" sz="1200" dirty="0" err="1">
                <a:highlight>
                  <a:srgbClr val="EBECED"/>
                </a:highlight>
              </a:rPr>
              <a:t>val</a:t>
            </a:r>
            <a:r>
              <a:rPr lang="en-US" sz="1200" dirty="0">
                <a:highlight>
                  <a:srgbClr val="EBECED"/>
                </a:highlight>
              </a:rPr>
              <a:t>)’ failed.</a:t>
            </a:r>
          </a:p>
          <a:p>
            <a:endParaRPr lang="en-US" sz="1100" dirty="0">
              <a:solidFill>
                <a:srgbClr val="C00000"/>
              </a:solidFill>
              <a:highlight>
                <a:srgbClr val="FFFF00"/>
              </a:highlight>
            </a:endParaRPr>
          </a:p>
          <a:p>
            <a:r>
              <a:rPr lang="en-US" sz="1100" dirty="0">
                <a:solidFill>
                  <a:srgbClr val="C00000"/>
                </a:solidFill>
                <a:highlight>
                  <a:srgbClr val="FFFF00"/>
                </a:highlight>
              </a:rPr>
              <a:t>Aborted (core dumped)</a:t>
            </a:r>
          </a:p>
          <a:p>
            <a:endParaRPr lang="en-US" sz="1100" dirty="0">
              <a:solidFill>
                <a:srgbClr val="C00000"/>
              </a:solidFill>
            </a:endParaRPr>
          </a:p>
          <a:p>
            <a:r>
              <a:rPr lang="en-US" sz="1100" dirty="0">
                <a:solidFill>
                  <a:srgbClr val="063161"/>
                </a:solidFill>
              </a:rPr>
              <a:t>Node –version</a:t>
            </a:r>
          </a:p>
          <a:p>
            <a:r>
              <a:rPr lang="en-US" sz="1100" dirty="0">
                <a:solidFill>
                  <a:srgbClr val="063161"/>
                </a:solidFill>
              </a:rPr>
              <a:t>V5.2.0</a:t>
            </a:r>
          </a:p>
          <a:p>
            <a:endParaRPr lang="en-US" sz="1100" dirty="0">
              <a:solidFill>
                <a:srgbClr val="063161"/>
              </a:solidFill>
            </a:endParaRPr>
          </a:p>
          <a:p>
            <a:r>
              <a:rPr lang="en-US" sz="1100" dirty="0" err="1">
                <a:solidFill>
                  <a:srgbClr val="063161"/>
                </a:solidFill>
              </a:rPr>
              <a:t>Npm</a:t>
            </a:r>
            <a:r>
              <a:rPr lang="en-US" sz="1100" dirty="0">
                <a:solidFill>
                  <a:srgbClr val="063161"/>
                </a:solidFill>
              </a:rPr>
              <a:t> –version</a:t>
            </a:r>
          </a:p>
          <a:p>
            <a:r>
              <a:rPr lang="en-US" sz="1100" dirty="0">
                <a:solidFill>
                  <a:srgbClr val="063161"/>
                </a:solidFill>
              </a:rPr>
              <a:t>3.9.5                                          </a:t>
            </a:r>
          </a:p>
          <a:p>
            <a:endParaRPr lang="en-US" sz="1100" dirty="0">
              <a:solidFill>
                <a:srgbClr val="063161"/>
              </a:solidFill>
            </a:endParaRPr>
          </a:p>
          <a:p>
            <a:r>
              <a:rPr lang="en-US" sz="1100" b="1" dirty="0">
                <a:solidFill>
                  <a:srgbClr val="063161"/>
                </a:solidFill>
              </a:rPr>
              <a:t>Note:  </a:t>
            </a:r>
            <a:r>
              <a:rPr lang="en-US" sz="1100" dirty="0">
                <a:solidFill>
                  <a:srgbClr val="000000"/>
                </a:solidFill>
              </a:rPr>
              <a:t>It happens only when we run load test, means multiple request at a time.</a:t>
            </a:r>
          </a:p>
          <a:p>
            <a:endParaRPr lang="en-US" sz="1100" u="sng" dirty="0">
              <a:solidFill>
                <a:srgbClr val="063161"/>
              </a:solidFill>
              <a:highlight>
                <a:srgbClr val="FFFF00"/>
              </a:highlight>
            </a:endParaRPr>
          </a:p>
          <a:p>
            <a:r>
              <a:rPr lang="en-US" sz="1600" u="sng" dirty="0"/>
              <a:t>There are 2 issues with the (original) test case</a:t>
            </a:r>
            <a:r>
              <a:rPr lang="en-US" sz="1600" dirty="0"/>
              <a:t>:</a:t>
            </a:r>
          </a:p>
          <a:p>
            <a:endParaRPr lang="en-US" sz="1400" dirty="0"/>
          </a:p>
          <a:p>
            <a:pPr marL="228600" indent="-228600">
              <a:buFont typeface="+mj-lt"/>
              <a:buAutoNum type="arabicPeriod"/>
            </a:pPr>
            <a:r>
              <a:rPr lang="en-US" sz="1100" dirty="0"/>
              <a:t>Arbitrary file description are fed to create streams.</a:t>
            </a:r>
          </a:p>
          <a:p>
            <a:pPr marL="228600" indent="-228600">
              <a:buFont typeface="+mj-lt"/>
              <a:buAutoNum type="arabicPeriod"/>
            </a:pPr>
            <a:endParaRPr lang="en-US" sz="1100" dirty="0"/>
          </a:p>
          <a:p>
            <a:pPr marL="228600" indent="-228600">
              <a:buFont typeface="+mj-lt"/>
              <a:buAutoNum type="arabicPeriod"/>
            </a:pPr>
            <a:r>
              <a:rPr lang="en-US" sz="1100" dirty="0"/>
              <a:t>Some are bad, some are already in-use: either by Node.js or </a:t>
            </a:r>
            <a:r>
              <a:rPr lang="en-US" sz="1100" dirty="0" err="1"/>
              <a:t>libuv</a:t>
            </a:r>
            <a:endParaRPr lang="en-US" sz="1100" dirty="0"/>
          </a:p>
          <a:p>
            <a:pPr marL="228600" indent="-228600">
              <a:buFont typeface="+mj-lt"/>
              <a:buAutoNum type="arabicPeriod"/>
            </a:pPr>
            <a:endParaRPr lang="en-US" sz="1100" dirty="0"/>
          </a:p>
          <a:p>
            <a:r>
              <a:rPr lang="en-US" sz="1100" dirty="0"/>
              <a:t>Smallest code to reproduce the issue:</a:t>
            </a:r>
          </a:p>
          <a:p>
            <a:endParaRPr lang="en-US" sz="1100" dirty="0"/>
          </a:p>
          <a:p>
            <a:r>
              <a:rPr lang="en-US" sz="1100" dirty="0">
                <a:highlight>
                  <a:srgbClr val="EBECED"/>
                </a:highlight>
              </a:rPr>
              <a:t>#node –e “new require(‘net).Socket({fd:8}).write(‘g’)”</a:t>
            </a:r>
          </a:p>
          <a:p>
            <a:endParaRPr lang="en-US" sz="1100" dirty="0"/>
          </a:p>
          <a:p>
            <a:r>
              <a:rPr lang="en-US" sz="1100" dirty="0">
                <a:highlight>
                  <a:srgbClr val="EBECED"/>
                </a:highlight>
              </a:rPr>
              <a:t>Assertion failed: (loop-&gt;watchers[w-&gt;</a:t>
            </a:r>
            <a:r>
              <a:rPr lang="en-US" sz="1100" dirty="0" err="1">
                <a:highlight>
                  <a:srgbClr val="EBECED"/>
                </a:highlight>
              </a:rPr>
              <a:t>fd</a:t>
            </a:r>
            <a:r>
              <a:rPr lang="en-US" sz="1100" dirty="0">
                <a:highlight>
                  <a:srgbClr val="EBECED"/>
                </a:highlight>
              </a:rPr>
              <a:t>]==w), function </a:t>
            </a:r>
            <a:r>
              <a:rPr lang="en-US" sz="1100" dirty="0" err="1">
                <a:highlight>
                  <a:srgbClr val="EBECED"/>
                </a:highlight>
              </a:rPr>
              <a:t>uv_io_stop</a:t>
            </a:r>
            <a:r>
              <a:rPr lang="en-US" sz="1100" dirty="0">
                <a:highlight>
                  <a:srgbClr val="EBECED"/>
                </a:highlight>
              </a:rPr>
              <a:t>, file ..//deps/</a:t>
            </a:r>
            <a:r>
              <a:rPr lang="en-US" sz="1100" dirty="0" err="1">
                <a:highlight>
                  <a:srgbClr val="EBECED"/>
                </a:highlight>
              </a:rPr>
              <a:t>uv</a:t>
            </a:r>
            <a:r>
              <a:rPr lang="en-US" sz="1100" dirty="0">
                <a:highlight>
                  <a:srgbClr val="EBECED"/>
                </a:highlight>
              </a:rPr>
              <a:t>/</a:t>
            </a:r>
            <a:r>
              <a:rPr lang="en-US" sz="1100" dirty="0" err="1">
                <a:highlight>
                  <a:srgbClr val="EBECED"/>
                </a:highlight>
              </a:rPr>
              <a:t>src</a:t>
            </a:r>
            <a:r>
              <a:rPr lang="en-US" sz="1100" dirty="0">
                <a:highlight>
                  <a:srgbClr val="EBECED"/>
                </a:highlight>
              </a:rPr>
              <a:t>/</a:t>
            </a:r>
            <a:r>
              <a:rPr lang="en-US" sz="1100" dirty="0" err="1">
                <a:highlight>
                  <a:srgbClr val="EBECED"/>
                </a:highlight>
              </a:rPr>
              <a:t>unix</a:t>
            </a:r>
            <a:r>
              <a:rPr lang="en-US" sz="1100" dirty="0">
                <a:highlight>
                  <a:srgbClr val="EBECED"/>
                </a:highlight>
              </a:rPr>
              <a:t>/core.</a:t>
            </a:r>
          </a:p>
          <a:p>
            <a:endParaRPr lang="en-US" sz="1100" dirty="0"/>
          </a:p>
          <a:p>
            <a:r>
              <a:rPr lang="en-US" sz="1100" dirty="0">
                <a:solidFill>
                  <a:srgbClr val="063161"/>
                </a:solidFill>
                <a:highlight>
                  <a:srgbClr val="FFFF00"/>
                </a:highlight>
              </a:rPr>
              <a:t>Abort trap: 6</a:t>
            </a:r>
          </a:p>
          <a:p>
            <a:endParaRPr lang="en-US" sz="1100" dirty="0">
              <a:solidFill>
                <a:srgbClr val="063161"/>
              </a:solidFill>
              <a:highlight>
                <a:srgbClr val="FFFF00"/>
              </a:highlight>
            </a:endParaRPr>
          </a:p>
          <a:p>
            <a:r>
              <a:rPr lang="en-US" sz="1100" dirty="0">
                <a:solidFill>
                  <a:srgbClr val="063161"/>
                </a:solidFill>
              </a:rPr>
              <a:t>The </a:t>
            </a:r>
            <a:r>
              <a:rPr lang="en-US" sz="1100" dirty="0" err="1">
                <a:solidFill>
                  <a:srgbClr val="063161"/>
                </a:solidFill>
              </a:rPr>
              <a:t>fd</a:t>
            </a:r>
            <a:r>
              <a:rPr lang="en-US" sz="1100" dirty="0">
                <a:solidFill>
                  <a:srgbClr val="063161"/>
                </a:solidFill>
              </a:rPr>
              <a:t># may not be 8 always, But in and around. In my MAC with a Node version it is 8, and in Linux it is 6. This </a:t>
            </a:r>
            <a:r>
              <a:rPr lang="en-US" sz="1100" dirty="0" err="1">
                <a:solidFill>
                  <a:srgbClr val="063161"/>
                </a:solidFill>
              </a:rPr>
              <a:t>fd</a:t>
            </a:r>
            <a:r>
              <a:rPr lang="en-US" sz="1100" dirty="0">
                <a:solidFill>
                  <a:srgbClr val="063161"/>
                </a:solidFill>
              </a:rPr>
              <a:t> is already opened and in use by Node for signal watching.</a:t>
            </a:r>
          </a:p>
          <a:p>
            <a:r>
              <a:rPr lang="en-US" sz="1100" dirty="0">
                <a:solidFill>
                  <a:srgbClr val="063161"/>
                </a:solidFill>
              </a:rPr>
              <a:t>A new stream object is created with this </a:t>
            </a:r>
            <a:r>
              <a:rPr lang="en-US" sz="1100" dirty="0" err="1">
                <a:solidFill>
                  <a:srgbClr val="063161"/>
                </a:solidFill>
              </a:rPr>
              <a:t>fd</a:t>
            </a:r>
            <a:r>
              <a:rPr lang="en-US" sz="1100" dirty="0">
                <a:solidFill>
                  <a:srgbClr val="063161"/>
                </a:solidFill>
              </a:rPr>
              <a:t> as the data source.</a:t>
            </a:r>
          </a:p>
          <a:p>
            <a:r>
              <a:rPr lang="en-US" sz="1100" dirty="0">
                <a:solidFill>
                  <a:srgbClr val="063161"/>
                </a:solidFill>
              </a:rPr>
              <a:t>Attempt to insert the watcher into the  watch queue did not succeed as we do index the watcher array with the </a:t>
            </a:r>
            <a:r>
              <a:rPr lang="en-US" sz="1100" dirty="0" err="1">
                <a:solidFill>
                  <a:srgbClr val="063161"/>
                </a:solidFill>
              </a:rPr>
              <a:t>fd</a:t>
            </a:r>
            <a:r>
              <a:rPr lang="en-US" sz="1100" dirty="0">
                <a:solidFill>
                  <a:srgbClr val="063161"/>
                </a:solidFill>
              </a:rPr>
              <a:t> number, and the signal watcher is already present at the index [8]</a:t>
            </a:r>
          </a:p>
          <a:p>
            <a:endParaRPr lang="en-US" sz="1100" dirty="0"/>
          </a:p>
          <a:p>
            <a:endParaRPr lang="en-US" sz="1100" dirty="0"/>
          </a:p>
        </p:txBody>
      </p:sp>
    </p:spTree>
    <p:extLst>
      <p:ext uri="{BB962C8B-B14F-4D97-AF65-F5344CB8AC3E}">
        <p14:creationId xmlns:p14="http://schemas.microsoft.com/office/powerpoint/2010/main" val="321207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B99C6C-85A7-4704-95E4-CA31239F6B8C}"/>
              </a:ext>
            </a:extLst>
          </p:cNvPr>
          <p:cNvSpPr txBox="1"/>
          <p:nvPr/>
        </p:nvSpPr>
        <p:spPr>
          <a:xfrm>
            <a:off x="152400" y="152400"/>
            <a:ext cx="9906000" cy="3354765"/>
          </a:xfrm>
          <a:prstGeom prst="rect">
            <a:avLst/>
          </a:prstGeom>
          <a:noFill/>
        </p:spPr>
        <p:txBody>
          <a:bodyPr wrap="square" rtlCol="0">
            <a:spAutoFit/>
          </a:bodyPr>
          <a:lstStyle/>
          <a:p>
            <a:endParaRPr lang="en-US" sz="1100" dirty="0"/>
          </a:p>
          <a:p>
            <a:r>
              <a:rPr lang="en-US" sz="1100" dirty="0"/>
              <a:t>Then the write is attempted on the stream which erred –as the </a:t>
            </a:r>
            <a:r>
              <a:rPr lang="en-US" sz="1100" dirty="0" err="1"/>
              <a:t>fd</a:t>
            </a:r>
            <a:r>
              <a:rPr lang="en-US" sz="1100" dirty="0"/>
              <a:t> 6 is read only, the reading end of the signal pipe.</a:t>
            </a:r>
          </a:p>
          <a:p>
            <a:endParaRPr lang="en-US" sz="1100" dirty="0"/>
          </a:p>
          <a:p>
            <a:r>
              <a:rPr lang="en-US" sz="1100" dirty="0"/>
              <a:t>This caused the stream to be ended and the socket to be closed .</a:t>
            </a:r>
          </a:p>
          <a:p>
            <a:endParaRPr lang="en-US" sz="1100" dirty="0"/>
          </a:p>
          <a:p>
            <a:r>
              <a:rPr lang="en-US" sz="1100" b="1" dirty="0" err="1"/>
              <a:t>Uv_io_stop</a:t>
            </a:r>
            <a:r>
              <a:rPr lang="en-US" sz="1100" b="1" dirty="0"/>
              <a:t> </a:t>
            </a:r>
            <a:r>
              <a:rPr lang="en-US" sz="1100" dirty="0"/>
              <a:t>is invoked that expects the watcher for this </a:t>
            </a:r>
            <a:r>
              <a:rPr lang="en-US" sz="1100" dirty="0" err="1"/>
              <a:t>fd</a:t>
            </a:r>
            <a:r>
              <a:rPr lang="en-US" sz="1100" dirty="0"/>
              <a:t> to be same as watcher in the array at the index pointed to by </a:t>
            </a:r>
            <a:r>
              <a:rPr lang="en-US" sz="1100" dirty="0" err="1"/>
              <a:t>fd</a:t>
            </a:r>
            <a:r>
              <a:rPr lang="en-US" sz="1100" dirty="0"/>
              <a:t>, which is not , leading to the failure. </a:t>
            </a:r>
          </a:p>
          <a:p>
            <a:endParaRPr lang="en-US" sz="1100" dirty="0">
              <a:solidFill>
                <a:srgbClr val="063161"/>
              </a:solidFill>
            </a:endParaRPr>
          </a:p>
          <a:p>
            <a:r>
              <a:rPr lang="en-US" sz="1400" b="1" dirty="0"/>
              <a:t>We believe we should ensure:</a:t>
            </a:r>
          </a:p>
          <a:p>
            <a:endParaRPr lang="en-US" sz="1100" dirty="0"/>
          </a:p>
          <a:p>
            <a:r>
              <a:rPr lang="en-US" sz="1100" dirty="0">
                <a:highlight>
                  <a:srgbClr val="EBECED"/>
                </a:highlight>
              </a:rPr>
              <a:t>Assert(loop-&gt;watcher[w-&gt;</a:t>
            </a:r>
            <a:r>
              <a:rPr lang="en-US" sz="1100" dirty="0" err="1">
                <a:highlight>
                  <a:srgbClr val="EBECED"/>
                </a:highlight>
              </a:rPr>
              <a:t>fd</a:t>
            </a:r>
            <a:r>
              <a:rPr lang="en-US" sz="1100" dirty="0">
                <a:highlight>
                  <a:srgbClr val="EBECED"/>
                </a:highlight>
              </a:rPr>
              <a:t>]==NULL)</a:t>
            </a:r>
          </a:p>
          <a:p>
            <a:endParaRPr lang="en-US" sz="1100" dirty="0"/>
          </a:p>
          <a:p>
            <a:endParaRPr lang="en-US" sz="1100" dirty="0"/>
          </a:p>
          <a:p>
            <a:r>
              <a:rPr lang="en-US" sz="1100" dirty="0"/>
              <a:t>While setting up a watcher too, to make the current assertion to be reasonable.</a:t>
            </a:r>
          </a:p>
          <a:p>
            <a:endParaRPr lang="en-US" sz="1100" dirty="0"/>
          </a:p>
          <a:p>
            <a:r>
              <a:rPr lang="en-US" sz="1100" dirty="0"/>
              <a:t>Doing so does not help the test case, but catches faults much earlier.</a:t>
            </a:r>
          </a:p>
          <a:p>
            <a:endParaRPr lang="en-US" sz="1100" dirty="0"/>
          </a:p>
          <a:p>
            <a:r>
              <a:rPr lang="en-US" sz="1100" dirty="0"/>
              <a:t>A standalone test case that does not involve arbitrary fds in the picture:</a:t>
            </a:r>
          </a:p>
          <a:p>
            <a:endParaRPr lang="en-IN" sz="1100" dirty="0">
              <a:solidFill>
                <a:srgbClr val="063161"/>
              </a:solidFill>
              <a:highlight>
                <a:srgbClr val="FFFF00"/>
              </a:highlight>
            </a:endParaRPr>
          </a:p>
        </p:txBody>
      </p:sp>
    </p:spTree>
    <p:extLst>
      <p:ext uri="{BB962C8B-B14F-4D97-AF65-F5344CB8AC3E}">
        <p14:creationId xmlns:p14="http://schemas.microsoft.com/office/powerpoint/2010/main" val="154994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Thankyou</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036629524"/>
      </p:ext>
    </p:extLst>
  </p:cSld>
  <p:clrMapOvr>
    <a:masterClrMapping/>
  </p:clrMapOvr>
</p:sld>
</file>

<file path=ppt/theme/theme1.xml><?xml version="1.0" encoding="utf-8"?>
<a:theme xmlns:a="http://schemas.openxmlformats.org/drawingml/2006/main" name="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9387E64A2A4343BD96EB39AF3A92F6" ma:contentTypeVersion="20" ma:contentTypeDescription="Create a new document." ma:contentTypeScope="" ma:versionID="ddc36aca7e0c3b00061819f7b2db0f20">
  <xsd:schema xmlns:xsd="http://www.w3.org/2001/XMLSchema" xmlns:xs="http://www.w3.org/2001/XMLSchema" xmlns:p="http://schemas.microsoft.com/office/2006/metadata/properties" xmlns:ns1="http://schemas.microsoft.com/sharepoint/v3" xmlns:ns2="b7a58cbc-cd1f-4316-8e97-a0bb4c57e2d1" xmlns:ns3="7955fe41-16ae-489b-bb6d-2dd9b2d28296" xmlns:ns4="372e849b-fc60-49fc-88ef-6f6a3a7352cc" targetNamespace="http://schemas.microsoft.com/office/2006/metadata/properties" ma:root="true" ma:fieldsID="612d0f85853634ca7092b11b816b7641" ns1:_="" ns2:_="" ns3:_="" ns4:_="">
    <xsd:import namespace="http://schemas.microsoft.com/sharepoint/v3"/>
    <xsd:import namespace="b7a58cbc-cd1f-4316-8e97-a0bb4c57e2d1"/>
    <xsd:import namespace="7955fe41-16ae-489b-bb6d-2dd9b2d28296"/>
    <xsd:import namespace="372e849b-fc60-49fc-88ef-6f6a3a7352cc"/>
    <xsd:element name="properties">
      <xsd:complexType>
        <xsd:sequence>
          <xsd:element name="documentManagement">
            <xsd:complexType>
              <xsd:all>
                <xsd:element ref="ns2:SharedWithUsers" minOccurs="0"/>
                <xsd:element ref="ns2:SharedWithDetails" minOccurs="0"/>
                <xsd:element ref="ns1:AverageRating" minOccurs="0"/>
                <xsd:element ref="ns1:RatingCount" minOccurs="0"/>
                <xsd:element ref="ns1:RatedBy" minOccurs="0"/>
                <xsd:element ref="ns1:Ratings" minOccurs="0"/>
                <xsd:element ref="ns1:LikesCount" minOccurs="0"/>
                <xsd:element ref="ns1:LikedBy" minOccurs="0"/>
                <xsd:element ref="ns2:LastSharedByUser" minOccurs="0"/>
                <xsd:element ref="ns2:LastSharedByTime" minOccurs="0"/>
                <xsd:element ref="ns3:MediaServiceMetadata" minOccurs="0"/>
                <xsd:element ref="ns3:MediaServiceFastMetadata" minOccurs="0"/>
                <xsd:element ref="ns1:PublishingStartDate" minOccurs="0"/>
                <xsd:element ref="ns1:PublishingExpirationDate" minOccurs="0"/>
                <xsd:element ref="ns2:TaxKeywordTaxHTField" minOccurs="0"/>
                <xsd:element ref="ns4:TaxCatchAll" minOccurs="0"/>
                <xsd:element ref="ns3:ga0bac5639ea43d4a46e5e8979bf3e26" minOccurs="0"/>
                <xsd:element ref="ns3:MediaServiceAuto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element name="RatedBy" ma:index="12"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3" nillable="true" ma:displayName="User ratings" ma:description="User ratings for the item" ma:hidden="true" ma:internalName="Ratings">
      <xsd:simpleType>
        <xsd:restriction base="dms:Note"/>
      </xsd:simpleType>
    </xsd:element>
    <xsd:element name="LikesCount" ma:index="14" nillable="true" ma:displayName="Number of Likes" ma:internalName="LikesCount">
      <xsd:simpleType>
        <xsd:restriction base="dms:Unknown"/>
      </xsd:simpleType>
    </xsd:element>
    <xsd:element name="LikedBy" ma:index="15"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StartDate" ma:index="2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a58cbc-cd1f-4316-8e97-a0bb4c57e2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element name="TaxKeywordTaxHTField" ma:index="23" nillable="true" ma:taxonomy="true" ma:internalName="TaxKeywordTaxHTField" ma:taxonomyFieldName="TaxKeyword" ma:displayName="Enterprise Keywords" ma:fieldId="{23f27201-bee3-471e-b2e7-b64fd8b7ca38}" ma:taxonomyMulti="true" ma:sspId="cc962de5-690c-40f6-9925-46ff4f3fc18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955fe41-16ae-489b-bb6d-2dd9b2d28296" elementFormDefault="qualified">
    <xsd:import namespace="http://schemas.microsoft.com/office/2006/documentManagement/types"/>
    <xsd:import namespace="http://schemas.microsoft.com/office/infopath/2007/PartnerControls"/>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ga0bac5639ea43d4a46e5e8979bf3e26" ma:index="26" nillable="true" ma:taxonomy="true" ma:internalName="ga0bac5639ea43d4a46e5e8979bf3e26" ma:taxonomyFieldName="Tag" ma:displayName="Tag" ma:default="" ma:fieldId="{0a0bac56-39ea-43d4-a46e-5e8979bf3e26}" ma:taxonomyMulti="true" ma:sspId="cc962de5-690c-40f6-9925-46ff4f3fc18f" ma:termSetId="6214defd-bc99-416a-9b0d-47b8b94e0d4a" ma:anchorId="00000000-0000-0000-0000-000000000000" ma:open="true" ma:isKeyword="false">
      <xsd:complexType>
        <xsd:sequence>
          <xsd:element ref="pc:Terms" minOccurs="0" maxOccurs="1"/>
        </xsd:sequence>
      </xsd:complexType>
    </xsd:element>
    <xsd:element name="MediaServiceAutoTags" ma:index="27" nillable="true" ma:displayName="MediaServiceAutoTags" ma:description="" ma:internalName="MediaServiceAutoTags" ma:readOnly="true">
      <xsd:simpleType>
        <xsd:restriction base="dms:Text"/>
      </xsd:simpleType>
    </xsd:element>
    <xsd:element name="MediaServiceDateTaken" ma:index="28"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24" nillable="true" ma:displayName="Taxonomy Catch All Column" ma:description="" ma:hidden="true" ma:list="{728a09f4-2369-4fe2-81a5-a7d5ae06beff}" ma:internalName="TaxCatchAll" ma:showField="CatchAllData" ma:web="b7a58cbc-cd1f-4316-8e97-a0bb4c57e2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72e849b-fc60-49fc-88ef-6f6a3a7352cc"/>
    <LikesCount xmlns="http://schemas.microsoft.com/sharepoint/v3" xsi:nil="true"/>
    <TaxKeywordTaxHTField xmlns="b7a58cbc-cd1f-4316-8e97-a0bb4c57e2d1">
      <Terms xmlns="http://schemas.microsoft.com/office/infopath/2007/PartnerControls"/>
    </TaxKeywordTaxHTField>
    <Ratings xmlns="http://schemas.microsoft.com/sharepoint/v3">5,5,5,</Ratings>
    <LikedBy xmlns="http://schemas.microsoft.com/sharepoint/v3">
      <UserInfo>
        <DisplayName/>
        <AccountId xsi:nil="true"/>
        <AccountType/>
      </UserInfo>
    </LikedBy>
    <PublishingExpirationDate xmlns="http://schemas.microsoft.com/sharepoint/v3" xsi:nil="true"/>
    <PublishingStartDate xmlns="http://schemas.microsoft.com/sharepoint/v3" xsi:nil="true"/>
    <ga0bac5639ea43d4a46e5e8979bf3e26 xmlns="7955fe41-16ae-489b-bb6d-2dd9b2d28296">
      <Terms xmlns="http://schemas.microsoft.com/office/infopath/2007/PartnerControls"/>
    </ga0bac5639ea43d4a46e5e8979bf3e26>
    <RatedBy xmlns="http://schemas.microsoft.com/sharepoint/v3">
      <UserInfo>
        <DisplayName>Liu, Zhiyong</DisplayName>
        <AccountId>18584</AccountId>
        <AccountType/>
      </UserInfo>
      <UserInfo>
        <DisplayName>Singh, Shripal S</DisplayName>
        <AccountId>28974</AccountId>
        <AccountType/>
      </UserInfo>
      <UserInfo>
        <DisplayName>i:0#.f|membership|703155383@genpact.com</DisplayName>
        <AccountId>20463</AccountId>
        <AccountType/>
      </UserInfo>
    </RatedBy>
    <RatingCount xmlns="http://schemas.microsoft.com/sharepoint/v3">3</RatingCount>
    <AverageRating xmlns="http://schemas.microsoft.com/sharepoint/v3">5</AverageRating>
  </documentManagement>
</p:properties>
</file>

<file path=customXml/itemProps1.xml><?xml version="1.0" encoding="utf-8"?>
<ds:datastoreItem xmlns:ds="http://schemas.openxmlformats.org/officeDocument/2006/customXml" ds:itemID="{0C214276-A052-4498-B52A-4217918024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a58cbc-cd1f-4316-8e97-a0bb4c57e2d1"/>
    <ds:schemaRef ds:uri="7955fe41-16ae-489b-bb6d-2dd9b2d28296"/>
    <ds:schemaRef ds:uri="372e849b-fc60-49fc-88ef-6f6a3a7352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9F5582-2E7C-484E-A056-ED8FF10BDF90}">
  <ds:schemaRefs>
    <ds:schemaRef ds:uri="http://schemas.microsoft.com/sharepoint/v3/contenttype/forms"/>
  </ds:schemaRefs>
</ds:datastoreItem>
</file>

<file path=customXml/itemProps3.xml><?xml version="1.0" encoding="utf-8"?>
<ds:datastoreItem xmlns:ds="http://schemas.openxmlformats.org/officeDocument/2006/customXml" ds:itemID="{98FA2156-28A9-401B-AF18-4586E042D708}">
  <ds:schemaRefs>
    <ds:schemaRef ds:uri="b7a58cbc-cd1f-4316-8e97-a0bb4c57e2d1"/>
    <ds:schemaRef ds:uri="http://purl.org/dc/terms/"/>
    <ds:schemaRef ds:uri="http://purl.org/dc/elements/1.1/"/>
    <ds:schemaRef ds:uri="http://www.w3.org/XML/1998/namespace"/>
    <ds:schemaRef ds:uri="372e849b-fc60-49fc-88ef-6f6a3a7352cc"/>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7955fe41-16ae-489b-bb6d-2dd9b2d28296"/>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1730</TotalTime>
  <Words>631</Words>
  <Application>Microsoft Office PowerPoint</Application>
  <PresentationFormat>Widescreen</PresentationFormat>
  <Paragraphs>89</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vt:lpstr>
      <vt:lpstr>Georgia</vt:lpstr>
      <vt:lpstr>Times New Roman</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dc:title>
  <dc:creator>Das H.S, Hemanth</dc:creator>
  <cp:lastModifiedBy>Geetanjali Sharma</cp:lastModifiedBy>
  <cp:revision>271</cp:revision>
  <dcterms:created xsi:type="dcterms:W3CDTF">2017-09-11T16:52:07Z</dcterms:created>
  <dcterms:modified xsi:type="dcterms:W3CDTF">2018-06-27T16:07:58Z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2017-09-11T00:00:00Z</vt:filetime>
  </property>
  <property fmtid="{D5CDD505-2E9C-101B-9397-08002B2CF9AE}" pid="3" name="Creator">
    <vt:lpwstr>Adobe InDesign CC 2017 (Windows)</vt:lpwstr>
  </property>
  <property fmtid="{D5CDD505-2E9C-101B-9397-08002B2CF9AE}" pid="4" name="LastSaved">
    <vt:filetime>2017-09-11T00:00:00Z</vt:filetime>
  </property>
  <property fmtid="{D5CDD505-2E9C-101B-9397-08002B2CF9AE}" pid="5" name="ContentTypeId">
    <vt:lpwstr>0x010100FD9387E64A2A4343BD96EB39AF3A92F6</vt:lpwstr>
  </property>
  <property fmtid="{D5CDD505-2E9C-101B-9397-08002B2CF9AE}" pid="6" name="TaxKeyword">
    <vt:lpwstr/>
  </property>
  <property fmtid="{D5CDD505-2E9C-101B-9397-08002B2CF9AE}" pid="7" name="Tag">
    <vt:lpwstr/>
  </property>
</Properties>
</file>