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85" r:id="rId5"/>
  </p:sldMasterIdLst>
  <p:notesMasterIdLst>
    <p:notesMasterId r:id="rId13"/>
  </p:notesMasterIdLst>
  <p:sldIdLst>
    <p:sldId id="825" r:id="rId6"/>
    <p:sldId id="803" r:id="rId7"/>
    <p:sldId id="822" r:id="rId8"/>
    <p:sldId id="821" r:id="rId9"/>
    <p:sldId id="823" r:id="rId10"/>
    <p:sldId id="824" r:id="rId11"/>
    <p:sldId id="812"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
          <p15:clr>
            <a:srgbClr val="A4A3A4"/>
          </p15:clr>
        </p15:guide>
        <p15:guide id="2" orient="horz" pos="3885">
          <p15:clr>
            <a:srgbClr val="A4A3A4"/>
          </p15:clr>
        </p15:guide>
        <p15:guide id="3" pos="5572">
          <p15:clr>
            <a:srgbClr val="A4A3A4"/>
          </p15:clr>
        </p15:guide>
        <p15:guide id="4" pos="19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3A3A"/>
    <a:srgbClr val="CFCBAF"/>
    <a:srgbClr val="99CCFF"/>
    <a:srgbClr val="00B050"/>
    <a:srgbClr val="DC4128"/>
    <a:srgbClr val="3F601E"/>
    <a:srgbClr val="43FD35"/>
    <a:srgbClr val="12E802"/>
    <a:srgbClr val="6AE43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87211" autoAdjust="0"/>
  </p:normalViewPr>
  <p:slideViewPr>
    <p:cSldViewPr snapToGrid="0" showGuides="1">
      <p:cViewPr varScale="1">
        <p:scale>
          <a:sx n="91" d="100"/>
          <a:sy n="91" d="100"/>
        </p:scale>
        <p:origin x="912" y="84"/>
      </p:cViewPr>
      <p:guideLst>
        <p:guide orient="horz" pos="259"/>
        <p:guide orient="horz" pos="3885"/>
        <p:guide pos="5572"/>
        <p:guide pos="199"/>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showGuides="1">
      <p:cViewPr varScale="1">
        <p:scale>
          <a:sx n="60" d="100"/>
          <a:sy n="60" d="100"/>
        </p:scale>
        <p:origin x="-163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B83E211-F7A7-4317-892B-28769BDE5747}" type="datetimeFigureOut">
              <a:rPr lang="en-US" smtClean="0"/>
              <a:pPr/>
              <a:t>6/25/2018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2680786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11" name="TextBox 20"/>
          <p:cNvSpPr txBox="1">
            <a:spLocks noChangeArrowheads="1"/>
          </p:cNvSpPr>
          <p:nvPr userDrawn="1"/>
        </p:nvSpPr>
        <p:spPr bwMode="auto">
          <a:xfrm>
            <a:off x="304799" y="6705005"/>
            <a:ext cx="2528342"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Tech Mahindra 2014</a:t>
            </a:r>
            <a:endParaRPr lang="en-US" sz="800" kern="1200" dirty="0">
              <a:solidFill>
                <a:schemeClr val="accent3"/>
              </a:solidFill>
              <a:latin typeface="+mn-lt"/>
              <a:ea typeface="+mn-ea"/>
              <a:cs typeface="+mn-cs"/>
            </a:endParaRPr>
          </a:p>
        </p:txBody>
      </p:sp>
      <p:pic>
        <p:nvPicPr>
          <p:cNvPr id="7" name="Picture 6"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10" name="Picture 9"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523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87746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3541399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24772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29717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583415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44166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43055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1217818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7375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20721323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Classification : Genpact Internal</a:t>
            </a:r>
            <a:endParaRPr lang="en-US"/>
          </a:p>
        </p:txBody>
      </p:sp>
    </p:spTree>
    <p:extLst>
      <p:ext uri="{BB962C8B-B14F-4D97-AF65-F5344CB8AC3E}">
        <p14:creationId xmlns:p14="http://schemas.microsoft.com/office/powerpoint/2010/main" val="1941972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11" name="TextBox 20"/>
          <p:cNvSpPr txBox="1">
            <a:spLocks noChangeArrowheads="1"/>
          </p:cNvSpPr>
          <p:nvPr userDrawn="1"/>
        </p:nvSpPr>
        <p:spPr bwMode="auto">
          <a:xfrm>
            <a:off x="304799" y="6705005"/>
            <a:ext cx="2528342"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Tech Mahindra 2014</a:t>
            </a:r>
            <a:endParaRPr lang="en-US" sz="800" kern="1200" dirty="0">
              <a:solidFill>
                <a:schemeClr val="accent3"/>
              </a:solidFill>
              <a:latin typeface="+mn-lt"/>
              <a:ea typeface="+mn-ea"/>
              <a:cs typeface="+mn-cs"/>
            </a:endParaRPr>
          </a:p>
        </p:txBody>
      </p:sp>
      <p:pic>
        <p:nvPicPr>
          <p:cNvPr id="7" name="Picture 6"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10" name="Picture 9"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6599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1088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1088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1088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1088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829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829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829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829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9" name="TextBox 8"/>
          <p:cNvSpPr txBox="1">
            <a:spLocks noChangeArrowheads="1"/>
          </p:cNvSpPr>
          <p:nvPr userDrawn="1"/>
        </p:nvSpPr>
        <p:spPr bwMode="gray">
          <a:xfrm>
            <a:off x="1366839" y="4233113"/>
            <a:ext cx="6291261" cy="100027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bg2"/>
                </a:solidFill>
              </a:rPr>
              <a:t>Safe Harbor</a:t>
            </a:r>
          </a:p>
          <a:p>
            <a:pPr algn="just">
              <a:spcBef>
                <a:spcPts val="600"/>
              </a:spcBef>
            </a:pPr>
            <a:r>
              <a:rPr lang="en-US" sz="1000" dirty="0" smtClean="0">
                <a:solidFill>
                  <a:schemeClr val="bg2"/>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Mahindra Satyam undertakes no duty to update any forward-looking statements.</a:t>
            </a:r>
            <a:endParaRPr lang="en-US" sz="1000" b="1" dirty="0">
              <a:solidFill>
                <a:schemeClr val="bg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51304539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6659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6599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1088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1088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1088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1088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829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829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829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829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9" name="TextBox 8"/>
          <p:cNvSpPr txBox="1">
            <a:spLocks noChangeArrowheads="1"/>
          </p:cNvSpPr>
          <p:nvPr userDrawn="1"/>
        </p:nvSpPr>
        <p:spPr bwMode="gray">
          <a:xfrm>
            <a:off x="1366839" y="4233113"/>
            <a:ext cx="6291261" cy="100027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bg2"/>
                </a:solidFill>
              </a:rPr>
              <a:t>Safe Harbor</a:t>
            </a:r>
          </a:p>
          <a:p>
            <a:pPr algn="just">
              <a:spcBef>
                <a:spcPts val="600"/>
              </a:spcBef>
            </a:pPr>
            <a:r>
              <a:rPr lang="en-US" sz="1000" dirty="0" smtClean="0">
                <a:solidFill>
                  <a:schemeClr val="bg2"/>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Mahindra Satyam undertakes no duty to update any forward-looking statements.</a:t>
            </a:r>
            <a:endParaRPr lang="en-US" sz="1000" b="1" dirty="0">
              <a:solidFill>
                <a:schemeClr val="bg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380612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78767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3846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79830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2.png"/><Relationship Id="rId4" Type="http://schemas.openxmlformats.org/officeDocument/2006/relationships/slideLayout" Target="../slideLayouts/slideLayout2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799" y="6599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4530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75510" y="6595530"/>
            <a:ext cx="204716" cy="184666"/>
          </a:xfrm>
          <a:prstGeom prst="rect">
            <a:avLst/>
          </a:prstGeom>
          <a:solidFill>
            <a:schemeClr val="bg1">
              <a:lumMod val="85000"/>
            </a:schemeClr>
          </a:solidFill>
          <a:ln w="9525">
            <a:noFill/>
            <a:miter lim="800000"/>
            <a:headEnd/>
            <a:tailEnd/>
          </a:ln>
        </p:spPr>
        <p:txBody>
          <a:bodyPr wrap="square" lIns="0" tIns="0" rIns="0" bIns="0" anchor="ctr">
            <a:spAutoFit/>
          </a:bodyPr>
          <a:lstStyle/>
          <a:p>
            <a:pPr algn="r">
              <a:defRPr/>
            </a:pPr>
            <a:fld id="{6856ECDB-1CEE-4F69-ADCA-557460F2116E}" type="slidenum">
              <a:rPr lang="en-US" sz="1200" b="1">
                <a:solidFill>
                  <a:schemeClr val="accent3"/>
                </a:solidFill>
              </a:rPr>
              <a:pPr algn="r">
                <a:defRPr/>
              </a:pPr>
              <a:t>‹#›</a:t>
            </a:fld>
            <a:endParaRPr lang="en-US" sz="1200" b="1" dirty="0">
              <a:solidFill>
                <a:schemeClr val="accent3"/>
              </a:solidFill>
            </a:endParaRPr>
          </a:p>
        </p:txBody>
      </p:sp>
      <p:sp>
        <p:nvSpPr>
          <p:cNvPr id="8" name="TextBox 20"/>
          <p:cNvSpPr txBox="1">
            <a:spLocks noChangeArrowheads="1"/>
          </p:cNvSpPr>
          <p:nvPr/>
        </p:nvSpPr>
        <p:spPr bwMode="auto">
          <a:xfrm>
            <a:off x="304799" y="6705005"/>
            <a:ext cx="2528342"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Tech Mahindra 2014</a:t>
            </a:r>
            <a:endParaRPr lang="en-US" sz="800" kern="1200" dirty="0">
              <a:solidFill>
                <a:schemeClr val="accent3"/>
              </a:solidFill>
              <a:latin typeface="+mn-lt"/>
              <a:ea typeface="+mn-ea"/>
              <a:cs typeface="+mn-cs"/>
            </a:endParaRPr>
          </a:p>
        </p:txBody>
      </p:sp>
      <p:pic>
        <p:nvPicPr>
          <p:cNvPr id="12" name="Picture 11" descr="Ridge.pdf"/>
          <p:cNvPicPr>
            <a:picLocks noChangeAspect="1"/>
          </p:cNvPicPr>
          <p:nvPr userDrawn="1"/>
        </p:nvPicPr>
        <p:blipFill>
          <a:blip r:embed="rId23"/>
          <a:stretch>
            <a:fillRect/>
          </a:stretch>
        </p:blipFill>
        <p:spPr bwMode="ltGray">
          <a:xfrm>
            <a:off x="459" y="0"/>
            <a:ext cx="2270124" cy="825500"/>
          </a:xfrm>
          <a:prstGeom prst="rect">
            <a:avLst/>
          </a:prstGeom>
        </p:spPr>
      </p:pic>
      <p:pic>
        <p:nvPicPr>
          <p:cNvPr id="1026" name="Picture 2"/>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7535171" y="203200"/>
            <a:ext cx="1295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0" r:id="rId4"/>
    <p:sldLayoutId id="2147483656"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94" r:id="rId20"/>
    <p:sldLayoutId id="2147483695" r:id="rId21"/>
  </p:sldLayoutIdLst>
  <p:timing>
    <p:tnLst>
      <p:par>
        <p:cTn id="1" dur="indefinite" restart="never" nodeType="tmRoot"/>
      </p:par>
    </p:tnLst>
  </p:timing>
  <p:hf sldNum="0" hdr="0" dt="0"/>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799" y="6599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4530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75510" y="6595530"/>
            <a:ext cx="204716" cy="184666"/>
          </a:xfrm>
          <a:prstGeom prst="rect">
            <a:avLst/>
          </a:prstGeom>
          <a:solidFill>
            <a:schemeClr val="bg1">
              <a:lumMod val="85000"/>
            </a:schemeClr>
          </a:solidFill>
          <a:ln w="9525">
            <a:noFill/>
            <a:miter lim="800000"/>
            <a:headEnd/>
            <a:tailEnd/>
          </a:ln>
        </p:spPr>
        <p:txBody>
          <a:bodyPr wrap="square" lIns="0" tIns="0" rIns="0" bIns="0" anchor="ctr">
            <a:spAutoFit/>
          </a:bodyPr>
          <a:lstStyle/>
          <a:p>
            <a:pPr algn="r">
              <a:defRPr/>
            </a:pPr>
            <a:fld id="{6856ECDB-1CEE-4F69-ADCA-557460F2116E}" type="slidenum">
              <a:rPr lang="en-US" sz="1200" b="1">
                <a:solidFill>
                  <a:schemeClr val="accent3"/>
                </a:solidFill>
              </a:rPr>
              <a:pPr algn="r">
                <a:defRPr/>
              </a:pPr>
              <a:t>‹#›</a:t>
            </a:fld>
            <a:endParaRPr lang="en-US" sz="1200" b="1" dirty="0">
              <a:solidFill>
                <a:schemeClr val="accent3"/>
              </a:solidFill>
            </a:endParaRPr>
          </a:p>
        </p:txBody>
      </p:sp>
      <p:sp>
        <p:nvSpPr>
          <p:cNvPr id="8" name="TextBox 20"/>
          <p:cNvSpPr txBox="1">
            <a:spLocks noChangeArrowheads="1"/>
          </p:cNvSpPr>
          <p:nvPr/>
        </p:nvSpPr>
        <p:spPr bwMode="auto">
          <a:xfrm>
            <a:off x="304799" y="6705005"/>
            <a:ext cx="2528342"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Tech Mahindra 2014</a:t>
            </a:r>
            <a:endParaRPr lang="en-US" sz="800" kern="1200" dirty="0">
              <a:solidFill>
                <a:schemeClr val="accent3"/>
              </a:solidFill>
              <a:latin typeface="+mn-lt"/>
              <a:ea typeface="+mn-ea"/>
              <a:cs typeface="+mn-cs"/>
            </a:endParaRPr>
          </a:p>
        </p:txBody>
      </p:sp>
      <p:pic>
        <p:nvPicPr>
          <p:cNvPr id="12" name="Picture 11" descr="Ridge.pdf"/>
          <p:cNvPicPr>
            <a:picLocks noChangeAspect="1"/>
          </p:cNvPicPr>
          <p:nvPr/>
        </p:nvPicPr>
        <p:blipFill>
          <a:blip r:embed="rId9"/>
          <a:stretch>
            <a:fillRect/>
          </a:stretch>
        </p:blipFill>
        <p:spPr bwMode="ltGray">
          <a:xfrm>
            <a:off x="459" y="0"/>
            <a:ext cx="2270124" cy="825500"/>
          </a:xfrm>
          <a:prstGeom prst="rect">
            <a:avLst/>
          </a:prstGeom>
        </p:spPr>
      </p:pic>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5171" y="203200"/>
            <a:ext cx="1295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oyent/libuv/issues/838" TargetMode="External"/><Relationship Id="rId2" Type="http://schemas.openxmlformats.org/officeDocument/2006/relationships/hyperlink" Target="https://github.com/joyent/libuv/issues/1348"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oyent/libuv/issues/838" TargetMode="External"/><Relationship Id="rId2" Type="http://schemas.openxmlformats.org/officeDocument/2006/relationships/hyperlink" Target="https://github.com/joyent/libuv/issues/1348" TargetMode="Externa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1143000" y="3733800"/>
            <a:ext cx="6705600" cy="244475"/>
          </a:xfrm>
          <a:prstGeom prst="rect">
            <a:avLst/>
          </a:prstGeom>
          <a:noFill/>
          <a:ln w="9525">
            <a:noFill/>
            <a:miter lim="800000"/>
            <a:headEnd/>
            <a:tailEnd/>
          </a:ln>
        </p:spPr>
        <p:txBody>
          <a:bodyPr>
            <a:spAutoFit/>
          </a:bodyPr>
          <a:lstStyle/>
          <a:p>
            <a:pPr algn="ctr" eaLnBrk="0" hangingPunct="0"/>
            <a:r>
              <a:rPr lang="en-US" sz="1000" b="1" dirty="0">
                <a:latin typeface="Arial" charset="0"/>
                <a:cs typeface="Times New Roman" pitchFamily="18" charset="0"/>
              </a:rPr>
              <a:t>Version Control</a:t>
            </a:r>
          </a:p>
        </p:txBody>
      </p:sp>
      <p:graphicFrame>
        <p:nvGraphicFramePr>
          <p:cNvPr id="2081" name="Group 33"/>
          <p:cNvGraphicFramePr>
            <a:graphicFrameLocks noGrp="1"/>
          </p:cNvGraphicFramePr>
          <p:nvPr>
            <p:extLst>
              <p:ext uri="{D42A27DB-BD31-4B8C-83A1-F6EECF244321}">
                <p14:modId xmlns:p14="http://schemas.microsoft.com/office/powerpoint/2010/main" val="2272632015"/>
              </p:ext>
            </p:extLst>
          </p:nvPr>
        </p:nvGraphicFramePr>
        <p:xfrm>
          <a:off x="685800" y="4419600"/>
          <a:ext cx="7924800" cy="1286828"/>
        </p:xfrm>
        <a:graphic>
          <a:graphicData uri="http://schemas.openxmlformats.org/drawingml/2006/table">
            <a:tbl>
              <a:tblPr/>
              <a:tblGrid>
                <a:gridCol w="1000125">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gridCol w="3355975">
                  <a:extLst>
                    <a:ext uri="{9D8B030D-6E8A-4147-A177-3AD203B41FA5}">
                      <a16:colId xmlns:a16="http://schemas.microsoft.com/office/drawing/2014/main" val="20002"/>
                    </a:ext>
                  </a:extLst>
                </a:gridCol>
                <a:gridCol w="1046162">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Version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Times New Roman" pitchFamily="18" charset="0"/>
                        </a:rPr>
                        <a:t>Type of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Owner/ 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 of </a:t>
                      </a:r>
                      <a:br>
                        <a:rPr kumimoji="0" lang="en-US" sz="1000" b="1" i="0" u="none" strike="noStrike" cap="none" normalizeH="0" baseline="0" dirty="0" smtClean="0">
                          <a:ln>
                            <a:noFill/>
                          </a:ln>
                          <a:solidFill>
                            <a:schemeClr val="tx1"/>
                          </a:solidFill>
                          <a:effectLst/>
                          <a:latin typeface="Arial" charset="0"/>
                          <a:cs typeface="Times New Roman" pitchFamily="18" charset="0"/>
                        </a:rPr>
                      </a:br>
                      <a:r>
                        <a:rPr kumimoji="0" lang="en-US" sz="1000" b="1" i="0" u="none" strike="noStrike" cap="none" normalizeH="0" baseline="0" dirty="0" smtClean="0">
                          <a:ln>
                            <a:noFill/>
                          </a:ln>
                          <a:solidFill>
                            <a:schemeClr val="tx1"/>
                          </a:solidFill>
                          <a:effectLst/>
                          <a:latin typeface="Arial" charset="0"/>
                          <a:cs typeface="Times New Roman" pitchFamily="18" charset="0"/>
                        </a:rPr>
                        <a:t>Review/Expiry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77" name="Rectangle 1053"/>
          <p:cNvSpPr>
            <a:spLocks noChangeArrowheads="1"/>
          </p:cNvSpPr>
          <p:nvPr/>
        </p:nvSpPr>
        <p:spPr bwMode="auto">
          <a:xfrm>
            <a:off x="685800" y="2330450"/>
            <a:ext cx="7772400" cy="1327150"/>
          </a:xfrm>
          <a:prstGeom prst="rect">
            <a:avLst/>
          </a:prstGeom>
          <a:noFill/>
          <a:ln w="9525">
            <a:noFill/>
            <a:miter lim="800000"/>
            <a:headEnd/>
            <a:tailEnd/>
          </a:ln>
        </p:spPr>
        <p:txBody>
          <a:bodyPr anchor="ctr"/>
          <a:lstStyle/>
          <a:p>
            <a:pPr algn="just"/>
            <a:r>
              <a:rPr lang="en-US" sz="1400" b="1" dirty="0">
                <a:latin typeface="Arial" charset="0"/>
                <a:cs typeface="Times New Roman" pitchFamily="18" charset="0"/>
              </a:rPr>
              <a:t> </a:t>
            </a:r>
            <a:br>
              <a:rPr lang="en-US" sz="1400" b="1" dirty="0">
                <a:latin typeface="Arial" charset="0"/>
                <a:cs typeface="Times New Roman" pitchFamily="18" charset="0"/>
              </a:rPr>
            </a:br>
            <a:endParaRPr lang="en-US" sz="1400" b="1" dirty="0" smtClean="0">
              <a:latin typeface="Arial" charset="0"/>
              <a:cs typeface="Times New Roman" pitchFamily="18" charset="0"/>
            </a:endParaRPr>
          </a:p>
          <a:p>
            <a:pPr algn="just"/>
            <a:r>
              <a:rPr lang="en-US" sz="1000" dirty="0" smtClean="0">
                <a:latin typeface="Arial" charset="0"/>
                <a:cs typeface="Times New Roman" pitchFamily="18" charset="0"/>
              </a:rPr>
              <a:t>The </a:t>
            </a:r>
            <a:r>
              <a:rPr lang="en-US" sz="1000" dirty="0">
                <a:latin typeface="Arial" charset="0"/>
                <a:cs typeface="Times New Roman" pitchFamily="18" charset="0"/>
              </a:rPr>
              <a:t>information contained in this document is not to be used for any purpose other than the purposes for which this document is furnished by GENPACT, nor is this document (in whole or in part) to be reproduced or furnished to third parties or made public without the prior express written permission of GENPACT.</a:t>
            </a:r>
          </a:p>
        </p:txBody>
      </p:sp>
      <p:sp>
        <p:nvSpPr>
          <p:cNvPr id="2078" name="Text Box 1055"/>
          <p:cNvSpPr txBox="1">
            <a:spLocks noChangeArrowheads="1"/>
          </p:cNvSpPr>
          <p:nvPr/>
        </p:nvSpPr>
        <p:spPr bwMode="auto">
          <a:xfrm>
            <a:off x="2895600" y="1216025"/>
            <a:ext cx="3276600" cy="1631216"/>
          </a:xfrm>
          <a:prstGeom prst="rect">
            <a:avLst/>
          </a:prstGeom>
          <a:noFill/>
          <a:ln w="9525">
            <a:noFill/>
            <a:miter lim="800000"/>
            <a:headEnd/>
            <a:tailEnd/>
          </a:ln>
        </p:spPr>
        <p:txBody>
          <a:bodyPr>
            <a:spAutoFit/>
          </a:bodyPr>
          <a:lstStyle/>
          <a:p>
            <a:pPr algn="ctr">
              <a:spcBef>
                <a:spcPct val="50000"/>
              </a:spcBef>
            </a:pPr>
            <a:r>
              <a:rPr lang="en-US" sz="1000" b="1" dirty="0">
                <a:latin typeface="Arial" charset="0"/>
                <a:cs typeface="Times New Roman" pitchFamily="18" charset="0"/>
              </a:rPr>
              <a:t>[Document Title</a:t>
            </a:r>
            <a:r>
              <a:rPr lang="en-US" sz="1000" b="1" dirty="0" smtClean="0">
                <a:latin typeface="Arial" charset="0"/>
                <a:cs typeface="Times New Roman" pitchFamily="18" charset="0"/>
              </a:rPr>
              <a:t>]</a:t>
            </a:r>
          </a:p>
          <a:p>
            <a:pPr algn="ctr">
              <a:spcBef>
                <a:spcPct val="50000"/>
              </a:spcBef>
            </a:pPr>
            <a:endParaRPr lang="en-US" sz="1000" b="1" dirty="0" smtClean="0">
              <a:latin typeface="Arial" charset="0"/>
              <a:cs typeface="Times New Roman" pitchFamily="18" charset="0"/>
            </a:endParaRPr>
          </a:p>
          <a:p>
            <a:pPr algn="ctr">
              <a:spcBef>
                <a:spcPct val="50000"/>
              </a:spcBef>
            </a:pPr>
            <a:endParaRPr lang="en-US" sz="1000" b="1" dirty="0" smtClean="0">
              <a:latin typeface="Arial" charset="0"/>
              <a:cs typeface="Times New Roman" pitchFamily="18" charset="0"/>
            </a:endParaRPr>
          </a:p>
          <a:p>
            <a:pPr algn="ctr">
              <a:spcBef>
                <a:spcPct val="50000"/>
              </a:spcBef>
            </a:pPr>
            <a:endParaRPr lang="en-US" sz="1000" b="1" dirty="0" smtClean="0">
              <a:latin typeface="Arial" charset="0"/>
              <a:cs typeface="Times New Roman" pitchFamily="18" charset="0"/>
            </a:endParaRPr>
          </a:p>
          <a:p>
            <a:pPr algn="ctr">
              <a:spcBef>
                <a:spcPct val="50000"/>
              </a:spcBef>
            </a:pP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NOTICE</a:t>
            </a:r>
            <a:br>
              <a:rPr lang="en-US" sz="1000" b="1" dirty="0">
                <a:latin typeface="Arial" charset="0"/>
                <a:cs typeface="Times New Roman" pitchFamily="18" charset="0"/>
              </a:rPr>
            </a:br>
            <a:endParaRPr lang="en-US" sz="1000" b="1" dirty="0">
              <a:latin typeface="Arial" charset="0"/>
              <a:cs typeface="Times New Roman" pitchFamily="18" charset="0"/>
            </a:endParaRPr>
          </a:p>
        </p:txBody>
      </p:sp>
      <p:sp>
        <p:nvSpPr>
          <p:cNvPr id="3" name="Footer Placeholder 2"/>
          <p:cNvSpPr>
            <a:spLocks noGrp="1"/>
          </p:cNvSpPr>
          <p:nvPr>
            <p:ph type="ftr" sz="quarter" idx="10"/>
          </p:nvPr>
        </p:nvSpPr>
        <p:spPr/>
        <p:txBody>
          <a:bodyPr/>
          <a:lstStyle/>
          <a:p>
            <a:pPr>
              <a:defRPr/>
            </a:pPr>
            <a:r>
              <a:rPr lang="en-US" smtClean="0"/>
              <a:t>Classification: Genpact Internal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18578182"/>
              </p:ext>
            </p:extLst>
          </p:nvPr>
        </p:nvGraphicFramePr>
        <p:xfrm>
          <a:off x="419100" y="1338261"/>
          <a:ext cx="8432800" cy="1680050"/>
        </p:xfrm>
        <a:graphic>
          <a:graphicData uri="http://schemas.openxmlformats.org/drawingml/2006/table">
            <a:tbl>
              <a:tblPr firstRow="1" bandRow="1">
                <a:tableStyleId>{00A15C55-8517-42AA-B614-E9B94910E393}</a:tableStyleId>
              </a:tblPr>
              <a:tblGrid>
                <a:gridCol w="4730317">
                  <a:extLst>
                    <a:ext uri="{9D8B030D-6E8A-4147-A177-3AD203B41FA5}">
                      <a16:colId xmlns:a16="http://schemas.microsoft.com/office/drawing/2014/main" val="450345038"/>
                    </a:ext>
                  </a:extLst>
                </a:gridCol>
                <a:gridCol w="3702483">
                  <a:extLst>
                    <a:ext uri="{9D8B030D-6E8A-4147-A177-3AD203B41FA5}">
                      <a16:colId xmlns:a16="http://schemas.microsoft.com/office/drawing/2014/main" val="2981316862"/>
                    </a:ext>
                  </a:extLst>
                </a:gridCol>
              </a:tblGrid>
              <a:tr h="529245">
                <a:tc>
                  <a:txBody>
                    <a:bodyPr/>
                    <a:lstStyle/>
                    <a:p>
                      <a:pPr marL="0" marR="0">
                        <a:lnSpc>
                          <a:spcPct val="115000"/>
                        </a:lnSpc>
                        <a:spcBef>
                          <a:spcPts val="0"/>
                        </a:spcBef>
                        <a:spcAft>
                          <a:spcPts val="0"/>
                        </a:spcAft>
                      </a:pPr>
                      <a:r>
                        <a:rPr lang="en-US" sz="1800" dirty="0" smtClean="0">
                          <a:effectLst/>
                        </a:rPr>
                        <a:t>Issue Description:</a:t>
                      </a:r>
                      <a:endParaRPr lang="en-US" sz="1800" dirty="0">
                        <a:effectLst/>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smtClean="0">
                          <a:effectLst/>
                        </a:rPr>
                        <a:t>Stafford MES Down</a:t>
                      </a:r>
                      <a:endParaRPr lang="en-US" sz="1800" dirty="0" smtClean="0">
                        <a:effectLst/>
                        <a:latin typeface="Calibri" panose="020F0502020204030204" pitchFamily="34" charset="0"/>
                        <a:ea typeface="Calibri" panose="020F0502020204030204" pitchFamily="34" charset="0"/>
                      </a:endParaRPr>
                    </a:p>
                    <a:p>
                      <a:pPr marL="0" marR="0">
                        <a:lnSpc>
                          <a:spcPct val="115000"/>
                        </a:lnSpc>
                        <a:spcBef>
                          <a:spcPts val="0"/>
                        </a:spcBef>
                        <a:spcAft>
                          <a:spcPts val="0"/>
                        </a:spcAft>
                      </a:pPr>
                      <a:endParaRPr lang="en-US" sz="1800" b="1" kern="1200" dirty="0">
                        <a:solidFill>
                          <a:schemeClr val="lt1"/>
                        </a:solidFill>
                        <a:effectLst>
                          <a:outerShdw blurRad="38100" dist="38100" dir="2700000" algn="tl">
                            <a:srgbClr val="000000">
                              <a:alpha val="43137"/>
                            </a:srgbClr>
                          </a:outerShdw>
                        </a:effectLst>
                        <a:latin typeface="+mn-lt"/>
                        <a:ea typeface="+mn-ea"/>
                        <a:cs typeface="+mn-cs"/>
                      </a:endParaRPr>
                    </a:p>
                  </a:txBody>
                  <a:tcPr marL="68580" marR="68580" marT="0" marB="0"/>
                </a:tc>
                <a:extLst>
                  <a:ext uri="{0D108BD9-81ED-4DB2-BD59-A6C34878D82A}">
                    <a16:rowId xmlns:a16="http://schemas.microsoft.com/office/drawing/2014/main" val="3748213336"/>
                  </a:ext>
                </a:extLst>
              </a:tr>
              <a:tr h="377712">
                <a:tc>
                  <a:txBody>
                    <a:bodyPr/>
                    <a:lstStyle/>
                    <a:p>
                      <a:pPr marL="0" marR="0">
                        <a:lnSpc>
                          <a:spcPct val="115000"/>
                        </a:lnSpc>
                        <a:spcBef>
                          <a:spcPts val="0"/>
                        </a:spcBef>
                        <a:spcAft>
                          <a:spcPts val="0"/>
                        </a:spcAft>
                      </a:pPr>
                      <a:r>
                        <a:rPr lang="en-US" sz="1400" dirty="0" smtClean="0">
                          <a:effectLst/>
                          <a:latin typeface="Calibri" panose="020F0502020204030204" pitchFamily="34" charset="0"/>
                        </a:rPr>
                        <a:t>Issue </a:t>
                      </a:r>
                      <a:r>
                        <a:rPr lang="en-US" sz="1400" kern="1200" dirty="0" smtClean="0">
                          <a:solidFill>
                            <a:schemeClr val="dk1"/>
                          </a:solidFill>
                          <a:effectLst/>
                          <a:latin typeface="Calibri" panose="020F0502020204030204" pitchFamily="34" charset="0"/>
                          <a:ea typeface="+mn-ea"/>
                          <a:cs typeface="+mn-cs"/>
                        </a:rPr>
                        <a:t>logged</a:t>
                      </a:r>
                      <a:r>
                        <a:rPr lang="en-US" sz="1400" dirty="0" smtClean="0">
                          <a:effectLst/>
                          <a:latin typeface="Calibri" panose="020F0502020204030204" pitchFamily="34" charset="0"/>
                        </a:rPr>
                        <a:t> </a:t>
                      </a:r>
                      <a:r>
                        <a:rPr lang="en-US" sz="1400" baseline="0" dirty="0" smtClean="0">
                          <a:effectLst/>
                          <a:latin typeface="Calibri" panose="020F0502020204030204" pitchFamily="34" charset="0"/>
                        </a:rPr>
                        <a:t> date</a:t>
                      </a:r>
                      <a:r>
                        <a:rPr lang="en-US" sz="1400" dirty="0" smtClean="0">
                          <a:effectLst/>
                          <a:latin typeface="Calibri" panose="020F0502020204030204" pitchFamily="34" charset="0"/>
                        </a:rPr>
                        <a:t>:</a:t>
                      </a:r>
                      <a:endParaRPr lang="en-US" sz="1400" dirty="0">
                        <a:effectLst/>
                        <a:latin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400" kern="1200" dirty="0" smtClean="0">
                          <a:solidFill>
                            <a:schemeClr val="dk1"/>
                          </a:solidFill>
                          <a:effectLst/>
                          <a:latin typeface="Calibri" panose="020F0502020204030204" pitchFamily="34" charset="0"/>
                          <a:ea typeface="+mn-ea"/>
                          <a:cs typeface="+mn-cs"/>
                        </a:rPr>
                        <a:t>Jun 20, 2018 </a:t>
                      </a:r>
                      <a:endParaRPr lang="en-US" sz="1400" kern="1200" dirty="0">
                        <a:solidFill>
                          <a:schemeClr val="dk1"/>
                        </a:solidFill>
                        <a:effectLst/>
                        <a:latin typeface="Calibri" panose="020F0502020204030204" pitchFamily="34" charset="0"/>
                        <a:ea typeface="+mn-ea"/>
                        <a:cs typeface="+mn-cs"/>
                      </a:endParaRPr>
                    </a:p>
                  </a:txBody>
                  <a:tcPr marL="68580" marR="68580" marT="0" marB="0"/>
                </a:tc>
                <a:extLst>
                  <a:ext uri="{0D108BD9-81ED-4DB2-BD59-A6C34878D82A}">
                    <a16:rowId xmlns:a16="http://schemas.microsoft.com/office/drawing/2014/main" val="2409917429"/>
                  </a:ext>
                </a:extLst>
              </a:tr>
              <a:tr h="426038">
                <a:tc>
                  <a:txBody>
                    <a:bodyPr/>
                    <a:lstStyle/>
                    <a:p>
                      <a:pPr marL="0" marR="0">
                        <a:lnSpc>
                          <a:spcPct val="115000"/>
                        </a:lnSpc>
                        <a:spcBef>
                          <a:spcPts val="0"/>
                        </a:spcBef>
                        <a:spcAft>
                          <a:spcPts val="0"/>
                        </a:spcAft>
                      </a:pPr>
                      <a:r>
                        <a:rPr lang="en-US" sz="1400" dirty="0" smtClean="0">
                          <a:effectLst/>
                          <a:latin typeface="Calibri" panose="020F0502020204030204" pitchFamily="34" charset="0"/>
                        </a:rPr>
                        <a:t>Issue raised by: </a:t>
                      </a:r>
                      <a:endParaRPr lang="en-US" sz="1400" dirty="0">
                        <a:effectLst/>
                        <a:latin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400" kern="1200" dirty="0" smtClean="0">
                          <a:solidFill>
                            <a:schemeClr val="dk1"/>
                          </a:solidFill>
                          <a:effectLst/>
                          <a:latin typeface="Calibri" panose="020F0502020204030204" pitchFamily="34" charset="0"/>
                          <a:ea typeface="+mn-ea"/>
                          <a:cs typeface="+mn-cs"/>
                        </a:rPr>
                        <a:t>Nithin</a:t>
                      </a:r>
                      <a:r>
                        <a:rPr lang="en-US" sz="1400" kern="1200" baseline="0" dirty="0" smtClean="0">
                          <a:solidFill>
                            <a:schemeClr val="dk1"/>
                          </a:solidFill>
                          <a:effectLst/>
                          <a:latin typeface="Calibri" panose="020F0502020204030204" pitchFamily="34" charset="0"/>
                          <a:ea typeface="+mn-ea"/>
                          <a:cs typeface="+mn-cs"/>
                        </a:rPr>
                        <a:t> </a:t>
                      </a:r>
                      <a:endParaRPr lang="en-US" sz="1400" kern="1200" dirty="0">
                        <a:solidFill>
                          <a:schemeClr val="dk1"/>
                        </a:solidFill>
                        <a:effectLst/>
                        <a:latin typeface="Calibri" panose="020F0502020204030204" pitchFamily="34" charset="0"/>
                        <a:ea typeface="+mn-ea"/>
                        <a:cs typeface="+mn-cs"/>
                      </a:endParaRPr>
                    </a:p>
                  </a:txBody>
                  <a:tcPr marL="68580" marR="68580" marT="0" marB="0"/>
                </a:tc>
                <a:extLst>
                  <a:ext uri="{0D108BD9-81ED-4DB2-BD59-A6C34878D82A}">
                    <a16:rowId xmlns:a16="http://schemas.microsoft.com/office/drawing/2014/main" val="1235416052"/>
                  </a:ext>
                </a:extLst>
              </a:tr>
              <a:tr h="237187">
                <a:tc>
                  <a:txBody>
                    <a:bodyPr/>
                    <a:lstStyle/>
                    <a:p>
                      <a:pPr marL="0" marR="0">
                        <a:lnSpc>
                          <a:spcPct val="115000"/>
                        </a:lnSpc>
                        <a:spcBef>
                          <a:spcPts val="0"/>
                        </a:spcBef>
                        <a:spcAft>
                          <a:spcPts val="0"/>
                        </a:spcAft>
                      </a:pPr>
                      <a:r>
                        <a:rPr lang="en-US" sz="1400" dirty="0" smtClean="0">
                          <a:effectLst/>
                          <a:latin typeface="Calibri" panose="020F0502020204030204" pitchFamily="34" charset="0"/>
                        </a:rPr>
                        <a:t>Issue resolved</a:t>
                      </a:r>
                      <a:r>
                        <a:rPr lang="en-US" sz="1400" baseline="0" dirty="0" smtClean="0">
                          <a:effectLst/>
                          <a:latin typeface="Calibri" panose="020F0502020204030204" pitchFamily="34" charset="0"/>
                        </a:rPr>
                        <a:t> by</a:t>
                      </a:r>
                      <a:endParaRPr lang="en-US" sz="1400" dirty="0">
                        <a:effectLst/>
                        <a:latin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Calibri" panose="020F0502020204030204" pitchFamily="34" charset="0"/>
                        </a:rPr>
                        <a:t>MES </a:t>
                      </a:r>
                      <a:r>
                        <a:rPr lang="en-US" sz="1400" b="0" i="0" kern="1200" dirty="0" smtClean="0">
                          <a:solidFill>
                            <a:schemeClr val="dk1"/>
                          </a:solidFill>
                          <a:effectLst/>
                          <a:latin typeface="Calibri" panose="020F0502020204030204" pitchFamily="34" charset="0"/>
                          <a:ea typeface="+mn-ea"/>
                          <a:cs typeface="+mn-cs"/>
                        </a:rPr>
                        <a:t>Support</a:t>
                      </a:r>
                      <a:r>
                        <a:rPr lang="en-US" sz="1400" dirty="0" smtClean="0">
                          <a:effectLst/>
                          <a:latin typeface="Calibri" panose="020F0502020204030204" pitchFamily="34" charset="0"/>
                        </a:rPr>
                        <a:t> Team</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8460979"/>
                  </a:ext>
                </a:extLst>
              </a:tr>
            </a:tbl>
          </a:graphicData>
        </a:graphic>
      </p:graphicFrame>
      <p:sp>
        <p:nvSpPr>
          <p:cNvPr id="5" name="Title 2"/>
          <p:cNvSpPr>
            <a:spLocks noGrp="1"/>
          </p:cNvSpPr>
          <p:nvPr>
            <p:ph type="title"/>
          </p:nvPr>
        </p:nvSpPr>
        <p:spPr>
          <a:xfrm>
            <a:off x="1064623" y="808115"/>
            <a:ext cx="7014754" cy="369332"/>
          </a:xfrm>
        </p:spPr>
        <p:txBody>
          <a:bodyPr/>
          <a:lstStyle/>
          <a:p>
            <a:r>
              <a:rPr lang="en-US" sz="2400" dirty="0" err="1" smtClean="0"/>
              <a:t>ClearWater</a:t>
            </a:r>
            <a:r>
              <a:rPr lang="en-US" sz="2400" dirty="0" smtClean="0"/>
              <a:t> UI server down</a:t>
            </a:r>
            <a:endParaRPr lang="en-US" sz="2400" dirty="0"/>
          </a:p>
        </p:txBody>
      </p:sp>
      <p:sp>
        <p:nvSpPr>
          <p:cNvPr id="7" name="Rectangle 6"/>
          <p:cNvSpPr/>
          <p:nvPr/>
        </p:nvSpPr>
        <p:spPr>
          <a:xfrm>
            <a:off x="517797" y="3179125"/>
            <a:ext cx="8334103" cy="3528658"/>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We performed below steps to find the root caused.</a:t>
            </a:r>
          </a:p>
          <a:p>
            <a:pPr marL="457200" marR="0">
              <a:lnSpc>
                <a:spcPct val="115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0"/>
              </a:spcAft>
              <a:buFont typeface="+mj-lt"/>
              <a:buAutoNum type="arabicParenR"/>
            </a:pPr>
            <a:r>
              <a:rPr lang="en-US" sz="1400" dirty="0">
                <a:latin typeface="Calibri" panose="020F0502020204030204" pitchFamily="34" charset="0"/>
                <a:ea typeface="Calibri" panose="020F0502020204030204" pitchFamily="34" charset="0"/>
                <a:cs typeface="Times New Roman" panose="02020603050405020304" pitchFamily="18" charset="0"/>
              </a:rPr>
              <a:t>Checked the history </a:t>
            </a:r>
            <a:r>
              <a:rPr lang="en-US" sz="1400" dirty="0" smtClean="0">
                <a:latin typeface="Calibri" panose="020F0502020204030204" pitchFamily="34" charset="0"/>
                <a:ea typeface="Calibri" panose="020F0502020204030204" pitchFamily="34" charset="0"/>
                <a:cs typeface="Times New Roman" panose="02020603050405020304" pitchFamily="18" charset="0"/>
              </a:rPr>
              <a:t>(No explicit command use)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sz="1400" dirty="0" smtClean="0">
                <a:latin typeface="Calibri" panose="020F0502020204030204" pitchFamily="34" charset="0"/>
                <a:ea typeface="Calibri" panose="020F0502020204030204" pitchFamily="34" charset="0"/>
                <a:cs typeface="Times New Roman" panose="02020603050405020304" pitchFamily="18" charset="0"/>
              </a:rPr>
              <a:t>We </a:t>
            </a:r>
            <a:r>
              <a:rPr lang="en-US" sz="1400" dirty="0">
                <a:latin typeface="Calibri" panose="020F0502020204030204" pitchFamily="34" charset="0"/>
                <a:ea typeface="Calibri" panose="020F0502020204030204" pitchFamily="34" charset="0"/>
                <a:cs typeface="Times New Roman" panose="02020603050405020304" pitchFamily="18" charset="0"/>
              </a:rPr>
              <a:t>check who login to servers at the time of server</a:t>
            </a:r>
          </a:p>
          <a:p>
            <a:pPr marL="342900" marR="0" lvl="0" indent="-342900">
              <a:lnSpc>
                <a:spcPct val="115000"/>
              </a:lnSpc>
              <a:spcBef>
                <a:spcPts val="0"/>
              </a:spcBef>
              <a:spcAft>
                <a:spcPts val="0"/>
              </a:spcAft>
              <a:buFont typeface="+mj-lt"/>
              <a:buAutoNum type="arabicParenR"/>
            </a:pPr>
            <a:r>
              <a:rPr lang="en-US" sz="1400" dirty="0" smtClean="0">
                <a:latin typeface="Calibri" panose="020F0502020204030204" pitchFamily="34" charset="0"/>
                <a:ea typeface="Calibri" panose="020F0502020204030204" pitchFamily="34" charset="0"/>
                <a:cs typeface="Times New Roman" panose="02020603050405020304" pitchFamily="18" charset="0"/>
              </a:rPr>
              <a:t>No </a:t>
            </a:r>
            <a:r>
              <a:rPr lang="en-US" sz="1400" dirty="0">
                <a:latin typeface="Calibri" panose="020F0502020204030204" pitchFamily="34" charset="0"/>
                <a:ea typeface="Calibri" panose="020F0502020204030204" pitchFamily="34" charset="0"/>
                <a:cs typeface="Times New Roman" panose="02020603050405020304" pitchFamily="18" charset="0"/>
              </a:rPr>
              <a:t>user login before services </a:t>
            </a:r>
            <a:r>
              <a:rPr lang="en-US" sz="1400" dirty="0" smtClean="0">
                <a:latin typeface="Calibri" panose="020F0502020204030204" pitchFamily="34" charset="0"/>
                <a:ea typeface="Calibri" panose="020F0502020204030204" pitchFamily="34" charset="0"/>
                <a:cs typeface="Times New Roman" panose="02020603050405020304" pitchFamily="18" charset="0"/>
              </a:rPr>
              <a:t>down</a:t>
            </a:r>
          </a:p>
          <a:p>
            <a:pPr marR="0" lvl="0">
              <a:lnSpc>
                <a:spcPct val="115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AutoNum type="arabicParenR" startAt="4"/>
            </a:pPr>
            <a:r>
              <a:rPr lang="en-US" sz="1400" dirty="0" smtClean="0">
                <a:latin typeface="Calibri" panose="020F0502020204030204" pitchFamily="34" charset="0"/>
                <a:ea typeface="Calibri" panose="020F0502020204030204" pitchFamily="34" charset="0"/>
                <a:cs typeface="Times New Roman" panose="02020603050405020304" pitchFamily="18" charset="0"/>
              </a:rPr>
              <a:t>Checked </a:t>
            </a:r>
            <a:r>
              <a:rPr lang="en-US" sz="1400" dirty="0">
                <a:latin typeface="Calibri" panose="020F0502020204030204" pitchFamily="34" charset="0"/>
                <a:ea typeface="Calibri" panose="020F0502020204030204" pitchFamily="34" charset="0"/>
                <a:cs typeface="Times New Roman" panose="02020603050405020304" pitchFamily="18" charset="0"/>
              </a:rPr>
              <a:t>the server </a:t>
            </a:r>
            <a:r>
              <a:rPr lang="en-US" sz="1400" dirty="0" smtClean="0">
                <a:latin typeface="Calibri" panose="020F0502020204030204" pitchFamily="34" charset="0"/>
                <a:ea typeface="Calibri" panose="020F0502020204030204" pitchFamily="34" charset="0"/>
                <a:cs typeface="Times New Roman" panose="02020603050405020304" pitchFamily="18" charset="0"/>
              </a:rPr>
              <a:t>logs of </a:t>
            </a:r>
            <a:r>
              <a:rPr lang="en-US" sz="1400" b="1" dirty="0" smtClean="0">
                <a:latin typeface="Calibri" panose="020F0502020204030204" pitchFamily="34" charset="0"/>
                <a:ea typeface="Calibri" panose="020F0502020204030204" pitchFamily="34" charset="0"/>
                <a:cs typeface="Times New Roman" panose="02020603050405020304" pitchFamily="18" charset="0"/>
              </a:rPr>
              <a:t>geds_mes.log</a:t>
            </a:r>
            <a:r>
              <a:rPr lang="en-US" sz="1400" b="1" dirty="0">
                <a:latin typeface="Calibri" panose="020F0502020204030204" pitchFamily="34" charset="0"/>
                <a:ea typeface="Calibri" panose="020F0502020204030204" pitchFamily="34" charset="0"/>
                <a:cs typeface="Times New Roman" panose="02020603050405020304" pitchFamily="18" charset="0"/>
              </a:rPr>
              <a:t>, ui_2018-06-20-00-14.log and </a:t>
            </a:r>
            <a:r>
              <a:rPr lang="en-US" sz="1400" b="1" dirty="0" smtClean="0">
                <a:latin typeface="Calibri" panose="020F0502020204030204" pitchFamily="34" charset="0"/>
                <a:ea typeface="Calibri" panose="020F0502020204030204" pitchFamily="34" charset="0"/>
                <a:cs typeface="Times New Roman" panose="02020603050405020304" pitchFamily="18" charset="0"/>
              </a:rPr>
              <a:t>https_microservices_2018-06-20-13-55.log</a:t>
            </a:r>
          </a:p>
          <a:p>
            <a:pPr marL="342900" marR="0" lvl="0" indent="-342900">
              <a:lnSpc>
                <a:spcPct val="115000"/>
              </a:lnSpc>
              <a:spcBef>
                <a:spcPts val="0"/>
              </a:spcBef>
              <a:spcAft>
                <a:spcPts val="0"/>
              </a:spcAft>
              <a:buAutoNum type="arabicParenR" startAt="4"/>
            </a:pPr>
            <a:r>
              <a:rPr lang="en-US" sz="1400" dirty="0">
                <a:latin typeface="Calibri" panose="020F0502020204030204" pitchFamily="34" charset="0"/>
                <a:ea typeface="Calibri" panose="020F0502020204030204" pitchFamily="34" charset="0"/>
                <a:cs typeface="Times New Roman" panose="02020603050405020304" pitchFamily="18" charset="0"/>
              </a:rPr>
              <a:t>Checked the cache it was fine</a:t>
            </a:r>
          </a:p>
          <a:p>
            <a:pPr marR="0" lvl="0">
              <a:lnSpc>
                <a:spcPct val="115000"/>
              </a:lnSpc>
              <a:spcBef>
                <a:spcPts val="0"/>
              </a:spcBef>
              <a:spcAft>
                <a:spcPts val="1000"/>
              </a:spcAft>
            </a:pPr>
            <a:r>
              <a:rPr lang="en-US" sz="1400" dirty="0">
                <a:latin typeface="Calibri" panose="020F0502020204030204" pitchFamily="34" charset="0"/>
                <a:ea typeface="Calibri" panose="020F0502020204030204" pitchFamily="34" charset="0"/>
                <a:cs typeface="Times New Roman" panose="02020603050405020304" pitchFamily="18" charset="0"/>
              </a:rPr>
              <a:t>6</a:t>
            </a:r>
            <a:r>
              <a:rPr lang="en-US" sz="1400" dirty="0" smtClean="0">
                <a:latin typeface="Calibri" panose="020F0502020204030204" pitchFamily="34" charset="0"/>
                <a:ea typeface="Calibri" panose="020F0502020204030204" pitchFamily="34" charset="0"/>
                <a:cs typeface="Times New Roman" panose="02020603050405020304" pitchFamily="18" charset="0"/>
              </a:rPr>
              <a:t>)     Able to find some errors in log files. Due this error, UI services may down.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824048" y="4515530"/>
            <a:ext cx="5562600" cy="962025"/>
          </a:xfrm>
          <a:prstGeom prst="rect">
            <a:avLst/>
          </a:prstGeom>
        </p:spPr>
      </p:pic>
    </p:spTree>
    <p:extLst>
      <p:ext uri="{BB962C8B-B14F-4D97-AF65-F5344CB8AC3E}">
        <p14:creationId xmlns:p14="http://schemas.microsoft.com/office/powerpoint/2010/main" val="1394930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1170598" y="401715"/>
            <a:ext cx="7014754" cy="369332"/>
          </a:xfrm>
        </p:spPr>
        <p:txBody>
          <a:bodyPr/>
          <a:lstStyle/>
          <a:p>
            <a:r>
              <a:rPr lang="en-US" sz="2400" dirty="0" err="1"/>
              <a:t>ClearWater</a:t>
            </a:r>
            <a:r>
              <a:rPr lang="en-US" sz="2400" dirty="0"/>
              <a:t> </a:t>
            </a:r>
            <a:r>
              <a:rPr lang="en-US" sz="2400" dirty="0" smtClean="0"/>
              <a:t>UI server down</a:t>
            </a:r>
            <a:endParaRPr lang="en-US" sz="2400" dirty="0"/>
          </a:p>
        </p:txBody>
      </p:sp>
      <p:sp>
        <p:nvSpPr>
          <p:cNvPr id="5" name="Rectangle 4"/>
          <p:cNvSpPr/>
          <p:nvPr/>
        </p:nvSpPr>
        <p:spPr>
          <a:xfrm>
            <a:off x="371224" y="771047"/>
            <a:ext cx="8321040" cy="3539430"/>
          </a:xfrm>
          <a:prstGeom prst="rect">
            <a:avLst/>
          </a:prstGeom>
        </p:spPr>
        <p:txBody>
          <a:bodyPr wrap="square">
            <a:spAutoFit/>
          </a:bodyPr>
          <a:lstStyle/>
          <a:p>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r>
              <a:rPr lang="en-US" sz="1400" b="1" dirty="0" smtClean="0">
                <a:latin typeface="Calibri" panose="020F0502020204030204" pitchFamily="34" charset="0"/>
                <a:ea typeface="Calibri" panose="020F0502020204030204" pitchFamily="34" charset="0"/>
                <a:cs typeface="Times New Roman" panose="02020603050405020304" pitchFamily="18" charset="0"/>
              </a:rPr>
              <a:t>File </a:t>
            </a:r>
            <a:r>
              <a:rPr lang="en-US" sz="1400" b="1" dirty="0">
                <a:latin typeface="Calibri" panose="020F0502020204030204" pitchFamily="34" charset="0"/>
                <a:ea typeface="Calibri" panose="020F0502020204030204" pitchFamily="34" charset="0"/>
                <a:cs typeface="Times New Roman" panose="02020603050405020304" pitchFamily="18" charset="0"/>
              </a:rPr>
              <a:t>location path: /</a:t>
            </a:r>
            <a:r>
              <a:rPr lang="en-US" sz="1400" b="1" dirty="0" smtClean="0">
                <a:latin typeface="Calibri" panose="020F0502020204030204" pitchFamily="34" charset="0"/>
                <a:ea typeface="Calibri" panose="020F0502020204030204" pitchFamily="34" charset="0"/>
                <a:cs typeface="Times New Roman" panose="02020603050405020304" pitchFamily="18" charset="0"/>
              </a:rPr>
              <a:t>u1/logs/</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latin typeface="Calibri" panose="020F0502020204030204" pitchFamily="34" charset="0"/>
                <a:ea typeface="Calibri" panose="020F0502020204030204" pitchFamily="34" charset="0"/>
                <a:cs typeface="Times New Roman" panose="02020603050405020304" pitchFamily="18" charset="0"/>
              </a:rPr>
              <a:t>File: </a:t>
            </a:r>
            <a:r>
              <a:rPr lang="en-US" sz="1400" b="1" dirty="0" smtClean="0">
                <a:latin typeface="Calibri" panose="020F0502020204030204" pitchFamily="34" charset="0"/>
                <a:ea typeface="Calibri" panose="020F0502020204030204" pitchFamily="34" charset="0"/>
                <a:cs typeface="Times New Roman" panose="02020603050405020304" pitchFamily="18" charset="0"/>
              </a:rPr>
              <a:t>geds_mes.log</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latin typeface="Calibri" panose="020F0502020204030204" pitchFamily="34" charset="0"/>
                <a:ea typeface="Calibri" panose="020F0502020204030204" pitchFamily="34" charset="0"/>
                <a:cs typeface="Times New Roman" panose="02020603050405020304" pitchFamily="18" charset="0"/>
              </a:rPr>
              <a:t>We </a:t>
            </a:r>
            <a:r>
              <a:rPr lang="en-US" sz="1400" dirty="0">
                <a:latin typeface="Calibri" panose="020F0502020204030204" pitchFamily="34" charset="0"/>
                <a:ea typeface="Calibri" panose="020F0502020204030204" pitchFamily="34" charset="0"/>
                <a:cs typeface="Times New Roman" panose="02020603050405020304" pitchFamily="18" charset="0"/>
              </a:rPr>
              <a:t>can able to see below error in logs </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Calibri" panose="020F0502020204030204" pitchFamily="34" charset="0"/>
                <a:ea typeface="Calibri" panose="020F0502020204030204" pitchFamily="34" charset="0"/>
                <a:cs typeface="Times New Roman" panose="02020603050405020304" pitchFamily="18" charset="0"/>
              </a:rPr>
              <a:t>***************************************************************</a:t>
            </a:r>
            <a:r>
              <a:rPr lang="en-US" sz="1400" dirty="0" err="1">
                <a:latin typeface="Calibri" panose="020F0502020204030204" pitchFamily="34" charset="0"/>
                <a:ea typeface="Calibri" panose="020F0502020204030204" pitchFamily="34" charset="0"/>
                <a:cs typeface="Times New Roman" panose="02020603050405020304" pitchFamily="18" charset="0"/>
              </a:rPr>
              <a:t>DEBUGLog</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Message:Message</a:t>
            </a:r>
            <a:r>
              <a:rPr lang="en-US" sz="1400" dirty="0">
                <a:latin typeface="Calibri" panose="020F0502020204030204" pitchFamily="34" charset="0"/>
                <a:ea typeface="Calibri" panose="020F0502020204030204" pitchFamily="34" charset="0"/>
                <a:cs typeface="Times New Roman" panose="02020603050405020304" pitchFamily="18" charset="0"/>
              </a:rPr>
              <a:t> Source:	</a:t>
            </a:r>
            <a:r>
              <a:rPr lang="en-US" sz="1400" dirty="0" err="1">
                <a:latin typeface="Calibri" panose="020F0502020204030204" pitchFamily="34" charset="0"/>
                <a:ea typeface="Calibri" panose="020F0502020204030204" pitchFamily="34" charset="0"/>
                <a:cs typeface="Times New Roman" panose="02020603050405020304" pitchFamily="18" charset="0"/>
              </a:rPr>
              <a:t>java.util.concurrent.CompletableFuture$AsyncSupply</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runMessage</a:t>
            </a:r>
            <a:r>
              <a:rPr lang="en-US" sz="1400" dirty="0">
                <a:latin typeface="Calibri" panose="020F0502020204030204" pitchFamily="34" charset="0"/>
                <a:ea typeface="Calibri" panose="020F0502020204030204" pitchFamily="34" charset="0"/>
                <a:cs typeface="Times New Roman" panose="02020603050405020304" pitchFamily="18" charset="0"/>
              </a:rPr>
              <a:t>: List representation of the xml: [</a:t>
            </a:r>
            <a:r>
              <a:rPr lang="en-US" sz="1400" dirty="0" err="1">
                <a:latin typeface="Calibri" panose="020F0502020204030204" pitchFamily="34" charset="0"/>
                <a:ea typeface="Calibri" panose="020F0502020204030204" pitchFamily="34" charset="0"/>
                <a:cs typeface="Times New Roman" panose="02020603050405020304" pitchFamily="18" charset="0"/>
              </a:rPr>
              <a:t>Ljava.lang.String</a:t>
            </a:r>
            <a:r>
              <a:rPr lang="en-US" sz="1400" dirty="0">
                <a:latin typeface="Calibri" panose="020F0502020204030204" pitchFamily="34" charset="0"/>
                <a:ea typeface="Calibri" panose="020F0502020204030204" pitchFamily="34" charset="0"/>
                <a:cs typeface="Times New Roman" panose="02020603050405020304" pitchFamily="18" charset="0"/>
              </a:rPr>
              <a:t>;@3cc1a00f2018-06-20 14:00:42 ***************************************************************</a:t>
            </a:r>
            <a:r>
              <a:rPr lang="en-US" sz="1400" dirty="0" err="1">
                <a:latin typeface="Calibri" panose="020F0502020204030204" pitchFamily="34" charset="0"/>
                <a:ea typeface="Calibri" panose="020F0502020204030204" pitchFamily="34" charset="0"/>
                <a:cs typeface="Times New Roman" panose="02020603050405020304" pitchFamily="18" charset="0"/>
              </a:rPr>
              <a:t>DEBUGLog</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Message:Message</a:t>
            </a:r>
            <a:r>
              <a:rPr lang="en-US" sz="1400" dirty="0">
                <a:latin typeface="Calibri" panose="020F0502020204030204" pitchFamily="34" charset="0"/>
                <a:ea typeface="Calibri" panose="020F0502020204030204" pitchFamily="34" charset="0"/>
                <a:cs typeface="Times New Roman" panose="02020603050405020304" pitchFamily="18" charset="0"/>
              </a:rPr>
              <a:t> Source:	</a:t>
            </a:r>
            <a:r>
              <a:rPr lang="en-US" sz="1400" dirty="0" err="1">
                <a:latin typeface="Calibri" panose="020F0502020204030204" pitchFamily="34" charset="0"/>
                <a:ea typeface="Calibri" panose="020F0502020204030204" pitchFamily="34" charset="0"/>
                <a:cs typeface="Times New Roman" panose="02020603050405020304" pitchFamily="18" charset="0"/>
              </a:rPr>
              <a:t>java.util.concurrent.CompletableFuture$AsyncSupply</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runMessage</a:t>
            </a:r>
            <a:r>
              <a:rPr lang="en-US" sz="1400" dirty="0">
                <a:latin typeface="Calibri" panose="020F0502020204030204" pitchFamily="34" charset="0"/>
                <a:ea typeface="Calibri" panose="020F0502020204030204" pitchFamily="34" charset="0"/>
                <a:cs typeface="Times New Roman" panose="02020603050405020304" pitchFamily="18" charset="0"/>
              </a:rPr>
              <a:t>: Clocked On Users XML from database: null2018-06-20 14:00:42 ***************************************************************</a:t>
            </a:r>
            <a:r>
              <a:rPr lang="en-US" sz="1400" dirty="0" err="1">
                <a:latin typeface="Calibri" panose="020F0502020204030204" pitchFamily="34" charset="0"/>
                <a:ea typeface="Calibri" panose="020F0502020204030204" pitchFamily="34" charset="0"/>
                <a:cs typeface="Times New Roman" panose="02020603050405020304" pitchFamily="18" charset="0"/>
              </a:rPr>
              <a:t>DEBUGLog</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Message:Message</a:t>
            </a:r>
            <a:r>
              <a:rPr lang="en-US" sz="1400" dirty="0">
                <a:latin typeface="Calibri" panose="020F0502020204030204" pitchFamily="34" charset="0"/>
                <a:ea typeface="Calibri" panose="020F0502020204030204" pitchFamily="34" charset="0"/>
                <a:cs typeface="Times New Roman" panose="02020603050405020304" pitchFamily="18" charset="0"/>
              </a:rPr>
              <a:t> Source:	</a:t>
            </a:r>
            <a:r>
              <a:rPr lang="en-US" sz="1400" dirty="0" err="1">
                <a:latin typeface="Calibri" panose="020F0502020204030204" pitchFamily="34" charset="0"/>
                <a:ea typeface="Calibri" panose="020F0502020204030204" pitchFamily="34" charset="0"/>
                <a:cs typeface="Times New Roman" panose="02020603050405020304" pitchFamily="18" charset="0"/>
              </a:rPr>
              <a:t>java.util.concurrent.CompletableFuture$AsyncSupply</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runMessage</a:t>
            </a:r>
            <a:r>
              <a:rPr lang="en-US" sz="1400" dirty="0">
                <a:latin typeface="Calibri" panose="020F0502020204030204" pitchFamily="34" charset="0"/>
                <a:ea typeface="Calibri" panose="020F0502020204030204" pitchFamily="34" charset="0"/>
                <a:cs typeface="Times New Roman" panose="02020603050405020304" pitchFamily="18" charset="0"/>
              </a:rPr>
              <a:t>: Clocked On Users XML from database: null2018-06-20 14:00:42 ***************************************************************</a:t>
            </a:r>
          </a:p>
        </p:txBody>
      </p:sp>
    </p:spTree>
    <p:extLst>
      <p:ext uri="{BB962C8B-B14F-4D97-AF65-F5344CB8AC3E}">
        <p14:creationId xmlns:p14="http://schemas.microsoft.com/office/powerpoint/2010/main" val="4201510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224" y="917666"/>
            <a:ext cx="8334103" cy="3323987"/>
          </a:xfrm>
          <a:prstGeom prst="rect">
            <a:avLst/>
          </a:prstGeom>
        </p:spPr>
        <p:txBody>
          <a:bodyPr wrap="square">
            <a:spAutoFit/>
          </a:bodyPr>
          <a:lstStyle/>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latin typeface="Calibri" panose="020F0502020204030204" pitchFamily="34" charset="0"/>
                <a:ea typeface="Calibri" panose="020F0502020204030204" pitchFamily="34" charset="0"/>
                <a:cs typeface="Times New Roman" panose="02020603050405020304" pitchFamily="18" charset="0"/>
              </a:rPr>
              <a:t>File location path: /</a:t>
            </a:r>
            <a:r>
              <a:rPr lang="en-US" sz="1400" b="1" dirty="0" smtClean="0">
                <a:latin typeface="Calibri" panose="020F0502020204030204" pitchFamily="34" charset="0"/>
                <a:ea typeface="Calibri" panose="020F0502020204030204" pitchFamily="34" charset="0"/>
                <a:cs typeface="Times New Roman" panose="02020603050405020304" pitchFamily="18" charset="0"/>
              </a:rPr>
              <a:t>u1/logs/</a:t>
            </a:r>
            <a:r>
              <a:rPr lang="en-US" sz="1400" b="1" dirty="0" err="1" smtClean="0">
                <a:latin typeface="Calibri" panose="020F0502020204030204" pitchFamily="34" charset="0"/>
                <a:ea typeface="Calibri" panose="020F0502020204030204" pitchFamily="34" charset="0"/>
                <a:cs typeface="Times New Roman" panose="02020603050405020304" pitchFamily="18" charset="0"/>
              </a:rPr>
              <a:t>ui</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latin typeface="Calibri" panose="020F0502020204030204" pitchFamily="34" charset="0"/>
                <a:ea typeface="Calibri" panose="020F0502020204030204" pitchFamily="34" charset="0"/>
                <a:cs typeface="Times New Roman" panose="02020603050405020304" pitchFamily="18" charset="0"/>
              </a:rPr>
              <a:t>File: </a:t>
            </a:r>
            <a:r>
              <a:rPr lang="en-US" sz="1400" b="1" dirty="0" smtClean="0">
                <a:latin typeface="Calibri" panose="020F0502020204030204" pitchFamily="34" charset="0"/>
                <a:ea typeface="Calibri" panose="020F0502020204030204" pitchFamily="34" charset="0"/>
                <a:cs typeface="Times New Roman" panose="02020603050405020304" pitchFamily="18" charset="0"/>
              </a:rPr>
              <a:t>ui_2018-06-20-00-14.log</a:t>
            </a:r>
          </a:p>
          <a:p>
            <a:endParaRPr lang="en-US" sz="1400" b="1"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Calibri" panose="020F0502020204030204" pitchFamily="34" charset="0"/>
                <a:ea typeface="Calibri" panose="020F0502020204030204" pitchFamily="34" charset="0"/>
                <a:cs typeface="Times New Roman" panose="02020603050405020304" pitchFamily="18" charset="0"/>
              </a:rPr>
              <a:t>{ name: '/Operations/Quality/Values',  namespace: '/</a:t>
            </a:r>
            <a:r>
              <a:rPr lang="en-US" sz="1400" dirty="0" err="1">
                <a:latin typeface="Calibri" panose="020F0502020204030204" pitchFamily="34" charset="0"/>
                <a:ea typeface="Calibri" panose="020F0502020204030204" pitchFamily="34" charset="0"/>
                <a:cs typeface="Times New Roman" panose="02020603050405020304" pitchFamily="18" charset="0"/>
              </a:rPr>
              <a:t>ShopOrders</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paramnames</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segment,material,isRework</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paramvalues</a:t>
            </a:r>
            <a:r>
              <a:rPr lang="en-US" sz="1400" dirty="0">
                <a:latin typeface="Calibri" panose="020F0502020204030204" pitchFamily="34" charset="0"/>
                <a:ea typeface="Calibri" panose="020F0502020204030204" pitchFamily="34" charset="0"/>
                <a:cs typeface="Times New Roman" panose="02020603050405020304" pitchFamily="18" charset="0"/>
              </a:rPr>
              <a:t>: '6C517031-95EC-4C09-8778-DB93E24EDF60,81063F07-A458-4DA7-A3C5-BB79D8C11EA5,0',  </a:t>
            </a:r>
            <a:r>
              <a:rPr lang="en-US" sz="1400" dirty="0" err="1">
                <a:latin typeface="Calibri" panose="020F0502020204030204" pitchFamily="34" charset="0"/>
                <a:ea typeface="Calibri" panose="020F0502020204030204" pitchFamily="34" charset="0"/>
                <a:cs typeface="Times New Roman" panose="02020603050405020304" pitchFamily="18" charset="0"/>
              </a:rPr>
              <a:t>newTarget</a:t>
            </a:r>
            <a:r>
              <a:rPr lang="en-US" sz="1400" dirty="0">
                <a:latin typeface="Calibri" panose="020F0502020204030204" pitchFamily="34" charset="0"/>
                <a:ea typeface="Calibri" panose="020F0502020204030204" pitchFamily="34" charset="0"/>
                <a:cs typeface="Times New Roman" panose="02020603050405020304" pitchFamily="18" charset="0"/>
              </a:rPr>
              <a:t>: 'http://VDCGLP06632.ics.cloud.ge.com:9220/</a:t>
            </a:r>
            <a:r>
              <a:rPr lang="en-US" sz="1400" dirty="0" err="1">
                <a:latin typeface="Calibri" panose="020F0502020204030204" pitchFamily="34" charset="0"/>
                <a:ea typeface="Calibri" panose="020F0502020204030204" pitchFamily="34" charset="0"/>
                <a:cs typeface="Times New Roman" panose="02020603050405020304" pitchFamily="18" charset="0"/>
              </a:rPr>
              <a:t>ShopOrders</a:t>
            </a:r>
            <a:r>
              <a:rPr lang="en-US" sz="1400" dirty="0">
                <a:latin typeface="Calibri" panose="020F0502020204030204" pitchFamily="34" charset="0"/>
                <a:ea typeface="Calibri" panose="020F0502020204030204" pitchFamily="34" charset="0"/>
                <a:cs typeface="Times New Roman" panose="02020603050405020304" pitchFamily="18" charset="0"/>
              </a:rPr>
              <a:t>/Operations/Quality/Values/' }{ hostname: 'vdcglp06632.ics.cloud.ge.com',  path: '/</a:t>
            </a:r>
            <a:r>
              <a:rPr lang="en-US" sz="1400" dirty="0" err="1">
                <a:latin typeface="Calibri" panose="020F0502020204030204" pitchFamily="34" charset="0"/>
                <a:ea typeface="Calibri" panose="020F0502020204030204" pitchFamily="34" charset="0"/>
                <a:cs typeface="Times New Roman" panose="02020603050405020304" pitchFamily="18" charset="0"/>
              </a:rPr>
              <a:t>ShopOrders</a:t>
            </a:r>
            <a:r>
              <a:rPr lang="en-US" sz="1400" dirty="0">
                <a:latin typeface="Calibri" panose="020F0502020204030204" pitchFamily="34" charset="0"/>
                <a:ea typeface="Calibri" panose="020F0502020204030204" pitchFamily="34" charset="0"/>
                <a:cs typeface="Times New Roman" panose="02020603050405020304" pitchFamily="18" charset="0"/>
              </a:rPr>
              <a:t>/Operations/Quality/</a:t>
            </a:r>
            <a:r>
              <a:rPr lang="en-US" sz="1400" dirty="0" err="1">
                <a:latin typeface="Calibri" panose="020F0502020204030204" pitchFamily="34" charset="0"/>
                <a:ea typeface="Calibri" panose="020F0502020204030204" pitchFamily="34" charset="0"/>
                <a:cs typeface="Times New Roman" panose="02020603050405020304" pitchFamily="18" charset="0"/>
              </a:rPr>
              <a:t>Values?segment</a:t>
            </a:r>
            <a:r>
              <a:rPr lang="en-US" sz="1400" dirty="0">
                <a:latin typeface="Calibri" panose="020F0502020204030204" pitchFamily="34" charset="0"/>
                <a:ea typeface="Calibri" panose="020F0502020204030204" pitchFamily="34" charset="0"/>
                <a:cs typeface="Times New Roman" panose="02020603050405020304" pitchFamily="18" charset="0"/>
              </a:rPr>
              <a:t>=6C517031-95EC-4C09-8778-DB93E24EDF60&amp;material=81063F07-A458-4DA7-A3C5-BB79D8C11EA5&amp;isRework=0',  port: '9220',  method: 'GET',  headers: { 'Content-Type': 'application/</a:t>
            </a:r>
            <a:r>
              <a:rPr lang="en-US" sz="1400" dirty="0" err="1">
                <a:latin typeface="Calibri" panose="020F0502020204030204" pitchFamily="34" charset="0"/>
                <a:ea typeface="Calibri" panose="020F0502020204030204" pitchFamily="34" charset="0"/>
                <a:cs typeface="Times New Roman" panose="02020603050405020304" pitchFamily="18" charset="0"/>
              </a:rPr>
              <a:t>json</a:t>
            </a:r>
            <a:r>
              <a:rPr lang="en-US" sz="1400" dirty="0">
                <a:latin typeface="Calibri" panose="020F0502020204030204" pitchFamily="34" charset="0"/>
                <a:ea typeface="Calibri" panose="020F0502020204030204" pitchFamily="34" charset="0"/>
                <a:cs typeface="Times New Roman" panose="02020603050405020304" pitchFamily="18" charset="0"/>
              </a:rPr>
              <a:t>' } }preparing </a:t>
            </a:r>
            <a:r>
              <a:rPr lang="en-US" sz="1400" dirty="0" err="1">
                <a:latin typeface="Calibri" panose="020F0502020204030204" pitchFamily="34" charset="0"/>
                <a:ea typeface="Calibri" panose="020F0502020204030204" pitchFamily="34" charset="0"/>
                <a:cs typeface="Times New Roman" panose="02020603050405020304" pitchFamily="18" charset="0"/>
              </a:rPr>
              <a:t>requestnode</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../deps/</a:t>
            </a:r>
            <a:r>
              <a:rPr lang="en-US" sz="1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uv</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sz="1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src</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sz="1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unix</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/core.c:881: </a:t>
            </a:r>
            <a:r>
              <a:rPr lang="en-US" sz="1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uv</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__</a:t>
            </a:r>
            <a:r>
              <a:rPr lang="en-US" sz="1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io_stop</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Assertion `loop-&gt;watchers[w-&gt;</a:t>
            </a:r>
            <a:r>
              <a:rPr lang="en-US" sz="1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fd</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w' failed</a:t>
            </a:r>
            <a:r>
              <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p>
          <a:p>
            <a:endPar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2"/>
          <p:cNvSpPr>
            <a:spLocks noGrp="1"/>
          </p:cNvSpPr>
          <p:nvPr>
            <p:ph type="title"/>
          </p:nvPr>
        </p:nvSpPr>
        <p:spPr>
          <a:xfrm>
            <a:off x="1170598" y="401715"/>
            <a:ext cx="7014754" cy="369332"/>
          </a:xfrm>
        </p:spPr>
        <p:txBody>
          <a:bodyPr/>
          <a:lstStyle/>
          <a:p>
            <a:r>
              <a:rPr lang="en-US" sz="2400" dirty="0" err="1"/>
              <a:t>ClearWater</a:t>
            </a:r>
            <a:r>
              <a:rPr lang="en-US" sz="2400" dirty="0"/>
              <a:t> </a:t>
            </a:r>
            <a:r>
              <a:rPr lang="en-US" sz="2400" dirty="0" smtClean="0"/>
              <a:t>UI server down</a:t>
            </a:r>
            <a:endParaRPr lang="en-US" sz="2400" dirty="0"/>
          </a:p>
        </p:txBody>
      </p:sp>
    </p:spTree>
    <p:extLst>
      <p:ext uri="{BB962C8B-B14F-4D97-AF65-F5344CB8AC3E}">
        <p14:creationId xmlns:p14="http://schemas.microsoft.com/office/powerpoint/2010/main" val="974652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224" y="917666"/>
            <a:ext cx="8334103" cy="4401205"/>
          </a:xfrm>
          <a:prstGeom prst="rect">
            <a:avLst/>
          </a:prstGeom>
        </p:spPr>
        <p:txBody>
          <a:bodyPr wrap="square">
            <a:spAutoFit/>
          </a:bodyPr>
          <a:lstStyle/>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latin typeface="Calibri" panose="020F0502020204030204" pitchFamily="34" charset="0"/>
                <a:ea typeface="Calibri" panose="020F0502020204030204" pitchFamily="34" charset="0"/>
                <a:cs typeface="Times New Roman" panose="02020603050405020304" pitchFamily="18" charset="0"/>
              </a:rPr>
              <a:t>File location path: /</a:t>
            </a:r>
            <a:r>
              <a:rPr lang="en-US" sz="1400" b="1" dirty="0" smtClean="0">
                <a:latin typeface="Calibri" panose="020F0502020204030204" pitchFamily="34" charset="0"/>
                <a:ea typeface="Calibri" panose="020F0502020204030204" pitchFamily="34" charset="0"/>
                <a:cs typeface="Times New Roman" panose="02020603050405020304" pitchFamily="18" charset="0"/>
              </a:rPr>
              <a:t>u1/logs/</a:t>
            </a:r>
            <a:r>
              <a:rPr lang="en-US" sz="1400" b="1" dirty="0" err="1" smtClean="0">
                <a:latin typeface="Calibri" panose="020F0502020204030204" pitchFamily="34" charset="0"/>
                <a:ea typeface="Calibri" panose="020F0502020204030204" pitchFamily="34" charset="0"/>
                <a:cs typeface="Times New Roman" panose="02020603050405020304" pitchFamily="18" charset="0"/>
              </a:rPr>
              <a:t>microservices</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latin typeface="Calibri" panose="020F0502020204030204" pitchFamily="34" charset="0"/>
                <a:ea typeface="Calibri" panose="020F0502020204030204" pitchFamily="34" charset="0"/>
                <a:cs typeface="Times New Roman" panose="02020603050405020304" pitchFamily="18" charset="0"/>
              </a:rPr>
              <a:t>File: </a:t>
            </a:r>
            <a:r>
              <a:rPr lang="en-US" sz="1400" b="1" dirty="0" smtClean="0">
                <a:latin typeface="Calibri" panose="020F0502020204030204" pitchFamily="34" charset="0"/>
                <a:ea typeface="Calibri" panose="020F0502020204030204" pitchFamily="34" charset="0"/>
                <a:cs typeface="Times New Roman" panose="02020603050405020304" pitchFamily="18" charset="0"/>
              </a:rPr>
              <a:t>https_microservices_2018-06-20-13-55.log</a:t>
            </a:r>
          </a:p>
          <a:p>
            <a:endParaRPr lang="en-US" sz="1400" b="1" dirty="0">
              <a:latin typeface="Calibri" panose="020F0502020204030204" pitchFamily="34" charset="0"/>
              <a:ea typeface="Calibri" panose="020F0502020204030204" pitchFamily="34" charset="0"/>
              <a:cs typeface="Times New Roman" panose="02020603050405020304" pitchFamily="18" charset="0"/>
            </a:endParaRPr>
          </a:p>
          <a:p>
            <a:r>
              <a:rPr lang="en-US" sz="1400" dirty="0" err="1">
                <a:latin typeface="Calibri" panose="020F0502020204030204" pitchFamily="34" charset="0"/>
                <a:ea typeface="Calibri" panose="020F0502020204030204" pitchFamily="34" charset="0"/>
                <a:cs typeface="Times New Roman" panose="02020603050405020304" pitchFamily="18" charset="0"/>
              </a:rPr>
              <a:t>java.text.ParseException</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Unparseable</a:t>
            </a:r>
            <a:r>
              <a:rPr lang="en-US" sz="1400" dirty="0">
                <a:latin typeface="Calibri" panose="020F0502020204030204" pitchFamily="34" charset="0"/>
                <a:ea typeface="Calibri" panose="020F0502020204030204" pitchFamily="34" charset="0"/>
                <a:cs typeface="Times New Roman" panose="02020603050405020304" pitchFamily="18" charset="0"/>
              </a:rPr>
              <a:t> date: "null"	at </a:t>
            </a:r>
            <a:r>
              <a:rPr lang="en-US" sz="1400" dirty="0" err="1">
                <a:latin typeface="Calibri" panose="020F0502020204030204" pitchFamily="34" charset="0"/>
                <a:ea typeface="Calibri" panose="020F0502020204030204" pitchFamily="34" charset="0"/>
                <a:cs typeface="Times New Roman" panose="02020603050405020304" pitchFamily="18" charset="0"/>
              </a:rPr>
              <a:t>java.text.DateFormat.parse</a:t>
            </a:r>
            <a:r>
              <a:rPr lang="en-US" sz="1400" dirty="0">
                <a:latin typeface="Calibri" panose="020F0502020204030204" pitchFamily="34" charset="0"/>
                <a:ea typeface="Calibri" panose="020F0502020204030204" pitchFamily="34" charset="0"/>
                <a:cs typeface="Times New Roman" panose="02020603050405020304" pitchFamily="18" charset="0"/>
              </a:rPr>
              <a:t>(DateFormat.java:366)	at com.ge.digital.coe.engine.utils.calendar.DateUtility.getDateFromString(DateUtility.java:106)	at com.ge.digital.coe.engine.utils.calendar.DateUtility.convertDateTimeFromTimeZoneToAnother(DateUtility.java:169)	at com.ge.digital.coe.pdf.engine.generator.impl.traveler.TravelerReportGenerator.lambda$generateHeaderCell$9(TravelerReportGenerator.java:295)	at </a:t>
            </a:r>
            <a:r>
              <a:rPr lang="en-US" sz="1400" dirty="0" err="1">
                <a:latin typeface="Calibri" panose="020F0502020204030204" pitchFamily="34" charset="0"/>
                <a:ea typeface="Calibri" panose="020F0502020204030204" pitchFamily="34" charset="0"/>
                <a:cs typeface="Times New Roman" panose="02020603050405020304" pitchFamily="18" charset="0"/>
              </a:rPr>
              <a:t>java.util.concurrent.CompletableFuture$AsyncSupply.run</a:t>
            </a:r>
            <a:r>
              <a:rPr lang="en-US" sz="1400" dirty="0">
                <a:latin typeface="Calibri" panose="020F0502020204030204" pitchFamily="34" charset="0"/>
                <a:ea typeface="Calibri" panose="020F0502020204030204" pitchFamily="34" charset="0"/>
                <a:cs typeface="Times New Roman" panose="02020603050405020304" pitchFamily="18" charset="0"/>
              </a:rPr>
              <a:t>(CompletableFuture.java:1590)	at </a:t>
            </a:r>
            <a:r>
              <a:rPr lang="en-US" sz="1400" dirty="0" err="1">
                <a:latin typeface="Calibri" panose="020F0502020204030204" pitchFamily="34" charset="0"/>
                <a:ea typeface="Calibri" panose="020F0502020204030204" pitchFamily="34" charset="0"/>
                <a:cs typeface="Times New Roman" panose="02020603050405020304" pitchFamily="18" charset="0"/>
              </a:rPr>
              <a:t>java.util.concurrent.CompletableFuture$AsyncSupply.exec</a:t>
            </a:r>
            <a:r>
              <a:rPr lang="en-US" sz="1400" dirty="0">
                <a:latin typeface="Calibri" panose="020F0502020204030204" pitchFamily="34" charset="0"/>
                <a:ea typeface="Calibri" panose="020F0502020204030204" pitchFamily="34" charset="0"/>
                <a:cs typeface="Times New Roman" panose="02020603050405020304" pitchFamily="18" charset="0"/>
              </a:rPr>
              <a:t>(CompletableFuture.java:1582)	at </a:t>
            </a:r>
            <a:r>
              <a:rPr lang="en-US" sz="1400" dirty="0" err="1">
                <a:latin typeface="Calibri" panose="020F0502020204030204" pitchFamily="34" charset="0"/>
                <a:ea typeface="Calibri" panose="020F0502020204030204" pitchFamily="34" charset="0"/>
                <a:cs typeface="Times New Roman" panose="02020603050405020304" pitchFamily="18" charset="0"/>
              </a:rPr>
              <a:t>java.util.concurrent.ForkJoinTask.doExec</a:t>
            </a:r>
            <a:r>
              <a:rPr lang="en-US" sz="1400" dirty="0">
                <a:latin typeface="Calibri" panose="020F0502020204030204" pitchFamily="34" charset="0"/>
                <a:ea typeface="Calibri" panose="020F0502020204030204" pitchFamily="34" charset="0"/>
                <a:cs typeface="Times New Roman" panose="02020603050405020304" pitchFamily="18" charset="0"/>
              </a:rPr>
              <a:t>(ForkJoinTask.java:289)	at </a:t>
            </a:r>
            <a:r>
              <a:rPr lang="en-US" sz="1400" dirty="0" err="1">
                <a:latin typeface="Calibri" panose="020F0502020204030204" pitchFamily="34" charset="0"/>
                <a:ea typeface="Calibri" panose="020F0502020204030204" pitchFamily="34" charset="0"/>
                <a:cs typeface="Times New Roman" panose="02020603050405020304" pitchFamily="18" charset="0"/>
              </a:rPr>
              <a:t>java.util.concurrent.ForkJoinPool$WorkQueue.runTask</a:t>
            </a:r>
            <a:r>
              <a:rPr lang="en-US" sz="1400" dirty="0">
                <a:latin typeface="Calibri" panose="020F0502020204030204" pitchFamily="34" charset="0"/>
                <a:ea typeface="Calibri" panose="020F0502020204030204" pitchFamily="34" charset="0"/>
                <a:cs typeface="Times New Roman" panose="02020603050405020304" pitchFamily="18" charset="0"/>
              </a:rPr>
              <a:t>(ForkJoinPool.java:1056)	at </a:t>
            </a:r>
            <a:r>
              <a:rPr lang="en-US" sz="1400" dirty="0" err="1">
                <a:latin typeface="Calibri" panose="020F0502020204030204" pitchFamily="34" charset="0"/>
                <a:ea typeface="Calibri" panose="020F0502020204030204" pitchFamily="34" charset="0"/>
                <a:cs typeface="Times New Roman" panose="02020603050405020304" pitchFamily="18" charset="0"/>
              </a:rPr>
              <a:t>java.util.concurrent.ForkJoinPool.runWorker</a:t>
            </a:r>
            <a:r>
              <a:rPr lang="en-US" sz="1400" dirty="0">
                <a:latin typeface="Calibri" panose="020F0502020204030204" pitchFamily="34" charset="0"/>
                <a:ea typeface="Calibri" panose="020F0502020204030204" pitchFamily="34" charset="0"/>
                <a:cs typeface="Times New Roman" panose="02020603050405020304" pitchFamily="18" charset="0"/>
              </a:rPr>
              <a:t>(ForkJoinPool.java:1692)	at </a:t>
            </a:r>
            <a:r>
              <a:rPr lang="en-US" sz="1400" dirty="0" err="1">
                <a:latin typeface="Calibri" panose="020F0502020204030204" pitchFamily="34" charset="0"/>
                <a:ea typeface="Calibri" panose="020F0502020204030204" pitchFamily="34" charset="0"/>
                <a:cs typeface="Times New Roman" panose="02020603050405020304" pitchFamily="18" charset="0"/>
              </a:rPr>
              <a:t>java.util.concurrent.ForkJoinWorkerThread.run</a:t>
            </a:r>
            <a:r>
              <a:rPr lang="en-US" sz="1400" dirty="0">
                <a:latin typeface="Calibri" panose="020F0502020204030204" pitchFamily="34" charset="0"/>
                <a:ea typeface="Calibri" panose="020F0502020204030204" pitchFamily="34" charset="0"/>
                <a:cs typeface="Times New Roman" panose="02020603050405020304" pitchFamily="18" charset="0"/>
              </a:rPr>
              <a:t>(ForkJoinWorkerThread.java:157)Total Time Taken: 21</a:t>
            </a:r>
          </a:p>
          <a:p>
            <a:endPar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2"/>
          <p:cNvSpPr>
            <a:spLocks noGrp="1"/>
          </p:cNvSpPr>
          <p:nvPr>
            <p:ph type="title"/>
          </p:nvPr>
        </p:nvSpPr>
        <p:spPr>
          <a:xfrm>
            <a:off x="1170598" y="401715"/>
            <a:ext cx="7014754" cy="369332"/>
          </a:xfrm>
        </p:spPr>
        <p:txBody>
          <a:bodyPr/>
          <a:lstStyle/>
          <a:p>
            <a:r>
              <a:rPr lang="en-US" sz="2400" dirty="0" err="1"/>
              <a:t>ClearWater</a:t>
            </a:r>
            <a:r>
              <a:rPr lang="en-US" sz="2400" dirty="0"/>
              <a:t> </a:t>
            </a:r>
            <a:r>
              <a:rPr lang="en-US" sz="2400" dirty="0" smtClean="0"/>
              <a:t>UI server down</a:t>
            </a:r>
            <a:endParaRPr lang="en-US" sz="2400" dirty="0"/>
          </a:p>
        </p:txBody>
      </p:sp>
      <p:sp>
        <p:nvSpPr>
          <p:cNvPr id="4" name="Rectangle 3"/>
          <p:cNvSpPr/>
          <p:nvPr/>
        </p:nvSpPr>
        <p:spPr>
          <a:xfrm>
            <a:off x="537775" y="4829966"/>
            <a:ext cx="8001000" cy="4247317"/>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RCA</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r>
              <a:rPr lang="en-US" dirty="0" smtClean="0">
                <a:latin typeface="Calibri" panose="020F0502020204030204" pitchFamily="34" charset="0"/>
                <a:ea typeface="Calibri" panose="020F0502020204030204" pitchFamily="34" charset="0"/>
                <a:cs typeface="Times New Roman" panose="02020603050405020304" pitchFamily="18" charset="0"/>
              </a:rPr>
              <a:t>1)</a:t>
            </a:r>
            <a:r>
              <a:rPr lang="en-US" dirty="0"/>
              <a:t> UI services getting down due to this error  preparing </a:t>
            </a:r>
            <a:r>
              <a:rPr lang="en-US" dirty="0" err="1"/>
              <a:t>requestnode</a:t>
            </a:r>
            <a:r>
              <a:rPr lang="en-US" dirty="0"/>
              <a:t>: ../deps/</a:t>
            </a:r>
            <a:r>
              <a:rPr lang="en-US" dirty="0" err="1"/>
              <a:t>uv</a:t>
            </a:r>
            <a:r>
              <a:rPr lang="en-US" dirty="0"/>
              <a:t>/</a:t>
            </a:r>
            <a:r>
              <a:rPr lang="en-US" dirty="0" err="1"/>
              <a:t>src</a:t>
            </a:r>
            <a:r>
              <a:rPr lang="en-US" dirty="0"/>
              <a:t>/</a:t>
            </a:r>
            <a:r>
              <a:rPr lang="en-US" dirty="0" err="1"/>
              <a:t>unix</a:t>
            </a:r>
            <a:r>
              <a:rPr lang="en-US" dirty="0"/>
              <a:t>/core.c:881: </a:t>
            </a:r>
            <a:r>
              <a:rPr lang="en-US" dirty="0" err="1"/>
              <a:t>uv</a:t>
            </a:r>
            <a:r>
              <a:rPr lang="en-US" dirty="0"/>
              <a:t>__</a:t>
            </a:r>
            <a:r>
              <a:rPr lang="en-US" dirty="0" err="1"/>
              <a:t>io_stop</a:t>
            </a:r>
            <a:r>
              <a:rPr lang="en-US" dirty="0"/>
              <a:t>: Assertion `loop-&gt;watchers[w-&gt;</a:t>
            </a:r>
            <a:r>
              <a:rPr lang="en-US" dirty="0" err="1"/>
              <a:t>fd</a:t>
            </a:r>
            <a:r>
              <a:rPr lang="en-US" dirty="0"/>
              <a:t>] == w' failed.</a:t>
            </a:r>
          </a:p>
          <a:p>
            <a:r>
              <a:rPr lang="en-US" dirty="0"/>
              <a:t> </a:t>
            </a:r>
          </a:p>
          <a:p>
            <a:r>
              <a:rPr lang="en-US" dirty="0"/>
              <a:t>Only UI services getting down. More information we can see at below </a:t>
            </a:r>
            <a:r>
              <a:rPr lang="en-US" dirty="0" err="1"/>
              <a:t>urls</a:t>
            </a:r>
            <a:r>
              <a:rPr lang="en-US" dirty="0"/>
              <a:t>.</a:t>
            </a:r>
          </a:p>
          <a:p>
            <a:r>
              <a:rPr lang="en-US" dirty="0"/>
              <a:t> </a:t>
            </a:r>
          </a:p>
          <a:p>
            <a:r>
              <a:rPr lang="en-US" u="sng" dirty="0">
                <a:hlinkClick r:id="rId2"/>
              </a:rPr>
              <a:t>https://github.com/joyent/libuv/issues/1348</a:t>
            </a:r>
            <a:endParaRPr lang="en-US" dirty="0"/>
          </a:p>
          <a:p>
            <a:r>
              <a:rPr lang="en-US" u="sng" dirty="0">
                <a:hlinkClick r:id="rId3"/>
              </a:rPr>
              <a:t>https://github.com/joyent/libuv/issues/838</a:t>
            </a:r>
            <a:endParaRPr lang="en-US" dirty="0"/>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Calibri" panose="020F0502020204030204" pitchFamily="34" charset="0"/>
                <a:ea typeface="Calibri" panose="020F0502020204030204" pitchFamily="34" charset="0"/>
                <a:cs typeface="Times New Roman" panose="02020603050405020304" pitchFamily="18" charset="0"/>
              </a:rPr>
              <a:t>2)</a:t>
            </a:r>
            <a:r>
              <a:rPr lang="en-IN" dirty="0" smtClean="0">
                <a:latin typeface="Calibri" panose="020F0502020204030204" pitchFamily="34" charset="0"/>
                <a:ea typeface="Calibri" panose="020F0502020204030204" pitchFamily="34" charset="0"/>
                <a:cs typeface="Times New Roman" panose="02020603050405020304" pitchFamily="18" charset="0"/>
              </a:rPr>
              <a:t>Null exception encounter continuously, </a:t>
            </a:r>
            <a:r>
              <a:rPr lang="en-IN" dirty="0">
                <a:latin typeface="Calibri" panose="020F0502020204030204" pitchFamily="34" charset="0"/>
                <a:ea typeface="Calibri" panose="020F0502020204030204" pitchFamily="34" charset="0"/>
                <a:cs typeface="Times New Roman" panose="02020603050405020304" pitchFamily="18" charset="0"/>
              </a:rPr>
              <a:t>D</a:t>
            </a:r>
            <a:r>
              <a:rPr lang="en-IN" dirty="0" smtClean="0">
                <a:latin typeface="Calibri" panose="020F0502020204030204" pitchFamily="34" charset="0"/>
                <a:ea typeface="Calibri" panose="020F0502020204030204" pitchFamily="34" charset="0"/>
                <a:cs typeface="Times New Roman" panose="02020603050405020304" pitchFamily="18" charset="0"/>
              </a:rPr>
              <a:t>ue to that application down.</a:t>
            </a:r>
          </a:p>
          <a:p>
            <a:endParaRPr lang="en-IN" dirty="0">
              <a:latin typeface="Calibri" panose="020F0502020204030204" pitchFamily="34" charset="0"/>
              <a:cs typeface="Times New Roman" panose="02020603050405020304" pitchFamily="18" charset="0"/>
            </a:endParaRPr>
          </a:p>
          <a:p>
            <a:r>
              <a:rPr lang="en-IN" dirty="0" smtClean="0">
                <a:latin typeface="Calibri" panose="020F0502020204030204" pitchFamily="34" charset="0"/>
              </a:rPr>
              <a:t>Permanent fix</a:t>
            </a:r>
          </a:p>
          <a:p>
            <a:r>
              <a:rPr lang="en-IN" dirty="0" smtClean="0">
                <a:latin typeface="Calibri" panose="020F0502020204030204" pitchFamily="34" charset="0"/>
              </a:rPr>
              <a:t>We need to fix at code level. </a:t>
            </a:r>
            <a:r>
              <a:rPr lang="en-IN" dirty="0">
                <a:latin typeface="Calibri" panose="020F0502020204030204" pitchFamily="34" charset="0"/>
              </a:rPr>
              <a:t/>
            </a:r>
            <a:br>
              <a:rPr lang="en-IN" dirty="0">
                <a:latin typeface="Calibri" panose="020F0502020204030204" pitchFamily="34" charset="0"/>
              </a:rPr>
            </a:b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667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1170598" y="401715"/>
            <a:ext cx="7014754" cy="369332"/>
          </a:xfrm>
        </p:spPr>
        <p:txBody>
          <a:bodyPr/>
          <a:lstStyle/>
          <a:p>
            <a:r>
              <a:rPr lang="en-US" sz="2400" dirty="0" err="1"/>
              <a:t>ClearWater</a:t>
            </a:r>
            <a:r>
              <a:rPr lang="en-US" sz="2400" dirty="0"/>
              <a:t> </a:t>
            </a:r>
            <a:r>
              <a:rPr lang="en-US" sz="2400" dirty="0" smtClean="0"/>
              <a:t>UI server down</a:t>
            </a:r>
            <a:endParaRPr lang="en-US" sz="2400" dirty="0"/>
          </a:p>
        </p:txBody>
      </p:sp>
      <p:sp>
        <p:nvSpPr>
          <p:cNvPr id="4" name="Rectangle 3"/>
          <p:cNvSpPr/>
          <p:nvPr/>
        </p:nvSpPr>
        <p:spPr>
          <a:xfrm>
            <a:off x="459398" y="1146241"/>
            <a:ext cx="8001000" cy="3970318"/>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RCA</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r>
              <a:rPr lang="en-US" dirty="0" smtClean="0"/>
              <a:t> </a:t>
            </a:r>
            <a:r>
              <a:rPr lang="en-US" dirty="0"/>
              <a:t>UI services getting down due to this error  preparing </a:t>
            </a:r>
            <a:r>
              <a:rPr lang="en-US" dirty="0" err="1"/>
              <a:t>requestnode</a:t>
            </a:r>
            <a:r>
              <a:rPr lang="en-US" dirty="0"/>
              <a:t>: ../deps/</a:t>
            </a:r>
            <a:r>
              <a:rPr lang="en-US" dirty="0" err="1"/>
              <a:t>uv</a:t>
            </a:r>
            <a:r>
              <a:rPr lang="en-US" dirty="0"/>
              <a:t>/</a:t>
            </a:r>
            <a:r>
              <a:rPr lang="en-US" dirty="0" err="1"/>
              <a:t>src</a:t>
            </a:r>
            <a:r>
              <a:rPr lang="en-US" dirty="0"/>
              <a:t>/</a:t>
            </a:r>
            <a:r>
              <a:rPr lang="en-US" dirty="0" err="1"/>
              <a:t>unix</a:t>
            </a:r>
            <a:r>
              <a:rPr lang="en-US" dirty="0"/>
              <a:t>/core.c:881: </a:t>
            </a:r>
            <a:r>
              <a:rPr lang="en-US" dirty="0" err="1"/>
              <a:t>uv</a:t>
            </a:r>
            <a:r>
              <a:rPr lang="en-US" dirty="0"/>
              <a:t>__</a:t>
            </a:r>
            <a:r>
              <a:rPr lang="en-US" dirty="0" err="1"/>
              <a:t>io_stop</a:t>
            </a:r>
            <a:r>
              <a:rPr lang="en-US" dirty="0"/>
              <a:t>: Assertion `loop-&gt;watchers[w-&gt;</a:t>
            </a:r>
            <a:r>
              <a:rPr lang="en-US" dirty="0" err="1"/>
              <a:t>fd</a:t>
            </a:r>
            <a:r>
              <a:rPr lang="en-US" dirty="0"/>
              <a:t>] == w' failed.</a:t>
            </a:r>
          </a:p>
          <a:p>
            <a:r>
              <a:rPr lang="en-US" dirty="0"/>
              <a:t> </a:t>
            </a:r>
          </a:p>
          <a:p>
            <a:r>
              <a:rPr lang="en-US" dirty="0"/>
              <a:t>Only UI services getting down. More </a:t>
            </a:r>
            <a:r>
              <a:rPr lang="en-US" dirty="0" err="1" smtClean="0"/>
              <a:t>information,we</a:t>
            </a:r>
            <a:r>
              <a:rPr lang="en-US" dirty="0" smtClean="0"/>
              <a:t> </a:t>
            </a:r>
            <a:r>
              <a:rPr lang="en-US" dirty="0"/>
              <a:t>can see at below </a:t>
            </a:r>
            <a:r>
              <a:rPr lang="en-US" dirty="0" err="1"/>
              <a:t>urls</a:t>
            </a:r>
            <a:r>
              <a:rPr lang="en-US" dirty="0"/>
              <a:t>.</a:t>
            </a:r>
          </a:p>
          <a:p>
            <a:r>
              <a:rPr lang="en-US" dirty="0"/>
              <a:t> </a:t>
            </a:r>
          </a:p>
          <a:p>
            <a:r>
              <a:rPr lang="en-US" u="sng" dirty="0">
                <a:hlinkClick r:id="rId2"/>
              </a:rPr>
              <a:t>https://github.com/joyent/libuv/issues/1348</a:t>
            </a:r>
            <a:endParaRPr lang="en-US" dirty="0"/>
          </a:p>
          <a:p>
            <a:r>
              <a:rPr lang="en-US" u="sng" dirty="0">
                <a:hlinkClick r:id="rId3"/>
              </a:rPr>
              <a:t>https://github.com/joyent/libuv/issues/838</a:t>
            </a:r>
            <a:endParaRPr lang="en-US" dirty="0"/>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r>
              <a:rPr lang="en-IN" dirty="0" smtClean="0">
                <a:latin typeface="Calibri" panose="020F0502020204030204" pitchFamily="34" charset="0"/>
              </a:rPr>
              <a:t>Permanent fix</a:t>
            </a:r>
          </a:p>
          <a:p>
            <a:r>
              <a:rPr lang="en-IN" dirty="0" smtClean="0">
                <a:latin typeface="Calibri" panose="020F0502020204030204" pitchFamily="34" charset="0"/>
              </a:rPr>
              <a:t>We need to fix at code level/</a:t>
            </a:r>
            <a:r>
              <a:rPr lang="en-IN" dirty="0" err="1" smtClean="0">
                <a:latin typeface="Calibri" panose="020F0502020204030204" pitchFamily="34" charset="0"/>
              </a:rPr>
              <a:t>Configration</a:t>
            </a:r>
            <a:r>
              <a:rPr lang="en-IN" dirty="0" smtClean="0">
                <a:latin typeface="Calibri" panose="020F0502020204030204" pitchFamily="34" charset="0"/>
              </a:rPr>
              <a:t>. </a:t>
            </a:r>
            <a:r>
              <a:rPr lang="en-IN" dirty="0">
                <a:latin typeface="Calibri" panose="020F0502020204030204" pitchFamily="34" charset="0"/>
              </a:rPr>
              <a:t/>
            </a:r>
            <a:br>
              <a:rPr lang="en-IN" dirty="0">
                <a:latin typeface="Calibri" panose="020F0502020204030204" pitchFamily="34" charset="0"/>
              </a:rPr>
            </a:b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4893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587666" y="2823621"/>
            <a:ext cx="5524500" cy="738664"/>
          </a:xfrm>
        </p:spPr>
        <p:txBody>
          <a:bodyPr/>
          <a:lstStyle/>
          <a:p>
            <a:pPr algn="ctr"/>
            <a:r>
              <a:rPr lang="en-US" sz="4800" dirty="0" smtClean="0">
                <a:solidFill>
                  <a:srgbClr val="FF0000"/>
                </a:solidFill>
                <a:latin typeface="GE Inspira Pitch" pitchFamily="34" charset="0"/>
              </a:rPr>
              <a:t>Thank You !</a:t>
            </a:r>
            <a:endParaRPr lang="en-US" sz="4800" dirty="0">
              <a:solidFill>
                <a:srgbClr val="FF0000"/>
              </a:solidFill>
              <a:latin typeface="GE Inspira Pitch" pitchFamily="34" charset="0"/>
            </a:endParaRPr>
          </a:p>
        </p:txBody>
      </p:sp>
      <p:pic>
        <p:nvPicPr>
          <p:cNvPr id="2" name="Picture 1"/>
          <p:cNvPicPr>
            <a:picLocks noChangeAspect="1"/>
          </p:cNvPicPr>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23575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MSat_TechM">
  <a:themeElements>
    <a:clrScheme name="Custom 1">
      <a:dk1>
        <a:sysClr val="windowText" lastClr="000000"/>
      </a:dk1>
      <a:lt1>
        <a:sysClr val="window" lastClr="FFFFFF"/>
      </a:lt1>
      <a:dk2>
        <a:srgbClr val="DC4128"/>
      </a:dk2>
      <a:lt2>
        <a:srgbClr val="625756"/>
      </a:lt2>
      <a:accent1>
        <a:srgbClr val="E6E3E2"/>
      </a:accent1>
      <a:accent2>
        <a:srgbClr val="A092B4"/>
      </a:accent2>
      <a:accent3>
        <a:srgbClr val="625753"/>
      </a:accent3>
      <a:accent4>
        <a:srgbClr val="DC4128"/>
      </a:accent4>
      <a:accent5>
        <a:srgbClr val="FFC000"/>
      </a:accent5>
      <a:accent6>
        <a:srgbClr val="00B050"/>
      </a:accent6>
      <a:hlink>
        <a:srgbClr val="625753"/>
      </a:hlink>
      <a:folHlink>
        <a:srgbClr val="DC41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1_MSat_TechM">
  <a:themeElements>
    <a:clrScheme name="Custom 1">
      <a:dk1>
        <a:sysClr val="windowText" lastClr="000000"/>
      </a:dk1>
      <a:lt1>
        <a:sysClr val="window" lastClr="FFFFFF"/>
      </a:lt1>
      <a:dk2>
        <a:srgbClr val="DC4128"/>
      </a:dk2>
      <a:lt2>
        <a:srgbClr val="625756"/>
      </a:lt2>
      <a:accent1>
        <a:srgbClr val="E6E3E2"/>
      </a:accent1>
      <a:accent2>
        <a:srgbClr val="A092B4"/>
      </a:accent2>
      <a:accent3>
        <a:srgbClr val="625753"/>
      </a:accent3>
      <a:accent4>
        <a:srgbClr val="DC4128"/>
      </a:accent4>
      <a:accent5>
        <a:srgbClr val="FFC000"/>
      </a:accent5>
      <a:accent6>
        <a:srgbClr val="00B050"/>
      </a:accent6>
      <a:hlink>
        <a:srgbClr val="625753"/>
      </a:hlink>
      <a:folHlink>
        <a:srgbClr val="DC41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ument_x0020_Classification xmlns="7e5d8b93-c15a-4fd4-9c64-a01e093cbb11" xsi:nil="true"/>
    <Content_x0020_Classification xmlns="7e5d8b93-c15a-4fd4-9c64-a01e093cbb1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F7366BB1BCA24ABBE2516EFBB17CD1" ma:contentTypeVersion="2" ma:contentTypeDescription="Create a new document." ma:contentTypeScope="" ma:versionID="fe3de107118ebc4d87230ace84fa3900">
  <xsd:schema xmlns:xsd="http://www.w3.org/2001/XMLSchema" xmlns:xs="http://www.w3.org/2001/XMLSchema" xmlns:p="http://schemas.microsoft.com/office/2006/metadata/properties" xmlns:ns2="7e5d8b93-c15a-4fd4-9c64-a01e093cbb11" targetNamespace="http://schemas.microsoft.com/office/2006/metadata/properties" ma:root="true" ma:fieldsID="ab40b6c91630baff90f71b5ea4a72adb" ns2:_="">
    <xsd:import namespace="7e5d8b93-c15a-4fd4-9c64-a01e093cbb11"/>
    <xsd:element name="properties">
      <xsd:complexType>
        <xsd:sequence>
          <xsd:element name="documentManagement">
            <xsd:complexType>
              <xsd:all>
                <xsd:element ref="ns2:Document_x0020_Classification" minOccurs="0"/>
                <xsd:element ref="ns2:Content_x0020_Classifi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5d8b93-c15a-4fd4-9c64-a01e093cbb11" elementFormDefault="qualified">
    <xsd:import namespace="http://schemas.microsoft.com/office/2006/documentManagement/types"/>
    <xsd:import namespace="http://schemas.microsoft.com/office/infopath/2007/PartnerControls"/>
    <xsd:element name="Document_x0020_Classification" ma:index="8" nillable="true" ma:displayName="Document Classification" ma:format="Dropdown" ma:internalName="Document_x0020_Classification">
      <xsd:simpleType>
        <xsd:restriction base="dms:Choice">
          <xsd:enumeration value="Presentation"/>
        </xsd:restriction>
      </xsd:simpleType>
    </xsd:element>
    <xsd:element name="Content_x0020_Classification" ma:index="9" nillable="true" ma:displayName="Content Classification" ma:format="Dropdown" ma:internalName="Content_x0020_Classification">
      <xsd:simpleType>
        <xsd:restriction base="dms:Choice">
          <xsd:enumeration value="Analyst Day"/>
          <xsd:enumeration value="MSat Presentation"/>
          <xsd:enumeration value="Mahindra Group Presentation"/>
          <xsd:enumeration value="TechM Present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FD0560-CBEE-498C-8884-72515059B7FB}">
  <ds:schemaRefs>
    <ds:schemaRef ds:uri="http://purl.org/dc/elements/1.1/"/>
    <ds:schemaRef ds:uri="http://schemas.openxmlformats.org/package/2006/metadata/core-properties"/>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http://schemas.microsoft.com/office/infopath/2007/PartnerControls"/>
    <ds:schemaRef ds:uri="7e5d8b93-c15a-4fd4-9c64-a01e093cbb11"/>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DFE832C1-ED37-4CB7-AABB-EFA2FD7661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5d8b93-c15a-4fd4-9c64-a01e093cbb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MSat_TechM</Template>
  <TotalTime>56357</TotalTime>
  <Words>228</Words>
  <Application>Microsoft Office PowerPoint</Application>
  <PresentationFormat>On-screen Show (4:3)</PresentationFormat>
  <Paragraphs>84</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GE Inspira Pitch</vt:lpstr>
      <vt:lpstr>Times New Roman</vt:lpstr>
      <vt:lpstr>Wingdings</vt:lpstr>
      <vt:lpstr>MSat_TechM</vt:lpstr>
      <vt:lpstr>1_MSat_TechM</vt:lpstr>
      <vt:lpstr>PowerPoint Presentation</vt:lpstr>
      <vt:lpstr>ClearWater UI server down</vt:lpstr>
      <vt:lpstr>ClearWater UI server down</vt:lpstr>
      <vt:lpstr>ClearWater UI server down</vt:lpstr>
      <vt:lpstr>ClearWater UI server down</vt:lpstr>
      <vt:lpstr>ClearWater UI server down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Arial 40 Points, Title Case</dc:title>
  <dc:creator>Pratap</dc:creator>
  <cp:lastModifiedBy>Sharma, Nikhil G</cp:lastModifiedBy>
  <cp:revision>1543</cp:revision>
  <cp:lastPrinted>2014-08-07T16:49:53Z</cp:lastPrinted>
  <dcterms:created xsi:type="dcterms:W3CDTF">2012-03-18T16:10:36Z</dcterms:created>
  <dcterms:modified xsi:type="dcterms:W3CDTF">2018-06-25T07:32:01Z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0x01010051F7366BB1BCA24ABBE2516EFBB17CD1</vt:lpwstr>
  </property>
</Properties>
</file>