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97" r:id="rId5"/>
    <p:sldId id="279" r:id="rId6"/>
    <p:sldId id="280" r:id="rId7"/>
    <p:sldId id="291" r:id="rId8"/>
    <p:sldId id="292" r:id="rId9"/>
    <p:sldId id="298" r:id="rId10"/>
    <p:sldId id="270"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384">
          <p15:clr>
            <a:srgbClr val="A4A3A4"/>
          </p15:clr>
        </p15:guide>
        <p15:guide id="4" orient="horz" pos="3940">
          <p15:clr>
            <a:srgbClr val="A4A3A4"/>
          </p15:clr>
        </p15:guide>
        <p15:guide id="5" orient="horz" pos="288">
          <p15:clr>
            <a:srgbClr val="A4A3A4"/>
          </p15:clr>
        </p15:guide>
        <p15:guide id="6" orient="horz" pos="731">
          <p15:clr>
            <a:srgbClr val="A4A3A4"/>
          </p15:clr>
        </p15:guide>
        <p15:guide id="7" orient="horz" pos="649">
          <p15:clr>
            <a:srgbClr val="A4A3A4"/>
          </p15:clr>
        </p15:guide>
        <p15:guide id="8" orient="horz" pos="1229">
          <p15:clr>
            <a:srgbClr val="A4A3A4"/>
          </p15:clr>
        </p15:guide>
        <p15:guide id="9" orient="horz" pos="1680">
          <p15:clr>
            <a:srgbClr val="A4A3A4"/>
          </p15:clr>
        </p15:guide>
        <p15:guide id="10" orient="horz" pos="4319">
          <p15:clr>
            <a:srgbClr val="A4A3A4"/>
          </p15:clr>
        </p15:guide>
        <p15:guide id="11" pos="304">
          <p15:clr>
            <a:srgbClr val="A4A3A4"/>
          </p15:clr>
        </p15:guide>
        <p15:guide id="12" pos="7408">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262"/>
    <a:srgbClr val="063161"/>
    <a:srgbClr val="EBECED"/>
    <a:srgbClr val="000000"/>
    <a:srgbClr val="FFFFFF"/>
    <a:srgbClr val="BFC0C1"/>
    <a:srgbClr val="60C7D7"/>
    <a:srgbClr val="EA3946"/>
    <a:srgbClr val="00AECF"/>
    <a:srgbClr val="FF55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94614" autoAdjust="0"/>
  </p:normalViewPr>
  <p:slideViewPr>
    <p:cSldViewPr>
      <p:cViewPr varScale="1">
        <p:scale>
          <a:sx n="86" d="100"/>
          <a:sy n="86" d="100"/>
        </p:scale>
        <p:origin x="168" y="108"/>
      </p:cViewPr>
      <p:guideLst>
        <p:guide orient="horz" pos="2880"/>
        <p:guide pos="2160"/>
        <p:guide orient="horz" pos="384"/>
        <p:guide orient="horz" pos="3940"/>
        <p:guide orient="horz" pos="288"/>
        <p:guide orient="horz" pos="731"/>
        <p:guide orient="horz" pos="649"/>
        <p:guide orient="horz" pos="1229"/>
        <p:guide orient="horz" pos="1680"/>
        <p:guide orient="horz" pos="4319"/>
        <p:guide pos="304"/>
        <p:guide pos="74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1" d="100"/>
          <a:sy n="71" d="100"/>
        </p:scale>
        <p:origin x="-1296" y="-90"/>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6D9754AE-697F-42A9-9719-8DA05FCEF8D3}" type="datetimeFigureOut">
              <a:rPr lang="en-US" smtClean="0"/>
              <a:t>6/27/2018</a:t>
            </a:fld>
            <a:endParaRPr lang="en-US"/>
          </a:p>
        </p:txBody>
      </p:sp>
      <p:sp>
        <p:nvSpPr>
          <p:cNvPr id="4" name="Footer Placeholder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592C7473-1509-4028-BC30-349E7D217234}" type="slidenum">
              <a:rPr lang="en-US" smtClean="0"/>
              <a:t>‹#›</a:t>
            </a:fld>
            <a:endParaRPr lang="en-US"/>
          </a:p>
        </p:txBody>
      </p:sp>
    </p:spTree>
    <p:extLst>
      <p:ext uri="{BB962C8B-B14F-4D97-AF65-F5344CB8AC3E}">
        <p14:creationId xmlns:p14="http://schemas.microsoft.com/office/powerpoint/2010/main" val="3263135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3B7A983-4704-4D9A-98C7-187086649296}" type="datetimeFigureOut">
              <a:rPr lang="en-IN" smtClean="0"/>
              <a:t>27-06-2018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E9718DD-4AAF-4D8A-BA7D-B91CCB27E3C3}" type="slidenum">
              <a:rPr lang="en-IN" smtClean="0"/>
              <a:t>‹#›</a:t>
            </a:fld>
            <a:endParaRPr lang="en-IN"/>
          </a:p>
        </p:txBody>
      </p:sp>
    </p:spTree>
    <p:extLst>
      <p:ext uri="{BB962C8B-B14F-4D97-AF65-F5344CB8AC3E}">
        <p14:creationId xmlns:p14="http://schemas.microsoft.com/office/powerpoint/2010/main" val="63630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7.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dirty="0" smtClean="0"/>
              <a:t>Second level</a:t>
            </a:r>
          </a:p>
          <a:p>
            <a:pPr lvl="0"/>
            <a:r>
              <a:rPr lang="en-US" dirty="0" smtClean="0"/>
              <a:t>Third level</a:t>
            </a:r>
            <a:endParaRPr lang="en-US" dirty="0"/>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dirty="0" smtClean="0"/>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dirty="0">
                <a:solidFill>
                  <a:srgbClr val="44546A"/>
                </a:solidFill>
                <a:latin typeface="+mn-lt"/>
                <a:ea typeface="Calibri" charset="0"/>
                <a:cs typeface="Calibri" charset="0"/>
              </a:rPr>
              <a:t>® 2017 Copyright </a:t>
            </a:r>
            <a:r>
              <a:rPr lang="en-US" sz="800" dirty="0" err="1">
                <a:solidFill>
                  <a:srgbClr val="44546A"/>
                </a:solidFill>
                <a:latin typeface="+mn-lt"/>
                <a:ea typeface="Calibri" charset="0"/>
                <a:cs typeface="Calibri" charset="0"/>
              </a:rPr>
              <a:t>Genpact</a:t>
            </a:r>
            <a:r>
              <a:rPr lang="en-US" sz="800" dirty="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dirty="0" smtClean="0"/>
              <a:t>Click to edit title text</a:t>
            </a:r>
            <a:endParaRPr lang="en-US" dirty="0"/>
          </a:p>
        </p:txBody>
      </p:sp>
    </p:spTree>
    <p:extLst>
      <p:ext uri="{BB962C8B-B14F-4D97-AF65-F5344CB8AC3E}">
        <p14:creationId xmlns:p14="http://schemas.microsoft.com/office/powerpoint/2010/main" val="39263416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smtClean="0"/>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18355599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1341825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18559226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8698542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dirty="0"/>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9343940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dirty="0"/>
              <a:t>Chart 1: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endParaRPr lang="en-US" dirty="0"/>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dirty="0"/>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2037834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007367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26596455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dirty="0"/>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17498464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a:t>
            </a:r>
            <a:r>
              <a:rPr lang="en-US" dirty="0" smtClean="0"/>
              <a:t>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145172328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41322135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7619413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76962139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87108660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3258887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5326870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033842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37484189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40220959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20070604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dirty="0" smtClean="0"/>
              <a:t>Lorem ipsum dolor sit </a:t>
            </a:r>
            <a:r>
              <a:rPr lang="en-US" dirty="0" err="1" smtClean="0"/>
              <a:t>amet</a:t>
            </a:r>
            <a:r>
              <a:rPr lang="en-US" dirty="0" smtClean="0"/>
              <a:t>					1</a:t>
            </a:r>
          </a:p>
          <a:p>
            <a:pPr lvl="2"/>
            <a:endParaRPr lang="en-US" dirty="0" smtClean="0"/>
          </a:p>
          <a:p>
            <a:endParaRPr lang="en-US" dirty="0"/>
          </a:p>
        </p:txBody>
      </p:sp>
    </p:spTree>
    <p:extLst>
      <p:ext uri="{BB962C8B-B14F-4D97-AF65-F5344CB8AC3E}">
        <p14:creationId xmlns:p14="http://schemas.microsoft.com/office/powerpoint/2010/main" val="371186877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dirty="0"/>
              <a:t>3</a:t>
            </a:r>
            <a:endParaRPr lang="en-IN" dirty="0"/>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endParaRPr lang="en-US" dirty="0"/>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Tree>
    <p:extLst>
      <p:ext uri="{BB962C8B-B14F-4D97-AF65-F5344CB8AC3E}">
        <p14:creationId xmlns:p14="http://schemas.microsoft.com/office/powerpoint/2010/main" val="158555664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Tree>
    <p:extLst>
      <p:ext uri="{BB962C8B-B14F-4D97-AF65-F5344CB8AC3E}">
        <p14:creationId xmlns:p14="http://schemas.microsoft.com/office/powerpoint/2010/main" val="123761871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9522251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Tree>
    <p:extLst>
      <p:ext uri="{BB962C8B-B14F-4D97-AF65-F5344CB8AC3E}">
        <p14:creationId xmlns:p14="http://schemas.microsoft.com/office/powerpoint/2010/main" val="3998122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r>
              <a:rPr lang="en-US" dirty="0" err="1" smtClean="0"/>
              <a:t>Ut</a:t>
            </a:r>
            <a:r>
              <a:rPr lang="en-US" dirty="0" smtClean="0"/>
              <a:t> </a:t>
            </a:r>
            <a:r>
              <a:rPr lang="en-US" dirty="0" err="1" smtClean="0"/>
              <a:t>enim</a:t>
            </a:r>
            <a:r>
              <a:rPr lang="en-US" dirty="0" smtClean="0"/>
              <a:t> ad minim </a:t>
            </a:r>
            <a:r>
              <a:rPr lang="en-US" dirty="0" err="1" smtClean="0"/>
              <a:t>veniam</a:t>
            </a:r>
            <a:r>
              <a:rPr lang="en-US" dirty="0" smtClean="0"/>
              <a:t>, </a:t>
            </a:r>
            <a:r>
              <a:rPr lang="en-US" dirty="0" err="1" smtClean="0"/>
              <a:t>quis</a:t>
            </a:r>
            <a:r>
              <a:rPr lang="en-US" dirty="0" smtClean="0"/>
              <a:t> </a:t>
            </a:r>
            <a:r>
              <a:rPr lang="en-US" dirty="0" err="1" smtClean="0"/>
              <a:t>nostrud</a:t>
            </a:r>
            <a:r>
              <a:rPr lang="en-US" dirty="0" smtClean="0"/>
              <a:t> exercitation </a:t>
            </a:r>
            <a:r>
              <a:rPr lang="en-US" dirty="0" err="1" smtClean="0"/>
              <a:t>ullamco</a:t>
            </a:r>
            <a:r>
              <a:rPr lang="en-US" dirty="0" smtClean="0"/>
              <a:t> </a:t>
            </a:r>
            <a:r>
              <a:rPr lang="en-US" dirty="0" err="1" smtClean="0"/>
              <a:t>laboris</a:t>
            </a:r>
            <a:r>
              <a:rPr lang="en-US" dirty="0" smtClean="0"/>
              <a:t> nisi </a:t>
            </a:r>
            <a:r>
              <a:rPr lang="en-US" dirty="0" err="1" smtClean="0"/>
              <a:t>ut</a:t>
            </a:r>
            <a:r>
              <a:rPr lang="en-US" dirty="0" smtClean="0"/>
              <a:t> </a:t>
            </a:r>
            <a:r>
              <a:rPr lang="en-US" dirty="0" err="1" smtClean="0"/>
              <a:t>aliquip</a:t>
            </a:r>
            <a:r>
              <a:rPr lang="en-US" dirty="0" smtClean="0"/>
              <a:t> ex </a:t>
            </a:r>
            <a:r>
              <a:rPr lang="en-US" dirty="0" err="1" smtClean="0"/>
              <a:t>ea</a:t>
            </a:r>
            <a:r>
              <a:rPr lang="en-US" dirty="0" smtClean="0"/>
              <a:t> </a:t>
            </a:r>
            <a:r>
              <a:rPr lang="en-US" dirty="0" err="1" smtClean="0"/>
              <a:t>commodo</a:t>
            </a:r>
            <a:r>
              <a:rPr lang="en-US" dirty="0" smtClean="0"/>
              <a:t> </a:t>
            </a:r>
            <a:r>
              <a:rPr lang="en-US" dirty="0" err="1" smtClean="0"/>
              <a:t>consequat</a:t>
            </a:r>
            <a:r>
              <a:rPr lang="en-US" dirty="0" smtClean="0"/>
              <a:t>. </a:t>
            </a:r>
            <a:endParaRPr lang="en-US" dirty="0"/>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318022780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Tree>
    <p:extLst>
      <p:ext uri="{BB962C8B-B14F-4D97-AF65-F5344CB8AC3E}">
        <p14:creationId xmlns:p14="http://schemas.microsoft.com/office/powerpoint/2010/main" val="82132841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280989841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74322763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3608125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dirty="0"/>
              <a:t>Agenda </a:t>
            </a:r>
            <a:r>
              <a:rPr lang="en-US" dirty="0" smtClean="0"/>
              <a:t>opt </a:t>
            </a:r>
            <a:r>
              <a:rPr lang="en-US" dirty="0"/>
              <a:t>3</a:t>
            </a:r>
            <a:endParaRPr lang="en-IN" dirty="0"/>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dirty="0"/>
              <a:t>Lorem ipsum dolor sit </a:t>
            </a:r>
            <a:r>
              <a:rPr lang="en-US" dirty="0" err="1"/>
              <a:t>amet</a:t>
            </a:r>
            <a:r>
              <a:rPr lang="en-US" dirty="0"/>
              <a:t>					</a:t>
            </a:r>
            <a:r>
              <a:rPr lang="en-US" dirty="0" smtClean="0"/>
              <a:t>1</a:t>
            </a:r>
          </a:p>
          <a:p>
            <a:pPr lvl="2"/>
            <a:endParaRPr lang="en-US" dirty="0"/>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314592477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244212919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Classification : Genpact Internal</a:t>
            </a:r>
            <a:endParaRPr lang="en-US"/>
          </a:p>
        </p:txBody>
      </p:sp>
    </p:spTree>
    <p:extLst>
      <p:ext uri="{BB962C8B-B14F-4D97-AF65-F5344CB8AC3E}">
        <p14:creationId xmlns:p14="http://schemas.microsoft.com/office/powerpoint/2010/main" val="231914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 Lorem </a:t>
            </a:r>
            <a:r>
              <a:rPr lang="en-US" sz="4800" dirty="0">
                <a:solidFill>
                  <a:schemeClr val="bg1"/>
                </a:solidFill>
              </a:rPr>
              <a:t>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6402614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dirty="0">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prstClr val="white"/>
                </a:solidFill>
                <a:latin typeface="+mn-lt"/>
                <a:ea typeface="Georgia" charset="0"/>
                <a:cs typeface="Georgia" charset="0"/>
              </a:rPr>
              <a:t>® 2017 Copyright </a:t>
            </a:r>
            <a:r>
              <a:rPr lang="en-US" sz="800" dirty="0" err="1">
                <a:solidFill>
                  <a:prstClr val="white"/>
                </a:solidFill>
                <a:latin typeface="+mn-lt"/>
                <a:ea typeface="Georgia" charset="0"/>
                <a:cs typeface="Georgia" charset="0"/>
              </a:rPr>
              <a:t>Genpact</a:t>
            </a:r>
            <a:r>
              <a:rPr lang="en-US" sz="800" dirty="0">
                <a:solidFill>
                  <a:prstClr val="white"/>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a:t>
            </a:r>
            <a:endParaRPr lang="en-US" sz="4800" dirty="0">
              <a:solidFill>
                <a:schemeClr val="bg1"/>
              </a:solidFill>
            </a:endParaRPr>
          </a:p>
          <a:p>
            <a:r>
              <a:rPr lang="en-US" sz="4800" dirty="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7555967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a:t>
            </a:r>
            <a:r>
              <a:rPr lang="en-US" sz="4800" dirty="0" smtClean="0">
                <a:solidFill>
                  <a:schemeClr val="bg1"/>
                </a:solidFill>
              </a:rPr>
              <a:t>options Lorem </a:t>
            </a:r>
            <a:r>
              <a:rPr lang="en-US" sz="4800" dirty="0">
                <a:solidFill>
                  <a:schemeClr val="bg1"/>
                </a:solidFill>
              </a:rPr>
              <a:t>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1503546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dirty="0"/>
              <a:t>Divider slide </a:t>
            </a:r>
            <a:r>
              <a:rPr lang="en-US" dirty="0" smtClean="0"/>
              <a:t>options</a:t>
            </a:r>
            <a:endParaRPr lang="en-US" dirty="0"/>
          </a:p>
          <a:p>
            <a:pPr lvl="0"/>
            <a:r>
              <a:rPr lang="en-US" dirty="0"/>
              <a:t>Lorem ipsum dolor</a:t>
            </a:r>
            <a:endParaRPr lang="en-IN" dirty="0"/>
          </a:p>
        </p:txBody>
      </p:sp>
    </p:spTree>
    <p:extLst>
      <p:ext uri="{BB962C8B-B14F-4D97-AF65-F5344CB8AC3E}">
        <p14:creationId xmlns:p14="http://schemas.microsoft.com/office/powerpoint/2010/main" val="16657243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smtClean="0"/>
              <a:t>.</a:t>
            </a:r>
          </a:p>
          <a:p>
            <a:pPr lvl="2"/>
            <a:r>
              <a:rPr lang="en-US" dirty="0" err="1" smtClean="0"/>
              <a:t>Totam</a:t>
            </a:r>
            <a:r>
              <a:rPr lang="en-US" dirty="0" smtClean="0"/>
              <a:t> </a:t>
            </a:r>
            <a:r>
              <a:rPr lang="en-US" dirty="0"/>
              <a:t>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 userDrawn="1">
          <p15:clr>
            <a:srgbClr val="FBAE40"/>
          </p15:clr>
        </p15:guide>
        <p15:guide id="3" pos="7392" userDrawn="1">
          <p15:clr>
            <a:srgbClr val="FBAE40"/>
          </p15:clr>
        </p15:guide>
        <p15:guide id="5" orient="horz" pos="288" userDrawn="1">
          <p15:clr>
            <a:srgbClr val="FBAE40"/>
          </p15:clr>
        </p15:guide>
        <p15:guide id="6" orient="horz" pos="4032"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2" r:id="rId1"/>
    <p:sldLayoutId id="2147483679" r:id="rId2"/>
    <p:sldLayoutId id="2147483680" r:id="rId3"/>
    <p:sldLayoutId id="2147483681" r:id="rId4"/>
    <p:sldLayoutId id="2147483682" r:id="rId5"/>
    <p:sldLayoutId id="2147483720" r:id="rId6"/>
    <p:sldLayoutId id="2147483684" r:id="rId7"/>
    <p:sldLayoutId id="2147483685" r:id="rId8"/>
    <p:sldLayoutId id="2147483661" r:id="rId9"/>
    <p:sldLayoutId id="2147483686" r:id="rId10"/>
    <p:sldLayoutId id="2147483726" r:id="rId11"/>
    <p:sldLayoutId id="2147483687" r:id="rId12"/>
    <p:sldLayoutId id="2147483668" r:id="rId13"/>
    <p:sldLayoutId id="2147483727" r:id="rId14"/>
    <p:sldLayoutId id="2147483662" r:id="rId15"/>
    <p:sldLayoutId id="2147483667" r:id="rId16"/>
    <p:sldLayoutId id="2147483702" r:id="rId17"/>
    <p:sldLayoutId id="2147483704" r:id="rId18"/>
    <p:sldLayoutId id="2147483705" r:id="rId19"/>
    <p:sldLayoutId id="2147483670" r:id="rId20"/>
    <p:sldLayoutId id="2147483708" r:id="rId21"/>
    <p:sldLayoutId id="2147483711" r:id="rId22"/>
    <p:sldLayoutId id="2147483774" r:id="rId23"/>
    <p:sldLayoutId id="2147483775" r:id="rId24"/>
    <p:sldLayoutId id="2147483776" r:id="rId25"/>
    <p:sldLayoutId id="2147483777" r:id="rId26"/>
    <p:sldLayoutId id="2147483764" r:id="rId27"/>
    <p:sldLayoutId id="2147483765" r:id="rId28"/>
    <p:sldLayoutId id="2147483763" r:id="rId29"/>
    <p:sldLayoutId id="2147483766" r:id="rId30"/>
    <p:sldLayoutId id="2147483768" r:id="rId31"/>
    <p:sldLayoutId id="2147483769" r:id="rId32"/>
    <p:sldLayoutId id="2147483767" r:id="rId33"/>
    <p:sldLayoutId id="2147483770" r:id="rId34"/>
    <p:sldLayoutId id="2147483771" r:id="rId35"/>
    <p:sldLayoutId id="2147483772" r:id="rId36"/>
    <p:sldLayoutId id="2147483773" r:id="rId37"/>
    <p:sldLayoutId id="2147483665" r:id="rId38"/>
    <p:sldLayoutId id="2147483713" r:id="rId39"/>
    <p:sldLayoutId id="2147483712" r:id="rId40"/>
    <p:sldLayoutId id="2147483778" r:id="rId41"/>
  </p:sldLayoutIdLst>
  <p:timing>
    <p:tnLst>
      <p:par>
        <p:cTn id="1" dur="indefinite" restart="never" nodeType="tmRoot"/>
      </p:par>
    </p:tnLst>
  </p:timing>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oyent/libuv/issues/838" TargetMode="External"/><Relationship Id="rId2" Type="http://schemas.openxmlformats.org/officeDocument/2006/relationships/hyperlink" Target="https://github.com/joyent/libuv/issues/1348"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ChangeArrowheads="1"/>
          </p:cNvSpPr>
          <p:nvPr/>
        </p:nvSpPr>
        <p:spPr bwMode="auto">
          <a:xfrm>
            <a:off x="2667000" y="3733801"/>
            <a:ext cx="6705600" cy="244475"/>
          </a:xfrm>
          <a:prstGeom prst="rect">
            <a:avLst/>
          </a:prstGeom>
          <a:noFill/>
          <a:ln w="9525">
            <a:noFill/>
            <a:miter lim="800000"/>
            <a:headEnd/>
            <a:tailEnd/>
          </a:ln>
        </p:spPr>
        <p:txBody>
          <a:bodyPr>
            <a:spAutoFit/>
          </a:bodyPr>
          <a:lstStyle/>
          <a:p>
            <a:pPr algn="ctr" eaLnBrk="0" hangingPunct="0"/>
            <a:r>
              <a:rPr lang="en-US" sz="1000" b="1" dirty="0">
                <a:latin typeface="Arial" charset="0"/>
                <a:cs typeface="Times New Roman" pitchFamily="18" charset="0"/>
              </a:rPr>
              <a:t>Version Control</a:t>
            </a:r>
          </a:p>
        </p:txBody>
      </p:sp>
      <p:graphicFrame>
        <p:nvGraphicFramePr>
          <p:cNvPr id="2081" name="Group 33"/>
          <p:cNvGraphicFramePr>
            <a:graphicFrameLocks noGrp="1"/>
          </p:cNvGraphicFramePr>
          <p:nvPr>
            <p:extLst>
              <p:ext uri="{D42A27DB-BD31-4B8C-83A1-F6EECF244321}">
                <p14:modId xmlns:p14="http://schemas.microsoft.com/office/powerpoint/2010/main" val="730119826"/>
              </p:ext>
            </p:extLst>
          </p:nvPr>
        </p:nvGraphicFramePr>
        <p:xfrm>
          <a:off x="2209800" y="4419600"/>
          <a:ext cx="7924800" cy="1286828"/>
        </p:xfrm>
        <a:graphic>
          <a:graphicData uri="http://schemas.openxmlformats.org/drawingml/2006/table">
            <a:tbl>
              <a:tblPr/>
              <a:tblGrid>
                <a:gridCol w="1000125">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gridCol w="3355975">
                  <a:extLst>
                    <a:ext uri="{9D8B030D-6E8A-4147-A177-3AD203B41FA5}">
                      <a16:colId xmlns:a16="http://schemas.microsoft.com/office/drawing/2014/main" val="20002"/>
                    </a:ext>
                  </a:extLst>
                </a:gridCol>
                <a:gridCol w="104616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Version 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charset="0"/>
                          <a:cs typeface="Times New Roman" pitchFamily="18" charset="0"/>
                        </a:rPr>
                        <a:t>Type of Changes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Owner/ 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cs typeface="Times New Roman" pitchFamily="18" charset="0"/>
                        </a:rPr>
                        <a:t>Date of </a:t>
                      </a:r>
                      <a:br>
                        <a:rPr kumimoji="0" lang="en-US" sz="1000" b="1" i="0" u="none" strike="noStrike" cap="none" normalizeH="0" baseline="0" dirty="0" smtClean="0">
                          <a:ln>
                            <a:noFill/>
                          </a:ln>
                          <a:solidFill>
                            <a:schemeClr val="tx1"/>
                          </a:solidFill>
                          <a:effectLst/>
                          <a:latin typeface="Arial" charset="0"/>
                          <a:cs typeface="Times New Roman" pitchFamily="18" charset="0"/>
                        </a:rPr>
                      </a:br>
                      <a:r>
                        <a:rPr kumimoji="0" lang="en-US" sz="1000" b="1" i="0" u="none" strike="noStrike" cap="none" normalizeH="0" baseline="0" dirty="0" smtClean="0">
                          <a:ln>
                            <a:noFill/>
                          </a:ln>
                          <a:solidFill>
                            <a:schemeClr val="tx1"/>
                          </a:solidFill>
                          <a:effectLst/>
                          <a:latin typeface="Arial" charset="0"/>
                          <a:cs typeface="Times New Roman" pitchFamily="18" charset="0"/>
                        </a:rPr>
                        <a:t>Review/Expiry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19-06-2018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Times New Roman" pitchFamily="18" charset="0"/>
                        </a:rPr>
                        <a:t>MES Clock ON/OFF issue Analysis Document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MES Team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As soon as Superseded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77" name="Rectangle 1053"/>
          <p:cNvSpPr>
            <a:spLocks noChangeArrowheads="1"/>
          </p:cNvSpPr>
          <p:nvPr/>
        </p:nvSpPr>
        <p:spPr bwMode="auto">
          <a:xfrm>
            <a:off x="2209800" y="2330450"/>
            <a:ext cx="7772400" cy="1327150"/>
          </a:xfrm>
          <a:prstGeom prst="rect">
            <a:avLst/>
          </a:prstGeom>
          <a:noFill/>
          <a:ln w="9525">
            <a:noFill/>
            <a:miter lim="800000"/>
            <a:headEnd/>
            <a:tailEnd/>
          </a:ln>
        </p:spPr>
        <p:txBody>
          <a:bodyPr anchor="ctr"/>
          <a:lstStyle/>
          <a:p>
            <a:pPr algn="just"/>
            <a:r>
              <a:rPr lang="en-US" sz="1400" b="1" dirty="0">
                <a:latin typeface="Arial" charset="0"/>
                <a:cs typeface="Times New Roman" pitchFamily="18" charset="0"/>
              </a:rPr>
              <a:t> </a:t>
            </a:r>
            <a:br>
              <a:rPr lang="en-US" sz="1400" b="1" dirty="0">
                <a:latin typeface="Arial" charset="0"/>
                <a:cs typeface="Times New Roman" pitchFamily="18" charset="0"/>
              </a:rPr>
            </a:br>
            <a:endParaRPr lang="en-US" sz="1400" b="1" dirty="0">
              <a:latin typeface="Arial" charset="0"/>
              <a:cs typeface="Times New Roman" pitchFamily="18" charset="0"/>
            </a:endParaRPr>
          </a:p>
          <a:p>
            <a:pPr algn="just"/>
            <a:r>
              <a:rPr lang="en-US" sz="1000" dirty="0">
                <a:latin typeface="Arial" charset="0"/>
                <a:cs typeface="Times New Roman" pitchFamily="18" charset="0"/>
              </a:rPr>
              <a:t>The information contained in this document is not to be used for any purpose other than the purposes for which this document is furnished by GENPACT, nor is this document (in whole or in part) to be reproduced or furnished to third parties or made public without the prior express written permission of GENPACT.</a:t>
            </a:r>
          </a:p>
        </p:txBody>
      </p:sp>
      <p:sp>
        <p:nvSpPr>
          <p:cNvPr id="2078" name="Text Box 1055"/>
          <p:cNvSpPr txBox="1">
            <a:spLocks noChangeArrowheads="1"/>
          </p:cNvSpPr>
          <p:nvPr/>
        </p:nvSpPr>
        <p:spPr bwMode="auto">
          <a:xfrm>
            <a:off x="4419600" y="1216025"/>
            <a:ext cx="3276600" cy="1631216"/>
          </a:xfrm>
          <a:prstGeom prst="rect">
            <a:avLst/>
          </a:prstGeom>
          <a:noFill/>
          <a:ln w="9525">
            <a:noFill/>
            <a:miter lim="800000"/>
            <a:headEnd/>
            <a:tailEnd/>
          </a:ln>
        </p:spPr>
        <p:txBody>
          <a:bodyPr>
            <a:spAutoFit/>
          </a:bodyPr>
          <a:lstStyle/>
          <a:p>
            <a:pPr algn="ctr">
              <a:spcBef>
                <a:spcPct val="50000"/>
              </a:spcBef>
            </a:pPr>
            <a:r>
              <a:rPr lang="en-US" sz="1000" b="1" dirty="0">
                <a:latin typeface="Arial" charset="0"/>
                <a:cs typeface="Times New Roman" pitchFamily="18" charset="0"/>
              </a:rPr>
              <a:t>[Document Title]</a:t>
            </a: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endParaRPr lang="en-US" sz="1000" b="1" dirty="0">
              <a:latin typeface="Arial" charset="0"/>
              <a:cs typeface="Times New Roman" pitchFamily="18" charset="0"/>
            </a:endParaRPr>
          </a:p>
          <a:p>
            <a:pPr algn="ctr">
              <a:spcBef>
                <a:spcPct val="50000"/>
              </a:spcBef>
            </a:pP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
            </a:r>
            <a:br>
              <a:rPr lang="en-US" sz="1000" b="1" dirty="0">
                <a:latin typeface="Arial" charset="0"/>
                <a:cs typeface="Times New Roman" pitchFamily="18" charset="0"/>
              </a:rPr>
            </a:br>
            <a:r>
              <a:rPr lang="en-US" sz="1000" b="1" dirty="0">
                <a:latin typeface="Arial" charset="0"/>
                <a:cs typeface="Times New Roman" pitchFamily="18" charset="0"/>
              </a:rPr>
              <a:t>NOTICE</a:t>
            </a:r>
            <a:br>
              <a:rPr lang="en-US" sz="1000" b="1" dirty="0">
                <a:latin typeface="Arial" charset="0"/>
                <a:cs typeface="Times New Roman" pitchFamily="18" charset="0"/>
              </a:rPr>
            </a:br>
            <a:endParaRPr lang="en-US" sz="1000" b="1" dirty="0">
              <a:latin typeface="Arial" charset="0"/>
              <a:cs typeface="Times New Roman" pitchFamily="18" charset="0"/>
            </a:endParaRPr>
          </a:p>
        </p:txBody>
      </p:sp>
      <p:sp>
        <p:nvSpPr>
          <p:cNvPr id="3" name="Footer Placeholder 2"/>
          <p:cNvSpPr>
            <a:spLocks noGrp="1"/>
          </p:cNvSpPr>
          <p:nvPr>
            <p:ph type="ftr" sz="quarter" idx="10"/>
          </p:nvPr>
        </p:nvSpPr>
        <p:spPr/>
        <p:txBody>
          <a:bodyPr/>
          <a:lstStyle/>
          <a:p>
            <a:pPr>
              <a:defRPr/>
            </a:pPr>
            <a:r>
              <a:rPr lang="en-US" smtClean="0"/>
              <a:t>Classification: Genpact Internal</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Node Server Restart Issue</a:t>
            </a:r>
            <a:endParaRPr lang="en-US" dirty="0"/>
          </a:p>
        </p:txBody>
      </p:sp>
    </p:spTree>
    <p:extLst>
      <p:ext uri="{BB962C8B-B14F-4D97-AF65-F5344CB8AC3E}">
        <p14:creationId xmlns:p14="http://schemas.microsoft.com/office/powerpoint/2010/main" val="160475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13058"/>
            <a:ext cx="5098006" cy="609600"/>
          </a:xfrm>
        </p:spPr>
        <p:txBody>
          <a:bodyPr/>
          <a:lstStyle/>
          <a:p>
            <a:r>
              <a:rPr lang="en-US" b="1" dirty="0" smtClean="0">
                <a:latin typeface="Century" panose="02040604050505020304" pitchFamily="18" charset="0"/>
              </a:rPr>
              <a:t>Issue Observation</a:t>
            </a:r>
            <a:endParaRPr lang="en-US" b="1" dirty="0"/>
          </a:p>
        </p:txBody>
      </p:sp>
      <p:sp>
        <p:nvSpPr>
          <p:cNvPr id="7" name="Rectangle 6"/>
          <p:cNvSpPr/>
          <p:nvPr/>
        </p:nvSpPr>
        <p:spPr>
          <a:xfrm>
            <a:off x="457200" y="1143001"/>
            <a:ext cx="10210800" cy="3139321"/>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RCA</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342900" indent="-342900">
              <a:buAutoNum type="arabicParenR"/>
            </a:pPr>
            <a:r>
              <a:rPr lang="en-US" dirty="0" smtClean="0"/>
              <a:t>UI </a:t>
            </a:r>
            <a:r>
              <a:rPr lang="en-US" dirty="0"/>
              <a:t>services getting down due to this error  preparing </a:t>
            </a:r>
            <a:r>
              <a:rPr lang="en-US" dirty="0" err="1"/>
              <a:t>requestnode</a:t>
            </a:r>
            <a:r>
              <a:rPr lang="en-US" dirty="0" smtClean="0"/>
              <a:t>:</a:t>
            </a:r>
          </a:p>
          <a:p>
            <a:endParaRPr lang="en-US" dirty="0"/>
          </a:p>
          <a:p>
            <a:r>
              <a:rPr lang="en-US" dirty="0" smtClean="0"/>
              <a:t> </a:t>
            </a:r>
            <a:r>
              <a:rPr lang="en-US" u="sng" dirty="0"/>
              <a:t>../deps/</a:t>
            </a:r>
            <a:r>
              <a:rPr lang="en-US" u="sng" dirty="0" err="1"/>
              <a:t>uv</a:t>
            </a:r>
            <a:r>
              <a:rPr lang="en-US" u="sng" dirty="0"/>
              <a:t>/</a:t>
            </a:r>
            <a:r>
              <a:rPr lang="en-US" u="sng" dirty="0" err="1"/>
              <a:t>src</a:t>
            </a:r>
            <a:r>
              <a:rPr lang="en-US" u="sng" dirty="0"/>
              <a:t>/</a:t>
            </a:r>
            <a:r>
              <a:rPr lang="en-US" u="sng" dirty="0" err="1"/>
              <a:t>unix</a:t>
            </a:r>
            <a:r>
              <a:rPr lang="en-US" u="sng" dirty="0"/>
              <a:t>/core.c:881: </a:t>
            </a:r>
            <a:r>
              <a:rPr lang="en-US" u="sng" dirty="0" err="1"/>
              <a:t>uv</a:t>
            </a:r>
            <a:r>
              <a:rPr lang="en-US" u="sng" dirty="0"/>
              <a:t>__</a:t>
            </a:r>
            <a:r>
              <a:rPr lang="en-US" u="sng" dirty="0" err="1"/>
              <a:t>io_stop</a:t>
            </a:r>
            <a:r>
              <a:rPr lang="en-US" u="sng" dirty="0"/>
              <a:t>: Assertion `loop-&gt;watchers[w-&gt;</a:t>
            </a:r>
            <a:r>
              <a:rPr lang="en-US" u="sng" dirty="0" err="1"/>
              <a:t>fd</a:t>
            </a:r>
            <a:r>
              <a:rPr lang="en-US" u="sng" dirty="0"/>
              <a:t>] == w' failed.</a:t>
            </a:r>
          </a:p>
          <a:p>
            <a:r>
              <a:rPr lang="en-US" dirty="0"/>
              <a:t> </a:t>
            </a:r>
          </a:p>
          <a:p>
            <a:r>
              <a:rPr lang="en-US" dirty="0" smtClean="0"/>
              <a:t>Due to this error node server shutting down.</a:t>
            </a:r>
          </a:p>
          <a:p>
            <a:endParaRPr lang="en-US" dirty="0"/>
          </a:p>
          <a:p>
            <a:r>
              <a:rPr lang="en-US" dirty="0">
                <a:latin typeface="Calibri" panose="020F0502020204030204" pitchFamily="34" charset="0"/>
                <a:ea typeface="Calibri" panose="020F0502020204030204" pitchFamily="34" charset="0"/>
                <a:cs typeface="Times New Roman" panose="02020603050405020304" pitchFamily="18" charset="0"/>
              </a:rPr>
              <a:t>2</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Null </a:t>
            </a:r>
            <a:r>
              <a:rPr lang="en-IN" dirty="0">
                <a:latin typeface="Calibri" panose="020F0502020204030204" pitchFamily="34" charset="0"/>
                <a:ea typeface="Calibri" panose="020F0502020204030204" pitchFamily="34" charset="0"/>
                <a:cs typeface="Times New Roman" panose="02020603050405020304" pitchFamily="18" charset="0"/>
              </a:rPr>
              <a:t>exception encounter continuously, Due to that application down.</a:t>
            </a:r>
          </a:p>
          <a:p>
            <a:endParaRPr lang="en-US" dirty="0"/>
          </a:p>
          <a:p>
            <a:r>
              <a:rPr lang="en-US" dirty="0"/>
              <a:t> </a:t>
            </a:r>
            <a:r>
              <a:rPr lang="en-IN" dirty="0">
                <a:latin typeface="Calibri" panose="020F0502020204030204" pitchFamily="34" charset="0"/>
              </a:rPr>
              <a:t/>
            </a:r>
            <a:br>
              <a:rPr lang="en-IN" dirty="0">
                <a:latin typeface="Calibri" panose="020F0502020204030204" pitchFamily="34" charset="0"/>
              </a:rPr>
            </a:b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36395" y="4724400"/>
            <a:ext cx="6096000" cy="923330"/>
          </a:xfrm>
          <a:prstGeom prst="rect">
            <a:avLst/>
          </a:prstGeom>
        </p:spPr>
        <p:txBody>
          <a:bodyPr>
            <a:spAutoFit/>
          </a:bodyPr>
          <a:lstStyle/>
          <a:p>
            <a:endParaRPr lang="en-US" dirty="0"/>
          </a:p>
          <a:p>
            <a:r>
              <a:rPr lang="en-US" u="sng" dirty="0">
                <a:hlinkClick r:id="rId2"/>
              </a:rPr>
              <a:t>https://github.com/joyent/libuv/issues/1348</a:t>
            </a:r>
            <a:endParaRPr lang="en-US" dirty="0"/>
          </a:p>
          <a:p>
            <a:r>
              <a:rPr lang="en-US" u="sng" dirty="0">
                <a:hlinkClick r:id="rId3"/>
              </a:rPr>
              <a:t>https://github.com/joyent/libuv/issues/838</a:t>
            </a:r>
            <a:endParaRPr lang="en-US" dirty="0"/>
          </a:p>
        </p:txBody>
      </p:sp>
      <p:sp>
        <p:nvSpPr>
          <p:cNvPr id="9" name="Text Placeholder 1"/>
          <p:cNvSpPr>
            <a:spLocks noGrp="1"/>
          </p:cNvSpPr>
          <p:nvPr>
            <p:ph type="body" sz="quarter" idx="10"/>
          </p:nvPr>
        </p:nvSpPr>
        <p:spPr>
          <a:xfrm>
            <a:off x="304800" y="3977522"/>
            <a:ext cx="5098006" cy="609600"/>
          </a:xfrm>
        </p:spPr>
        <p:txBody>
          <a:bodyPr/>
          <a:lstStyle/>
          <a:p>
            <a:r>
              <a:rPr lang="en-US" b="1" dirty="0" smtClean="0">
                <a:latin typeface="Century" panose="02040604050505020304" pitchFamily="18" charset="0"/>
              </a:rPr>
              <a:t>Reference Links</a:t>
            </a:r>
            <a:endParaRPr lang="en-US" b="1" dirty="0"/>
          </a:p>
        </p:txBody>
      </p:sp>
    </p:spTree>
    <p:extLst>
      <p:ext uri="{BB962C8B-B14F-4D97-AF65-F5344CB8AC3E}">
        <p14:creationId xmlns:p14="http://schemas.microsoft.com/office/powerpoint/2010/main" val="4059021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4800" y="228600"/>
            <a:ext cx="3276600" cy="609600"/>
          </a:xfrm>
        </p:spPr>
        <p:txBody>
          <a:bodyPr/>
          <a:lstStyle/>
          <a:p>
            <a:pPr algn="l"/>
            <a:r>
              <a:rPr lang="en-US" b="1" dirty="0" smtClean="0">
                <a:latin typeface="Century" panose="02040604050505020304" pitchFamily="18" charset="0"/>
              </a:rPr>
              <a:t>Analysis</a:t>
            </a:r>
            <a:endParaRPr lang="en-US" b="1" dirty="0">
              <a:latin typeface="Century" panose="02040604050505020304" pitchFamily="18" charset="0"/>
            </a:endParaRPr>
          </a:p>
        </p:txBody>
      </p:sp>
      <p:sp>
        <p:nvSpPr>
          <p:cNvPr id="4" name="Text Placeholder 3"/>
          <p:cNvSpPr>
            <a:spLocks noGrp="1"/>
          </p:cNvSpPr>
          <p:nvPr>
            <p:ph type="body" sz="quarter" idx="11"/>
          </p:nvPr>
        </p:nvSpPr>
        <p:spPr>
          <a:xfrm>
            <a:off x="304800" y="914400"/>
            <a:ext cx="10283434" cy="457200"/>
          </a:xfrm>
        </p:spPr>
        <p:txBody>
          <a:bodyPr/>
          <a:lstStyle/>
          <a:p>
            <a:r>
              <a:rPr lang="en-US" dirty="0" smtClean="0"/>
              <a:t>This issue occurred when </a:t>
            </a:r>
            <a:r>
              <a:rPr lang="en-US" dirty="0"/>
              <a:t>multiple requests at a time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0"/>
            <a:ext cx="8462963" cy="4434150"/>
          </a:xfrm>
          <a:prstGeom prst="rect">
            <a:avLst/>
          </a:prstGeom>
        </p:spPr>
      </p:pic>
    </p:spTree>
    <p:extLst>
      <p:ext uri="{BB962C8B-B14F-4D97-AF65-F5344CB8AC3E}">
        <p14:creationId xmlns:p14="http://schemas.microsoft.com/office/powerpoint/2010/main" val="3212071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33399"/>
            <a:ext cx="8001000" cy="5750351"/>
          </a:xfrm>
          <a:prstGeom prst="rect">
            <a:avLst/>
          </a:prstGeom>
        </p:spPr>
      </p:pic>
    </p:spTree>
    <p:extLst>
      <p:ext uri="{BB962C8B-B14F-4D97-AF65-F5344CB8AC3E}">
        <p14:creationId xmlns:p14="http://schemas.microsoft.com/office/powerpoint/2010/main" val="934351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381000"/>
            <a:ext cx="9525001" cy="2954131"/>
          </a:xfrm>
          <a:prstGeom prst="rect">
            <a:avLst/>
          </a:prstGeom>
        </p:spPr>
      </p:pic>
    </p:spTree>
    <p:extLst>
      <p:ext uri="{BB962C8B-B14F-4D97-AF65-F5344CB8AC3E}">
        <p14:creationId xmlns:p14="http://schemas.microsoft.com/office/powerpoint/2010/main" val="22661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Thankyou</a:t>
            </a:r>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036629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72e849b-fc60-49fc-88ef-6f6a3a7352cc"/>
    <LikesCount xmlns="http://schemas.microsoft.com/sharepoint/v3" xsi:nil="true"/>
    <TaxKeywordTaxHTField xmlns="b7a58cbc-cd1f-4316-8e97-a0bb4c57e2d1">
      <Terms xmlns="http://schemas.microsoft.com/office/infopath/2007/PartnerControls"/>
    </TaxKeywordTaxHTField>
    <Ratings xmlns="http://schemas.microsoft.com/sharepoint/v3">5,5,5,</Ratings>
    <LikedBy xmlns="http://schemas.microsoft.com/sharepoint/v3">
      <UserInfo>
        <DisplayName/>
        <AccountId xsi:nil="true"/>
        <AccountType/>
      </UserInfo>
    </LikedBy>
    <PublishingExpirationDate xmlns="http://schemas.microsoft.com/sharepoint/v3" xsi:nil="true"/>
    <PublishingStartDate xmlns="http://schemas.microsoft.com/sharepoint/v3" xsi:nil="true"/>
    <ga0bac5639ea43d4a46e5e8979bf3e26 xmlns="7955fe41-16ae-489b-bb6d-2dd9b2d28296">
      <Terms xmlns="http://schemas.microsoft.com/office/infopath/2007/PartnerControls"/>
    </ga0bac5639ea43d4a46e5e8979bf3e26>
    <RatedBy xmlns="http://schemas.microsoft.com/sharepoint/v3">
      <UserInfo>
        <DisplayName>Liu, Zhiyong</DisplayName>
        <AccountId>18584</AccountId>
        <AccountType/>
      </UserInfo>
      <UserInfo>
        <DisplayName>Singh, Shripal S</DisplayName>
        <AccountId>28974</AccountId>
        <AccountType/>
      </UserInfo>
      <UserInfo>
        <DisplayName>i:0#.f|membership|703155383@genpact.com</DisplayName>
        <AccountId>20463</AccountId>
        <AccountType/>
      </UserInfo>
    </RatedBy>
    <RatingCount xmlns="http://schemas.microsoft.com/sharepoint/v3">3</RatingCount>
    <AverageRating xmlns="http://schemas.microsoft.com/sharepoint/v3">5</AverageRating>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9387E64A2A4343BD96EB39AF3A92F6" ma:contentTypeVersion="20" ma:contentTypeDescription="Create a new document." ma:contentTypeScope="" ma:versionID="ddc36aca7e0c3b00061819f7b2db0f20">
  <xsd:schema xmlns:xsd="http://www.w3.org/2001/XMLSchema" xmlns:xs="http://www.w3.org/2001/XMLSchema" xmlns:p="http://schemas.microsoft.com/office/2006/metadata/properties" xmlns:ns1="http://schemas.microsoft.com/sharepoint/v3" xmlns:ns2="b7a58cbc-cd1f-4316-8e97-a0bb4c57e2d1" xmlns:ns3="7955fe41-16ae-489b-bb6d-2dd9b2d28296" xmlns:ns4="372e849b-fc60-49fc-88ef-6f6a3a7352cc" targetNamespace="http://schemas.microsoft.com/office/2006/metadata/properties" ma:root="true" ma:fieldsID="612d0f85853634ca7092b11b816b7641" ns1:_="" ns2:_="" ns3:_="" ns4:_="">
    <xsd:import namespace="http://schemas.microsoft.com/sharepoint/v3"/>
    <xsd:import namespace="b7a58cbc-cd1f-4316-8e97-a0bb4c57e2d1"/>
    <xsd:import namespace="7955fe41-16ae-489b-bb6d-2dd9b2d28296"/>
    <xsd:import namespace="372e849b-fc60-49fc-88ef-6f6a3a7352cc"/>
    <xsd:element name="properties">
      <xsd:complexType>
        <xsd:sequence>
          <xsd:element name="documentManagement">
            <xsd:complexType>
              <xsd:all>
                <xsd:element ref="ns2:SharedWithUsers" minOccurs="0"/>
                <xsd:element ref="ns2:SharedWithDetails" minOccurs="0"/>
                <xsd:element ref="ns1:AverageRating" minOccurs="0"/>
                <xsd:element ref="ns1:RatingCount" minOccurs="0"/>
                <xsd:element ref="ns1:RatedBy" minOccurs="0"/>
                <xsd:element ref="ns1:Ratings" minOccurs="0"/>
                <xsd:element ref="ns1:LikesCount" minOccurs="0"/>
                <xsd:element ref="ns1:LikedBy" minOccurs="0"/>
                <xsd:element ref="ns2:LastSharedByUser" minOccurs="0"/>
                <xsd:element ref="ns2:LastSharedByTime" minOccurs="0"/>
                <xsd:element ref="ns3:MediaServiceMetadata" minOccurs="0"/>
                <xsd:element ref="ns3:MediaServiceFastMetadata" minOccurs="0"/>
                <xsd:element ref="ns1:PublishingStartDate" minOccurs="0"/>
                <xsd:element ref="ns1:PublishingExpirationDate" minOccurs="0"/>
                <xsd:element ref="ns2:TaxKeywordTaxHTField" minOccurs="0"/>
                <xsd:element ref="ns4:TaxCatchAll" minOccurs="0"/>
                <xsd:element ref="ns3:ga0bac5639ea43d4a46e5e8979bf3e26"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atedBy" ma:index="12"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User ratings" ma:description="User ratings for the item" ma:hidden="true" ma:internalName="Ratings">
      <xsd:simpleType>
        <xsd:restriction base="dms:Note"/>
      </xsd:simpleType>
    </xsd:element>
    <xsd:element name="LikesCount" ma:index="14" nillable="true" ma:displayName="Number of Likes" ma:internalName="LikesCount">
      <xsd:simpleType>
        <xsd:restriction base="dms:Unknown"/>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StartDate" ma:index="2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a58cbc-cd1f-4316-8e97-a0bb4c57e2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element name="TaxKeywordTaxHTField" ma:index="23" nillable="true" ma:taxonomy="true" ma:internalName="TaxKeywordTaxHTField" ma:taxonomyFieldName="TaxKeyword" ma:displayName="Enterprise Keywords" ma:fieldId="{23f27201-bee3-471e-b2e7-b64fd8b7ca38}" ma:taxonomyMulti="true" ma:sspId="cc962de5-690c-40f6-9925-46ff4f3fc18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55fe41-16ae-489b-bb6d-2dd9b2d28296" elementFormDefault="qualified">
    <xsd:import namespace="http://schemas.microsoft.com/office/2006/documentManagement/types"/>
    <xsd:import namespace="http://schemas.microsoft.com/office/infopath/2007/PartnerControls"/>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ga0bac5639ea43d4a46e5e8979bf3e26" ma:index="26" nillable="true" ma:taxonomy="true" ma:internalName="ga0bac5639ea43d4a46e5e8979bf3e26" ma:taxonomyFieldName="Tag" ma:displayName="Tag" ma:default="" ma:fieldId="{0a0bac56-39ea-43d4-a46e-5e8979bf3e26}" ma:taxonomyMulti="true" ma:sspId="cc962de5-690c-40f6-9925-46ff4f3fc18f" ma:termSetId="6214defd-bc99-416a-9b0d-47b8b94e0d4a" ma:anchorId="00000000-0000-0000-0000-000000000000" ma:open="true" ma:isKeyword="false">
      <xsd:complexType>
        <xsd:sequence>
          <xsd:element ref="pc:Terms" minOccurs="0" maxOccurs="1"/>
        </xsd:sequence>
      </xsd:complex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24" nillable="true" ma:displayName="Taxonomy Catch All Column" ma:description="" ma:hidden="true" ma:list="{728a09f4-2369-4fe2-81a5-a7d5ae06beff}" ma:internalName="TaxCatchAll" ma:showField="CatchAllData" ma:web="b7a58cbc-cd1f-4316-8e97-a0bb4c57e2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FA2156-28A9-401B-AF18-4586E042D708}">
  <ds:schemaRefs>
    <ds:schemaRef ds:uri="http://purl.org/dc/dcmitype/"/>
    <ds:schemaRef ds:uri="http://purl.org/dc/terms/"/>
    <ds:schemaRef ds:uri="http://schemas.microsoft.com/office/2006/documentManagement/types"/>
    <ds:schemaRef ds:uri="b7a58cbc-cd1f-4316-8e97-a0bb4c57e2d1"/>
    <ds:schemaRef ds:uri="http://purl.org/dc/elements/1.1/"/>
    <ds:schemaRef ds:uri="372e849b-fc60-49fc-88ef-6f6a3a7352cc"/>
    <ds:schemaRef ds:uri="http://www.w3.org/XML/1998/namespace"/>
    <ds:schemaRef ds:uri="http://schemas.microsoft.com/office/infopath/2007/PartnerControls"/>
    <ds:schemaRef ds:uri="http://schemas.openxmlformats.org/package/2006/metadata/core-properties"/>
    <ds:schemaRef ds:uri="7955fe41-16ae-489b-bb6d-2dd9b2d28296"/>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AF9F5582-2E7C-484E-A056-ED8FF10BDF90}">
  <ds:schemaRefs>
    <ds:schemaRef ds:uri="http://schemas.microsoft.com/sharepoint/v3/contenttype/forms"/>
  </ds:schemaRefs>
</ds:datastoreItem>
</file>

<file path=customXml/itemProps3.xml><?xml version="1.0" encoding="utf-8"?>
<ds:datastoreItem xmlns:ds="http://schemas.openxmlformats.org/officeDocument/2006/customXml" ds:itemID="{0C214276-A052-4498-B52A-4217918024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a58cbc-cd1f-4316-8e97-a0bb4c57e2d1"/>
    <ds:schemaRef ds:uri="7955fe41-16ae-489b-bb6d-2dd9b2d28296"/>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1586</TotalTime>
  <Words>71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vt:lpstr>
      <vt:lpstr>Georgia</vt:lpstr>
      <vt:lpstr>Times New Roman</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dc:title>
  <dc:creator>Das H.S, Hemanth</dc:creator>
  <cp:lastModifiedBy>Sharma, Nikhil G</cp:lastModifiedBy>
  <cp:revision>258</cp:revision>
  <dcterms:created xsi:type="dcterms:W3CDTF">2017-09-11T16:52:07Z</dcterms:created>
  <dcterms:modified xsi:type="dcterms:W3CDTF">2018-06-27T11:10:08Z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2017-09-11T00:00:00Z</vt:filetime>
  </property>
  <property fmtid="{D5CDD505-2E9C-101B-9397-08002B2CF9AE}" pid="3" name="Creator">
    <vt:lpwstr>Adobe InDesign CC 2017 (Windows)</vt:lpwstr>
  </property>
  <property fmtid="{D5CDD505-2E9C-101B-9397-08002B2CF9AE}" pid="4" name="LastSaved">
    <vt:filetime>2017-09-11T00:00:00Z</vt:filetime>
  </property>
  <property fmtid="{D5CDD505-2E9C-101B-9397-08002B2CF9AE}" pid="5" name="ContentTypeId">
    <vt:lpwstr>0x010100FD9387E64A2A4343BD96EB39AF3A92F6</vt:lpwstr>
  </property>
  <property fmtid="{D5CDD505-2E9C-101B-9397-08002B2CF9AE}" pid="6" name="TaxKeyword">
    <vt:lpwstr/>
  </property>
  <property fmtid="{D5CDD505-2E9C-101B-9397-08002B2CF9AE}" pid="7" name="Tag">
    <vt:lpwstr/>
  </property>
</Properties>
</file>