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34389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D55BBC-7C29-4A17-A41E-C23E19E36B03}"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305068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357776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70567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3769072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1120591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87751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1707640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383701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326793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11493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D55BBC-7C29-4A17-A41E-C23E19E36B03}"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206293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D55BBC-7C29-4A17-A41E-C23E19E36B03}" type="datetimeFigureOut">
              <a:rPr lang="en-US" smtClean="0"/>
              <a:pPr/>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299399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24698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202846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1D55BBC-7C29-4A17-A41E-C23E19E36B03}" type="datetimeFigureOut">
              <a:rPr lang="en-US" smtClean="0"/>
              <a:pPr/>
              <a:t>5/18/2020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23088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D55BBC-7C29-4A17-A41E-C23E19E36B03}"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291192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D55BBC-7C29-4A17-A41E-C23E19E36B03}" type="datetimeFigureOut">
              <a:rPr lang="en-US" smtClean="0"/>
              <a:pPr/>
              <a:t>5/18/2020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D2AE73-8582-4AC8-9FE4-9F81200D1AA2}" type="slidenum">
              <a:rPr lang="en-US" smtClean="0"/>
              <a:pPr/>
              <a:t>‹#›</a:t>
            </a:fld>
            <a:endParaRPr lang="en-US"/>
          </a:p>
        </p:txBody>
      </p:sp>
    </p:spTree>
    <p:extLst>
      <p:ext uri="{BB962C8B-B14F-4D97-AF65-F5344CB8AC3E}">
        <p14:creationId xmlns:p14="http://schemas.microsoft.com/office/powerpoint/2010/main" xmlns="" val="40582316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Pkv6QR3_Rj8" TargetMode="External"/><Relationship Id="rId7" Type="http://schemas.openxmlformats.org/officeDocument/2006/relationships/hyperlink" Target="https://app.swaggerhub.com/help/tutorials/openapi-3-tutorial" TargetMode="External"/><Relationship Id="rId2" Type="http://schemas.openxmlformats.org/officeDocument/2006/relationships/hyperlink" Target="https://jaxenter.com/a-new-front-for-soa-open-api-and-api-management-as-a-game-changer-part-i-108031.html" TargetMode="External"/><Relationship Id="rId1" Type="http://schemas.openxmlformats.org/officeDocument/2006/relationships/slideLayout" Target="../slideLayouts/slideLayout2.xml"/><Relationship Id="rId6" Type="http://schemas.openxmlformats.org/officeDocument/2006/relationships/hyperlink" Target="https://github.com/OAI/OpenAPI-Specification" TargetMode="External"/><Relationship Id="rId5" Type="http://schemas.openxmlformats.org/officeDocument/2006/relationships/hyperlink" Target="https://github.com/Techprimers" TargetMode="External"/><Relationship Id="rId4" Type="http://schemas.openxmlformats.org/officeDocument/2006/relationships/hyperlink" Target="https://youtu.be/00DByVAVKV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t>OpenApi</a:t>
            </a:r>
            <a:endParaRPr lang="en-US" b="1" dirty="0"/>
          </a:p>
        </p:txBody>
      </p:sp>
    </p:spTree>
    <p:extLst>
      <p:ext uri="{BB962C8B-B14F-4D97-AF65-F5344CB8AC3E}">
        <p14:creationId xmlns:p14="http://schemas.microsoft.com/office/powerpoint/2010/main" xmlns="" val="130278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normAutofit lnSpcReduction="10000"/>
          </a:bodyPr>
          <a:lstStyle/>
          <a:p>
            <a:r>
              <a:rPr lang="en-US" sz="1800" dirty="0" smtClean="0">
                <a:latin typeface="Calibri" pitchFamily="34" charset="0"/>
                <a:cs typeface="Calibri" pitchFamily="34" charset="0"/>
              </a:rPr>
              <a:t>An </a:t>
            </a:r>
            <a:r>
              <a:rPr lang="en-US" sz="1800" dirty="0" smtClean="0">
                <a:latin typeface="Calibri" pitchFamily="34" charset="0"/>
                <a:cs typeface="Calibri" pitchFamily="34" charset="0"/>
              </a:rPr>
              <a:t>open API (often referred to as a public API) is a publicly available application programming interface that provides developers with programmatic access to a proprietary software application or web service. APIs are sets of requirements that govern how one application can communicate and interact with another. </a:t>
            </a:r>
            <a:r>
              <a:rPr lang="en-US" sz="1600" dirty="0" smtClean="0">
                <a:solidFill>
                  <a:srgbClr val="FFC000"/>
                </a:solidFill>
                <a:latin typeface="Calibri" pitchFamily="34" charset="0"/>
                <a:cs typeface="Calibri" pitchFamily="34" charset="0"/>
              </a:rPr>
              <a:t>Analysts and software vendors classify the product around Open API as “API Management”</a:t>
            </a:r>
            <a:r>
              <a:rPr lang="en-US" sz="1800" dirty="0" smtClean="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Open APIs have three main characteristics: </a:t>
            </a:r>
            <a:endParaRPr lang="en-US" sz="1800" dirty="0" smtClean="0">
              <a:latin typeface="Calibri" pitchFamily="34" charset="0"/>
              <a:cs typeface="Calibri" pitchFamily="34" charset="0"/>
            </a:endParaRPr>
          </a:p>
          <a:p>
            <a:pPr lvl="1">
              <a:buFont typeface="Wingdings" pitchFamily="2" charset="2"/>
              <a:buChar char="ü"/>
            </a:pPr>
            <a:r>
              <a:rPr lang="en-US" sz="1600" dirty="0" smtClean="0">
                <a:latin typeface="Calibri" pitchFamily="34" charset="0"/>
                <a:cs typeface="Calibri" pitchFamily="34" charset="0"/>
              </a:rPr>
              <a:t>They </a:t>
            </a:r>
            <a:r>
              <a:rPr lang="en-US" sz="1600" dirty="0" smtClean="0">
                <a:latin typeface="Calibri" pitchFamily="34" charset="0"/>
                <a:cs typeface="Calibri" pitchFamily="34" charset="0"/>
              </a:rPr>
              <a:t>are available for use by developers and other users with relatively few restrictions. Restrictions might include the necessity to register with the service providing the API.</a:t>
            </a:r>
          </a:p>
          <a:p>
            <a:pPr lvl="1">
              <a:buFont typeface="Wingdings" pitchFamily="2" charset="2"/>
              <a:buChar char="ü"/>
            </a:pPr>
            <a:r>
              <a:rPr lang="en-US" sz="1600" dirty="0" smtClean="0">
                <a:latin typeface="Calibri" pitchFamily="34" charset="0"/>
                <a:cs typeface="Calibri" pitchFamily="34" charset="0"/>
              </a:rPr>
              <a:t>They </a:t>
            </a:r>
            <a:r>
              <a:rPr lang="en-US" sz="1600" dirty="0" smtClean="0">
                <a:latin typeface="Calibri" pitchFamily="34" charset="0"/>
                <a:cs typeface="Calibri" pitchFamily="34" charset="0"/>
              </a:rPr>
              <a:t>are typically backed by open data . Open data is freely available for everyone to use and republish as they wish, without restrictions from copyright, patents or other mechanisms of control. An Open API may be free to use but the publisher may limit how the API data can be used</a:t>
            </a:r>
            <a:r>
              <a:rPr lang="en-US" sz="1600" dirty="0" smtClean="0">
                <a:latin typeface="Calibri" pitchFamily="34" charset="0"/>
                <a:cs typeface="Calibri" pitchFamily="34" charset="0"/>
              </a:rPr>
              <a:t>.</a:t>
            </a:r>
            <a:endParaRPr lang="en-US" sz="1600" dirty="0" smtClean="0">
              <a:latin typeface="Calibri" pitchFamily="34" charset="0"/>
              <a:cs typeface="Calibri" pitchFamily="34" charset="0"/>
            </a:endParaRPr>
          </a:p>
          <a:p>
            <a:pPr lvl="1">
              <a:buFont typeface="Wingdings" pitchFamily="2" charset="2"/>
              <a:buChar char="ü"/>
            </a:pPr>
            <a:r>
              <a:rPr lang="en-US" sz="1600" dirty="0" smtClean="0">
                <a:latin typeface="Calibri" pitchFamily="34" charset="0"/>
                <a:cs typeface="Calibri" pitchFamily="34" charset="0"/>
              </a:rPr>
              <a:t>They </a:t>
            </a:r>
            <a:r>
              <a:rPr lang="en-US" sz="1600" dirty="0" smtClean="0">
                <a:latin typeface="Calibri" pitchFamily="34" charset="0"/>
                <a:cs typeface="Calibri" pitchFamily="34" charset="0"/>
              </a:rPr>
              <a:t>are based on an open standard.</a:t>
            </a:r>
            <a:r>
              <a:rPr lang="en-US" dirty="0" smtClean="0"/>
              <a:t/>
            </a:r>
            <a:br>
              <a:rPr lang="en-US" dirty="0" smtClean="0"/>
            </a:br>
            <a:endParaRPr lang="en-US" dirty="0"/>
          </a:p>
        </p:txBody>
      </p:sp>
    </p:spTree>
    <p:extLst>
      <p:ext uri="{BB962C8B-B14F-4D97-AF65-F5344CB8AC3E}">
        <p14:creationId xmlns:p14="http://schemas.microsoft.com/office/powerpoint/2010/main" xmlns="" val="101673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API Business Chart</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noChangeArrowheads="1"/>
          </p:cNvPicPr>
          <p:nvPr/>
        </p:nvPicPr>
        <p:blipFill>
          <a:blip r:embed="rId2" cstate="print"/>
          <a:srcRect/>
          <a:stretch>
            <a:fillRect/>
          </a:stretch>
        </p:blipFill>
        <p:spPr bwMode="auto">
          <a:xfrm>
            <a:off x="1054310" y="1568210"/>
            <a:ext cx="9134475" cy="5048250"/>
          </a:xfrm>
          <a:prstGeom prst="rect">
            <a:avLst/>
          </a:prstGeom>
          <a:noFill/>
          <a:ln w="9525">
            <a:noFill/>
            <a:miter lim="800000"/>
            <a:headEnd/>
            <a:tailEnd/>
          </a:ln>
        </p:spPr>
      </p:pic>
    </p:spTree>
    <p:extLst>
      <p:ext uri="{BB962C8B-B14F-4D97-AF65-F5344CB8AC3E}">
        <p14:creationId xmlns:p14="http://schemas.microsoft.com/office/powerpoint/2010/main" xmlns="" val="160789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 API on Web</a:t>
            </a:r>
            <a:endParaRPr lang="en-US" dirty="0"/>
          </a:p>
        </p:txBody>
      </p:sp>
      <p:sp>
        <p:nvSpPr>
          <p:cNvPr id="3" name="Content Placeholder 2"/>
          <p:cNvSpPr>
            <a:spLocks noGrp="1"/>
          </p:cNvSpPr>
          <p:nvPr>
            <p:ph idx="1"/>
          </p:nvPr>
        </p:nvSpPr>
        <p:spPr/>
        <p:txBody>
          <a:bodyPr>
            <a:normAutofit lnSpcReduction="10000"/>
          </a:bodyPr>
          <a:lstStyle/>
          <a:p>
            <a:pPr>
              <a:buNone/>
            </a:pPr>
            <a:endParaRPr lang="en-US" sz="1800" b="1" dirty="0" smtClean="0">
              <a:solidFill>
                <a:srgbClr val="000000"/>
              </a:solidFill>
            </a:endParaRPr>
          </a:p>
          <a:p>
            <a:r>
              <a:rPr lang="en-US" sz="1800" dirty="0" smtClean="0">
                <a:latin typeface="Calibri" pitchFamily="34" charset="0"/>
                <a:cs typeface="Calibri" pitchFamily="34" charset="0"/>
              </a:rPr>
              <a:t>With the rise in prominence of HTML5 and Web 2.0, the modern browsing experience has become interactive and dynamic and this has, in part, been accelerated through the use of open APIs. Some open APIs fetch data from the database behind a website and these are called Web APIs. For example, Google's YouTube API allows developers to integrate YouTube into their applications by providing the capability to search for videos, retrieve standard feeds, and see related content . Web APIs are used for exchanging information with a website either by receiving or by sending data. When a web API fetches data from a website, the application makes a carefully constructed HTTP request to the server the site is stored on. The server then sends data back in a format your application expects (if you requested data) or incorporates your changes to the website (if you sent data).</a:t>
            </a:r>
          </a:p>
          <a:p>
            <a:endParaRPr lang="en-US" sz="1800" dirty="0" smtClean="0">
              <a:latin typeface="Calibri" pitchFamily="34" charset="0"/>
              <a:cs typeface="Calibri" pitchFamily="34" charset="0"/>
            </a:endParaRPr>
          </a:p>
          <a:p>
            <a:pPr>
              <a:buNone/>
            </a:pPr>
            <a:r>
              <a:rPr lang="en-US" dirty="0" smtClean="0"/>
              <a:t/>
            </a:r>
            <a:br>
              <a:rPr lang="en-US" dirty="0" smtClean="0"/>
            </a:br>
            <a:endParaRPr lang="en-US" dirty="0"/>
          </a:p>
        </p:txBody>
      </p:sp>
    </p:spTree>
    <p:extLst>
      <p:ext uri="{BB962C8B-B14F-4D97-AF65-F5344CB8AC3E}">
        <p14:creationId xmlns:p14="http://schemas.microsoft.com/office/powerpoint/2010/main" xmlns="" val="101673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433" y="189612"/>
            <a:ext cx="8946541" cy="6185309"/>
          </a:xfrm>
        </p:spPr>
        <p:txBody>
          <a:bodyPr>
            <a:normAutofit fontScale="25000" lnSpcReduction="20000"/>
          </a:bodyPr>
          <a:lstStyle/>
          <a:p>
            <a:pPr>
              <a:buNone/>
            </a:pPr>
            <a:endParaRPr lang="en-US" sz="1800" b="1" dirty="0" smtClean="0">
              <a:solidFill>
                <a:srgbClr val="000000"/>
              </a:solidFill>
            </a:endParaRPr>
          </a:p>
          <a:p>
            <a:r>
              <a:rPr lang="en-US" sz="7200" dirty="0" smtClean="0">
                <a:latin typeface="Calibri" pitchFamily="34" charset="0"/>
                <a:cs typeface="Calibri" pitchFamily="34" charset="0"/>
              </a:rPr>
              <a:t>Open API is a word used to describe sets of technologies that enable websites to interact with each other by using REST, SOAP, JavaScript and other web technologies. While its possibilities aren’t limited to web-based applications, it’s becoming an increasing trend in so–called Web 2.0 applications.” This definition should be endorsed by clarifying that Open API is also used for automated machine–to–machine (M2M) communication more and more. It is not just used for communicating with web browsers and mobile apps).</a:t>
            </a:r>
          </a:p>
          <a:p>
            <a:pPr fontAlgn="base">
              <a:buNone/>
            </a:pPr>
            <a:r>
              <a:rPr lang="en-US" sz="7200" dirty="0" smtClean="0">
                <a:latin typeface="Calibri" pitchFamily="34" charset="0"/>
                <a:cs typeface="Calibri" pitchFamily="34" charset="0"/>
              </a:rPr>
              <a:t>Drivers for Open API</a:t>
            </a:r>
          </a:p>
          <a:p>
            <a:pPr fontAlgn="base">
              <a:buFont typeface="Wingdings 3" charset="2"/>
              <a:buNone/>
            </a:pPr>
            <a:r>
              <a:rPr lang="en-US" sz="7200" dirty="0" smtClean="0">
                <a:latin typeface="Calibri" pitchFamily="34" charset="0"/>
                <a:cs typeface="Calibri" pitchFamily="34" charset="0"/>
              </a:rPr>
              <a:t>The introduction of Open API establishes several benefits:</a:t>
            </a:r>
          </a:p>
          <a:p>
            <a:pPr fontAlgn="base">
              <a:buNone/>
            </a:pPr>
            <a:endParaRPr lang="en-US" sz="4500" dirty="0" smtClean="0">
              <a:latin typeface="Calibri" pitchFamily="34" charset="0"/>
              <a:cs typeface="Calibri" pitchFamily="34" charset="0"/>
            </a:endParaRPr>
          </a:p>
          <a:p>
            <a:pPr fontAlgn="base">
              <a:buFont typeface="Wingdings" pitchFamily="2" charset="2"/>
              <a:buChar char="ü"/>
            </a:pPr>
            <a:r>
              <a:rPr lang="en-US" sz="5600" dirty="0" smtClean="0">
                <a:latin typeface="Calibri" pitchFamily="34" charset="0"/>
                <a:cs typeface="Calibri" pitchFamily="34" charset="0"/>
              </a:rPr>
              <a:t>Enable New Business Models: Increase revenue from existing services through partner ecosystems, and extend presence to social and mobile platforms serving digital customers.</a:t>
            </a:r>
          </a:p>
          <a:p>
            <a:pPr fontAlgn="base">
              <a:buFont typeface="Wingdings" pitchFamily="2" charset="2"/>
              <a:buChar char="ü"/>
            </a:pPr>
            <a:endParaRPr lang="en-US" sz="5600" dirty="0" smtClean="0">
              <a:latin typeface="Calibri" pitchFamily="34" charset="0"/>
              <a:cs typeface="Calibri" pitchFamily="34" charset="0"/>
            </a:endParaRPr>
          </a:p>
          <a:p>
            <a:pPr fontAlgn="base">
              <a:buFont typeface="Wingdings" pitchFamily="2" charset="2"/>
              <a:buChar char="ü"/>
            </a:pPr>
            <a:r>
              <a:rPr lang="en-US" sz="5600" dirty="0" smtClean="0">
                <a:latin typeface="Calibri" pitchFamily="34" charset="0"/>
                <a:cs typeface="Calibri" pitchFamily="34" charset="0"/>
              </a:rPr>
              <a:t>Deliver High Performance: Accelerate edge services performance through load balancing, caching, and a high- performance event- driven architecture.</a:t>
            </a:r>
          </a:p>
          <a:p>
            <a:pPr fontAlgn="base">
              <a:buFont typeface="Wingdings" pitchFamily="2" charset="2"/>
              <a:buChar char="ü"/>
            </a:pPr>
            <a:r>
              <a:rPr lang="en-US" sz="5600" dirty="0" smtClean="0">
                <a:latin typeface="Calibri" pitchFamily="34" charset="0"/>
                <a:cs typeface="Calibri" pitchFamily="34" charset="0"/>
              </a:rPr>
              <a:t>Secure Internal Services for External Exposure: Standardize authentication and authorization across the enterprise and through to partners, and protect services from attack through security policies, message verification, and adaptive throttling.</a:t>
            </a:r>
          </a:p>
          <a:p>
            <a:pPr fontAlgn="base">
              <a:buFont typeface="Wingdings" pitchFamily="2" charset="2"/>
              <a:buChar char="ü"/>
            </a:pPr>
            <a:r>
              <a:rPr lang="en-US" sz="5600" dirty="0" smtClean="0">
                <a:latin typeface="Calibri" pitchFamily="34" charset="0"/>
                <a:cs typeface="Calibri" pitchFamily="34" charset="0"/>
              </a:rPr>
              <a:t>Map Business Agreements to Enforceable Policies: Use throttles to enforce SLAs for service consumers, and monetize by metering or charging for systems integration.</a:t>
            </a:r>
          </a:p>
          <a:p>
            <a:pPr fontAlgn="base">
              <a:buFont typeface="Wingdings" pitchFamily="2" charset="2"/>
              <a:buChar char="ü"/>
            </a:pPr>
            <a:r>
              <a:rPr lang="en-US" sz="5600" dirty="0" smtClean="0">
                <a:latin typeface="Calibri" pitchFamily="34" charset="0"/>
                <a:cs typeface="Calibri" pitchFamily="34" charset="0"/>
              </a:rPr>
              <a:t>Federate Disparate Enterprise Applications: Unify cloud and mobile platforms through service aggregation, content -based routing, protocol bridging, mediation, and lightweight orchestration.</a:t>
            </a:r>
          </a:p>
          <a:p>
            <a:pPr fontAlgn="base">
              <a:buFont typeface="Wingdings" pitchFamily="2" charset="2"/>
              <a:buChar char="ü"/>
            </a:pPr>
            <a:r>
              <a:rPr lang="en-US" sz="5600" dirty="0" smtClean="0">
                <a:latin typeface="Calibri" pitchFamily="34" charset="0"/>
                <a:cs typeface="Calibri" pitchFamily="34" charset="0"/>
              </a:rPr>
              <a:t>Rapidly On-Board Partners: Create new channels with hot deployment of partners, services, and </a:t>
            </a:r>
            <a:r>
              <a:rPr lang="en-US" sz="5600" dirty="0" err="1" smtClean="0">
                <a:latin typeface="Calibri" pitchFamily="34" charset="0"/>
                <a:cs typeface="Calibri" pitchFamily="34" charset="0"/>
              </a:rPr>
              <a:t>policies.The</a:t>
            </a:r>
            <a:r>
              <a:rPr lang="en-US" sz="5600" dirty="0" smtClean="0">
                <a:latin typeface="Calibri" pitchFamily="34" charset="0"/>
                <a:cs typeface="Calibri" pitchFamily="34" charset="0"/>
              </a:rPr>
              <a:t> </a:t>
            </a:r>
            <a:r>
              <a:rPr lang="en-US" sz="5600" dirty="0" smtClean="0">
                <a:latin typeface="Calibri" pitchFamily="34" charset="0"/>
                <a:cs typeface="Calibri" pitchFamily="34" charset="0"/>
              </a:rPr>
              <a:t>benefits generate several opportunities for business. </a:t>
            </a:r>
            <a:r>
              <a:rPr lang="en-US" sz="5600" dirty="0" smtClean="0">
                <a:latin typeface="Calibri" pitchFamily="34" charset="0"/>
                <a:cs typeface="Calibri" pitchFamily="34" charset="0"/>
              </a:rPr>
              <a:t>Without IT, Open API would not be possible. However, Open API initiatives usually are driven by the line-of-business, not IT . Business can increase revenue, reduce costs and improve efficiency by introducing Open API.</a:t>
            </a:r>
          </a:p>
          <a:p>
            <a:pPr fontAlgn="base">
              <a:buFont typeface="Arial" pitchFamily="34" charset="0"/>
              <a:buChar char="•"/>
            </a:pPr>
            <a:endParaRPr lang="en-US" sz="2900" dirty="0" smtClean="0">
              <a:latin typeface="Calibri" pitchFamily="34" charset="0"/>
              <a:cs typeface="Calibri" pitchFamily="34" charset="0"/>
            </a:endParaRPr>
          </a:p>
          <a:p>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r>
              <a:rPr lang="en-US" dirty="0" smtClean="0"/>
              <a:t/>
            </a:r>
            <a:br>
              <a:rPr lang="en-US" dirty="0" smtClean="0"/>
            </a:br>
            <a:endParaRPr lang="en-US" dirty="0"/>
          </a:p>
        </p:txBody>
      </p:sp>
    </p:spTree>
    <p:extLst>
      <p:ext uri="{BB962C8B-B14F-4D97-AF65-F5344CB8AC3E}">
        <p14:creationId xmlns:p14="http://schemas.microsoft.com/office/powerpoint/2010/main" xmlns="" val="101673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Links</a:t>
            </a:r>
            <a:endParaRPr lang="en-US" dirty="0"/>
          </a:p>
        </p:txBody>
      </p:sp>
      <p:sp>
        <p:nvSpPr>
          <p:cNvPr id="3" name="Content Placeholder 2"/>
          <p:cNvSpPr>
            <a:spLocks noGrp="1"/>
          </p:cNvSpPr>
          <p:nvPr>
            <p:ph idx="1"/>
          </p:nvPr>
        </p:nvSpPr>
        <p:spPr/>
        <p:txBody>
          <a:bodyPr/>
          <a:lstStyle/>
          <a:p>
            <a:r>
              <a:rPr lang="en-US" dirty="0" smtClean="0">
                <a:solidFill>
                  <a:srgbClr val="002060"/>
                </a:solidFill>
                <a:hlinkClick r:id="rId2"/>
              </a:rPr>
              <a:t>https</a:t>
            </a:r>
            <a:r>
              <a:rPr lang="en-US" dirty="0" smtClean="0">
                <a:solidFill>
                  <a:srgbClr val="002060"/>
                </a:solidFill>
                <a:hlinkClick r:id="rId2"/>
              </a:rPr>
              <a:t>://jaxenter.com/a-new-front-for-soa-open-api-and-api-management-as-a-game-changer-part-i-108031.html</a:t>
            </a:r>
            <a:endParaRPr lang="en-US" dirty="0" smtClean="0">
              <a:solidFill>
                <a:srgbClr val="002060"/>
              </a:solidFill>
            </a:endParaRPr>
          </a:p>
          <a:p>
            <a:endParaRPr lang="en-US" dirty="0" smtClean="0">
              <a:solidFill>
                <a:srgbClr val="002060"/>
              </a:solidFill>
            </a:endParaRPr>
          </a:p>
          <a:p>
            <a:pPr>
              <a:buNone/>
            </a:pPr>
            <a:r>
              <a:rPr lang="en-US" dirty="0" smtClean="0">
                <a:latin typeface="Calibri" pitchFamily="34" charset="0"/>
                <a:cs typeface="Calibri" pitchFamily="34" charset="0"/>
              </a:rPr>
              <a:t>Refer other links:</a:t>
            </a:r>
          </a:p>
          <a:p>
            <a:r>
              <a:rPr lang="en-US" dirty="0" smtClean="0">
                <a:solidFill>
                  <a:srgbClr val="002060"/>
                </a:solidFill>
                <a:hlinkClick r:id="rId3"/>
              </a:rPr>
              <a:t>https://youtu.be/Pkv6QR3_Rj8</a:t>
            </a:r>
            <a:endParaRPr lang="en-US" dirty="0" smtClean="0">
              <a:solidFill>
                <a:srgbClr val="002060"/>
              </a:solidFill>
            </a:endParaRPr>
          </a:p>
          <a:p>
            <a:r>
              <a:rPr lang="en-US" dirty="0" smtClean="0">
                <a:solidFill>
                  <a:srgbClr val="002060"/>
                </a:solidFill>
                <a:hlinkClick r:id="rId4"/>
              </a:rPr>
              <a:t>https://youtu.be/00DByVAVKV4</a:t>
            </a:r>
            <a:endParaRPr lang="en-US" dirty="0" smtClean="0">
              <a:solidFill>
                <a:srgbClr val="002060"/>
              </a:solidFill>
            </a:endParaRPr>
          </a:p>
          <a:p>
            <a:r>
              <a:rPr lang="en-US" dirty="0" smtClean="0">
                <a:hlinkClick r:id="rId5"/>
              </a:rPr>
              <a:t>https://github.com/Techprimers</a:t>
            </a:r>
            <a:endParaRPr lang="en-US" dirty="0" smtClean="0">
              <a:solidFill>
                <a:srgbClr val="002060"/>
              </a:solidFill>
            </a:endParaRPr>
          </a:p>
          <a:p>
            <a:r>
              <a:rPr lang="en-US" dirty="0" smtClean="0">
                <a:hlinkClick r:id="rId6"/>
              </a:rPr>
              <a:t>https://</a:t>
            </a:r>
            <a:r>
              <a:rPr lang="en-US" dirty="0" smtClean="0">
                <a:hlinkClick r:id="rId6"/>
              </a:rPr>
              <a:t>github.com/OAI/OpenAPI-Specification</a:t>
            </a:r>
            <a:endParaRPr lang="en-US" dirty="0" smtClean="0"/>
          </a:p>
          <a:p>
            <a:r>
              <a:rPr lang="en-US" dirty="0" smtClean="0">
                <a:hlinkClick r:id="rId7"/>
              </a:rPr>
              <a:t>https://app.swaggerhub.com/help/tutorials/openapi-3-tutorial</a:t>
            </a:r>
            <a:endParaRPr lang="en-US" dirty="0" smtClean="0"/>
          </a:p>
        </p:txBody>
      </p:sp>
    </p:spTree>
    <p:extLst>
      <p:ext uri="{BB962C8B-B14F-4D97-AF65-F5344CB8AC3E}">
        <p14:creationId xmlns:p14="http://schemas.microsoft.com/office/powerpoint/2010/main" xmlns="" val="1292977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TotalTime>
  <Words>469</Words>
  <Application>Microsoft Office PowerPoint</Application>
  <PresentationFormat>Custom</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OpenApi</vt:lpstr>
      <vt:lpstr>About</vt:lpstr>
      <vt:lpstr>Open API Business Chart</vt:lpstr>
      <vt:lpstr>Open API on Web</vt:lpstr>
      <vt:lpstr>Slide 5</vt:lpstr>
      <vt:lpstr>Important Links</vt:lpstr>
    </vt:vector>
  </TitlesOfParts>
  <Company>Genpact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CircleCI</dc:title>
  <dc:creator>Sharma, Mridul M</dc:creator>
  <cp:lastModifiedBy>HP</cp:lastModifiedBy>
  <cp:revision>7</cp:revision>
  <dcterms:created xsi:type="dcterms:W3CDTF">2020-05-18T03:58:18Z</dcterms:created>
  <dcterms:modified xsi:type="dcterms:W3CDTF">2020-05-18T09:57:38Z</dcterms:modified>
</cp:coreProperties>
</file>