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0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4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7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4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5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0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1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9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2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0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7B98-6CAE-4B58-8146-CE70ECF5CA1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Classification: GE-GENPACT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31B6-01FC-4F00-9DA1-CAD1B13C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7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dcglq05530.ics.cloud.ge.com:8443/ProxyService/GET?name=/Details&amp;namespace=/ShopOrders&amp;paramnames=lot,user,language&amp;paramvalues=6815BD5A-4F05-4809-9257-6D2965AB2017,41A7A10E-1201-40B1-93CA-4525E7BE58E9,en_US" TargetMode="External"/><Relationship Id="rId2" Type="http://schemas.openxmlformats.org/officeDocument/2006/relationships/hyperlink" Target="https://vdcglq05530.ics.cloud.ge.com:8443/ProxyService/GET?name=/Operator/Work/v1.0&amp;namespace=/ShopOrders&amp;paramnames=workcenter,operator,operationIDs&amp;paramvalues=03D62236-1DC5-4AC5-B292-3677A3C28AA8,41A7A10E-1201-40B1-93CA-4525E7BE58E9,6815BD5A-4F05-4809-9257-6D2965AB201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vdcglq05530.ics.cloud.ge.com:8443/ProxyService/GET?name=/Operations/Quality/Values&amp;namespace=/ShopOrders&amp;paramnames=segment,material,isRework&amp;paramvalues=6815BD5A-4F05-4809-9257-6D2965AB2017,11CEB769-CBD8-4C90-B8AD-A06B88D00DB7,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dcglq05530.ics.cloud.ge.com:8443/ProxyService/GET?name=/Details&amp;namespace=/ShopOrders&amp;paramnames=lot,user,language&amp;paramvalues=6815BD5A-4F05-4809-9257-6D2965AB2017,41A7A10E-1201-40B1-93CA-4525E7BE58E9,en_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ChangeArrowheads="1"/>
          </p:cNvSpPr>
          <p:nvPr/>
        </p:nvSpPr>
        <p:spPr bwMode="auto">
          <a:xfrm>
            <a:off x="3505200" y="3276601"/>
            <a:ext cx="5029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000" b="1" dirty="0">
                <a:latin typeface="Arial" charset="0"/>
                <a:cs typeface="Times New Roman" pitchFamily="18" charset="0"/>
              </a:rPr>
              <a:t>Version Control</a:t>
            </a:r>
          </a:p>
        </p:txBody>
      </p:sp>
      <p:sp>
        <p:nvSpPr>
          <p:cNvPr id="2051" name="Rectangle 1053"/>
          <p:cNvSpPr>
            <a:spLocks noChangeArrowheads="1"/>
          </p:cNvSpPr>
          <p:nvPr/>
        </p:nvSpPr>
        <p:spPr bwMode="auto">
          <a:xfrm>
            <a:off x="2286000" y="1981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en-US" sz="1000" b="1" dirty="0">
                <a:latin typeface="Arial" charset="0"/>
                <a:cs typeface="Times New Roman" pitchFamily="18" charset="0"/>
              </a:rPr>
              <a:t> </a:t>
            </a:r>
            <a:br>
              <a:rPr lang="en-US" sz="1000" b="1" dirty="0">
                <a:latin typeface="Arial" charset="0"/>
                <a:cs typeface="Times New Roman" pitchFamily="18" charset="0"/>
              </a:rPr>
            </a:br>
            <a:r>
              <a:rPr lang="en-US" sz="1000" dirty="0">
                <a:latin typeface="Arial" charset="0"/>
                <a:cs typeface="Times New Roman" pitchFamily="18" charset="0"/>
              </a:rPr>
              <a:t>The information contained in this document is not to be used for any purpose other than the purposes for which this document is furnished by GE/GENPACT, nor is this document (in whole or in part) to be reproduced or furnished to third parties or made public without the prior express written permission of GE/GENPACT.</a:t>
            </a:r>
            <a:endParaRPr lang="en-US" sz="1000" dirty="0">
              <a:latin typeface="Arial" charset="0"/>
              <a:cs typeface="Times New Roman" pitchFamily="18" charset="0"/>
            </a:endParaRPr>
          </a:p>
        </p:txBody>
      </p:sp>
      <p:sp>
        <p:nvSpPr>
          <p:cNvPr id="2052" name="Text Box 1055"/>
          <p:cNvSpPr txBox="1">
            <a:spLocks noChangeArrowheads="1"/>
          </p:cNvSpPr>
          <p:nvPr/>
        </p:nvSpPr>
        <p:spPr bwMode="auto">
          <a:xfrm>
            <a:off x="4724400" y="609600"/>
            <a:ext cx="245745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>
                <a:latin typeface="Arial" charset="0"/>
                <a:cs typeface="Times New Roman" pitchFamily="18" charset="0"/>
              </a:rPr>
              <a:t>[Document Title</a:t>
            </a:r>
            <a:r>
              <a:rPr lang="en-US" sz="1000" b="1" dirty="0">
                <a:latin typeface="Arial" charset="0"/>
                <a:cs typeface="Times New Roman" pitchFamily="18" charset="0"/>
              </a:rPr>
              <a:t>]</a:t>
            </a:r>
          </a:p>
          <a:p>
            <a:pPr algn="ctr">
              <a:spcBef>
                <a:spcPct val="50000"/>
              </a:spcBef>
            </a:pPr>
            <a:endParaRPr lang="en-US" sz="1000" b="1" dirty="0">
              <a:latin typeface="Arial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endParaRPr lang="en-US" sz="1000" b="1" dirty="0">
              <a:latin typeface="Arial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endParaRPr lang="en-US" sz="1000" b="1" dirty="0">
              <a:latin typeface="Arial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1000" b="1" dirty="0">
                <a:latin typeface="Arial" charset="0"/>
                <a:cs typeface="Times New Roman" pitchFamily="18" charset="0"/>
              </a:rPr>
              <a:t/>
            </a:r>
            <a:br>
              <a:rPr lang="en-US" sz="1000" b="1" dirty="0">
                <a:latin typeface="Arial" charset="0"/>
                <a:cs typeface="Times New Roman" pitchFamily="18" charset="0"/>
              </a:rPr>
            </a:br>
            <a:r>
              <a:rPr lang="en-US" sz="1000" b="1" dirty="0">
                <a:latin typeface="Arial" charset="0"/>
                <a:cs typeface="Times New Roman" pitchFamily="18" charset="0"/>
              </a:rPr>
              <a:t>NOTICE</a:t>
            </a:r>
            <a:br>
              <a:rPr lang="en-US" sz="1000" b="1" dirty="0">
                <a:latin typeface="Arial" charset="0"/>
                <a:cs typeface="Times New Roman" pitchFamily="18" charset="0"/>
              </a:rPr>
            </a:br>
            <a:endParaRPr lang="en-US" sz="1000" b="1" dirty="0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25693" name="Group 1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471534"/>
              </p:ext>
            </p:extLst>
          </p:nvPr>
        </p:nvGraphicFramePr>
        <p:xfrm>
          <a:off x="2286000" y="4191000"/>
          <a:ext cx="7848600" cy="13477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8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Version No.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Type of Changes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Owner/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Author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Date of </a:t>
                      </a:r>
                      <a:b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Review/Expiry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Classification: GE-GENPACT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7176" y="1418897"/>
            <a:ext cx="7809186" cy="1261884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err="1" smtClean="0"/>
              <a:t>recordBtn.classList.remove</a:t>
            </a:r>
            <a:r>
              <a:rPr lang="en-US" sz="1200" dirty="0"/>
              <a:t>("</a:t>
            </a:r>
            <a:r>
              <a:rPr lang="en-US" sz="1200" dirty="0" err="1"/>
              <a:t>btn</a:t>
            </a:r>
            <a:r>
              <a:rPr lang="en-US" sz="1200" dirty="0"/>
              <a:t>-disabled");</a:t>
            </a:r>
          </a:p>
          <a:p>
            <a:r>
              <a:rPr lang="en-US" sz="1200" dirty="0"/>
              <a:t>          </a:t>
            </a:r>
            <a:r>
              <a:rPr lang="en-US" sz="1200" dirty="0" err="1"/>
              <a:t>recordBtn.disabled</a:t>
            </a:r>
            <a:r>
              <a:rPr lang="en-US" sz="1200" dirty="0"/>
              <a:t>=false;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}</a:t>
            </a:r>
          </a:p>
          <a:p>
            <a:r>
              <a:rPr lang="en-US" sz="1600" dirty="0" smtClean="0"/>
              <a:t>**************************************************************************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207176" y="2869967"/>
            <a:ext cx="7809186" cy="289310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So </a:t>
            </a:r>
            <a:r>
              <a:rPr lang="en-US" sz="1400" dirty="0"/>
              <a:t>after every </a:t>
            </a:r>
            <a:r>
              <a:rPr lang="en-US" sz="1400" b="1" dirty="0"/>
              <a:t>3000 ms </a:t>
            </a:r>
            <a:r>
              <a:rPr lang="en-US" sz="1400" dirty="0"/>
              <a:t>after the </a:t>
            </a:r>
            <a:r>
              <a:rPr lang="en-US" sz="1400" dirty="0" smtClean="0"/>
              <a:t>API </a:t>
            </a:r>
            <a:r>
              <a:rPr lang="en-US" sz="1400" dirty="0"/>
              <a:t>are called our </a:t>
            </a:r>
            <a:r>
              <a:rPr lang="en-US" sz="1400" b="1" dirty="0">
                <a:solidFill>
                  <a:srgbClr val="002060"/>
                </a:solidFill>
              </a:rPr>
              <a:t>setClockOn/</a:t>
            </a:r>
            <a:r>
              <a:rPr lang="en-US" sz="1400" b="1" dirty="0" err="1">
                <a:solidFill>
                  <a:srgbClr val="002060"/>
                </a:solidFill>
              </a:rPr>
              <a:t>setClockOff</a:t>
            </a:r>
            <a:r>
              <a:rPr lang="en-US" sz="1400" dirty="0"/>
              <a:t> function gets called which changes the DOM specific to ON/Off button.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If </a:t>
            </a:r>
            <a:r>
              <a:rPr lang="en-US" sz="1400" dirty="0"/>
              <a:t>at particular scenario the response from </a:t>
            </a:r>
            <a:r>
              <a:rPr lang="en-US" sz="1400" dirty="0" smtClean="0"/>
              <a:t>API </a:t>
            </a:r>
            <a:r>
              <a:rPr lang="en-US" sz="1400" dirty="0"/>
              <a:t>is slow the function(setClockOn) to update the class over the button hangs. This might be the reason of the problem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1" y="6089759"/>
            <a:ext cx="1619250" cy="438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69" y="6089759"/>
            <a:ext cx="2000250" cy="43815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Classification: GE-GENPACT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0150" y="1745007"/>
            <a:ext cx="6815669" cy="588290"/>
          </a:xfrm>
          <a:solidFill>
            <a:srgbClr val="33CCFF"/>
          </a:solidFill>
        </p:spPr>
        <p:txBody>
          <a:bodyPr/>
          <a:lstStyle/>
          <a:p>
            <a:r>
              <a:rPr lang="en-US" sz="2400" dirty="0" smtClean="0">
                <a:latin typeface="Century" panose="02040604050505020304" pitchFamily="18" charset="0"/>
              </a:rPr>
              <a:t>Proposed Solution</a:t>
            </a:r>
            <a:endParaRPr lang="en-US" sz="2400" dirty="0">
              <a:latin typeface="Century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2993" y="2427890"/>
            <a:ext cx="6943543" cy="2165131"/>
          </a:xfrm>
          <a:solidFill>
            <a:srgbClr val="CCECFF"/>
          </a:solidFill>
        </p:spPr>
        <p:txBody>
          <a:bodyPr>
            <a:normAutofit/>
          </a:bodyPr>
          <a:lstStyle/>
          <a:p>
            <a:pPr marL="342900" lvl="0" indent="-342900" algn="l">
              <a:buFont typeface="+mj-lt"/>
              <a:buAutoNum type="arabicPeriod"/>
            </a:pPr>
            <a:r>
              <a:rPr lang="en-US" sz="1400" dirty="0"/>
              <a:t>Setting a Flag which is set to true once setClockOn function is executed once so to put a check if the flag is false then only execute the function .This will be helping to render the ON/OFF clock button class once</a:t>
            </a:r>
            <a:r>
              <a:rPr lang="en-US" sz="1400" dirty="0" smtClean="0"/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Remove the </a:t>
            </a:r>
            <a:r>
              <a:rPr lang="en-US" sz="1400" b="1" dirty="0">
                <a:solidFill>
                  <a:srgbClr val="002060"/>
                </a:solidFill>
              </a:rPr>
              <a:t>setClockOn</a:t>
            </a:r>
            <a:r>
              <a:rPr lang="en-US" sz="1400" dirty="0"/>
              <a:t> function from the  setInterval loop so the function would not be called after every 3000ms.  </a:t>
            </a:r>
          </a:p>
          <a:p>
            <a:pPr marL="342900" lvl="0" indent="-342900" algn="l">
              <a:buFont typeface="+mj-lt"/>
              <a:buAutoNum type="arabicPeriod"/>
            </a:pPr>
            <a:endParaRPr lang="en-US" sz="1400" dirty="0"/>
          </a:p>
          <a:p>
            <a:pPr algn="l"/>
            <a:r>
              <a:rPr lang="en-US" sz="1400" dirty="0" smtClean="0"/>
              <a:t> </a:t>
            </a:r>
            <a:endParaRPr lang="en-US" sz="1400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1" y="6089759"/>
            <a:ext cx="1619250" cy="438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69" y="6089759"/>
            <a:ext cx="2000250" cy="43815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Classification: GE-GENPACT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3071"/>
          </a:xfrm>
          <a:solidFill>
            <a:srgbClr val="CCECFF"/>
          </a:solidFill>
        </p:spPr>
        <p:txBody>
          <a:bodyPr/>
          <a:lstStyle/>
          <a:p>
            <a:r>
              <a:rPr lang="en-US" sz="4000" dirty="0" smtClean="0">
                <a:latin typeface="Century" panose="02040604050505020304" pitchFamily="18" charset="0"/>
              </a:rPr>
              <a:t>Application Name: MES</a:t>
            </a:r>
            <a:endParaRPr lang="en-US" sz="4000" dirty="0">
              <a:latin typeface="Century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3556"/>
            <a:ext cx="9144000" cy="1655762"/>
          </a:xfrm>
          <a:solidFill>
            <a:srgbClr val="CCECFF"/>
          </a:solidFill>
        </p:spPr>
        <p:txBody>
          <a:bodyPr/>
          <a:lstStyle/>
          <a:p>
            <a:pPr algn="l"/>
            <a:r>
              <a:rPr lang="en-US" b="1" dirty="0" smtClean="0"/>
              <a:t>Issue Statement: </a:t>
            </a:r>
            <a:r>
              <a:rPr lang="en-US" dirty="0" smtClean="0"/>
              <a:t>Operation feature has Clock On/Clock Off toggle issue, it is taking too much time </a:t>
            </a:r>
            <a:r>
              <a:rPr lang="en-US" dirty="0"/>
              <a:t>and miscellaneous </a:t>
            </a:r>
            <a:r>
              <a:rPr lang="en-US" dirty="0" smtClean="0"/>
              <a:t>behavior 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1" y="6089759"/>
            <a:ext cx="1619250" cy="438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22069" y="5406915"/>
            <a:ext cx="246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Date: 6 June ,2018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69" y="6089759"/>
            <a:ext cx="2000250" cy="43815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Classification: GE-GENPACT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0150" y="1745007"/>
            <a:ext cx="6815669" cy="588290"/>
          </a:xfrm>
          <a:solidFill>
            <a:srgbClr val="33CCFF"/>
          </a:solidFill>
        </p:spPr>
        <p:txBody>
          <a:bodyPr/>
          <a:lstStyle/>
          <a:p>
            <a:r>
              <a:rPr lang="en-US" sz="2400" dirty="0" smtClean="0">
                <a:latin typeface="Century" panose="02040604050505020304" pitchFamily="18" charset="0"/>
              </a:rPr>
              <a:t>User Cases</a:t>
            </a:r>
            <a:endParaRPr lang="en-US" sz="2400" dirty="0">
              <a:latin typeface="Century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73513"/>
            <a:ext cx="6815669" cy="1786763"/>
          </a:xfrm>
          <a:solidFill>
            <a:srgbClr val="CCECFF"/>
          </a:solidFill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T</a:t>
            </a:r>
            <a:r>
              <a:rPr lang="en-US" sz="1800" dirty="0" smtClean="0">
                <a:latin typeface="Calibri" panose="020F0502020204030204" pitchFamily="34" charset="0"/>
              </a:rPr>
              <a:t>oggling </a:t>
            </a:r>
            <a:r>
              <a:rPr lang="en-US" sz="1800" b="1" dirty="0">
                <a:latin typeface="Calibri" panose="020F0502020204030204" pitchFamily="34" charset="0"/>
              </a:rPr>
              <a:t>clock On </a:t>
            </a:r>
            <a:r>
              <a:rPr lang="en-US" sz="1800" dirty="0">
                <a:latin typeface="Calibri" panose="020F0502020204030204" pitchFamily="34" charset="0"/>
              </a:rPr>
              <a:t>button </a:t>
            </a:r>
            <a:r>
              <a:rPr lang="en-US" sz="1800" dirty="0" smtClean="0">
                <a:latin typeface="Calibri" panose="020F0502020204030204" pitchFamily="34" charset="0"/>
              </a:rPr>
              <a:t>takes </a:t>
            </a:r>
            <a:r>
              <a:rPr lang="en-US" sz="1800" dirty="0">
                <a:latin typeface="Calibri" panose="020F0502020204030204" pitchFamily="34" charset="0"/>
              </a:rPr>
              <a:t>longer time to populate data over the </a:t>
            </a:r>
            <a:r>
              <a:rPr lang="en-US" sz="1800" dirty="0" smtClean="0">
                <a:latin typeface="Calibri" panose="020F0502020204030204" pitchFamily="34" charset="0"/>
              </a:rPr>
              <a:t>page.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S</a:t>
            </a:r>
            <a:r>
              <a:rPr lang="en-US" sz="1800" dirty="0" smtClean="0">
                <a:latin typeface="Calibri" panose="020F0502020204030204" pitchFamily="34" charset="0"/>
              </a:rPr>
              <a:t>ome </a:t>
            </a:r>
            <a:r>
              <a:rPr lang="en-US" sz="1800" dirty="0">
                <a:latin typeface="Calibri" panose="020F0502020204030204" pitchFamily="34" charset="0"/>
              </a:rPr>
              <a:t>time button get non </a:t>
            </a:r>
            <a:r>
              <a:rPr lang="en-US" sz="1800" dirty="0" smtClean="0">
                <a:latin typeface="Calibri" panose="020F0502020204030204" pitchFamily="34" charset="0"/>
              </a:rPr>
              <a:t>clickable,  </a:t>
            </a:r>
            <a:r>
              <a:rPr lang="en-US" sz="1800" dirty="0">
                <a:latin typeface="Calibri" panose="020F0502020204030204" pitchFamily="34" charset="0"/>
              </a:rPr>
              <a:t>so user have to </a:t>
            </a:r>
            <a:r>
              <a:rPr lang="en-US" sz="1800" b="1" dirty="0">
                <a:latin typeface="Calibri" panose="020F0502020204030204" pitchFamily="34" charset="0"/>
              </a:rPr>
              <a:t>clock off </a:t>
            </a:r>
            <a:r>
              <a:rPr lang="en-US" sz="1800" dirty="0">
                <a:latin typeface="Calibri" panose="020F0502020204030204" pitchFamily="34" charset="0"/>
              </a:rPr>
              <a:t>to proceed </a:t>
            </a:r>
            <a:r>
              <a:rPr lang="en-US" sz="1800" dirty="0" smtClean="0">
                <a:latin typeface="Calibri" panose="020F0502020204030204" pitchFamily="34" charset="0"/>
              </a:rPr>
              <a:t>ahead.</a:t>
            </a:r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1" y="6089759"/>
            <a:ext cx="1619250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013" y="2800186"/>
            <a:ext cx="5200650" cy="54292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082" y="6089759"/>
            <a:ext cx="2000250" cy="43815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Classification: GE-GENPACT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180" y="1745007"/>
            <a:ext cx="9375226" cy="588290"/>
          </a:xfrm>
          <a:solidFill>
            <a:srgbClr val="33CCFF"/>
          </a:solidFill>
        </p:spPr>
        <p:txBody>
          <a:bodyPr/>
          <a:lstStyle/>
          <a:p>
            <a:r>
              <a:rPr lang="en-US" sz="2400" dirty="0" smtClean="0">
                <a:latin typeface="Century" panose="02040604050505020304" pitchFamily="18" charset="0"/>
              </a:rPr>
              <a:t>Our Analyses</a:t>
            </a:r>
            <a:endParaRPr lang="en-US" sz="2400" dirty="0">
              <a:latin typeface="Century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261" y="2827279"/>
            <a:ext cx="9291145" cy="1786763"/>
          </a:xfrm>
          <a:solidFill>
            <a:srgbClr val="CCECFF"/>
          </a:solidFill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Calibri" panose="020F0502020204030204" pitchFamily="34" charset="0"/>
              </a:rPr>
              <a:t>1. We </a:t>
            </a:r>
            <a:r>
              <a:rPr lang="en-US" sz="1800" dirty="0">
                <a:latin typeface="Calibri" panose="020F0502020204030204" pitchFamily="34" charset="0"/>
              </a:rPr>
              <a:t>found that there is a </a:t>
            </a:r>
            <a:r>
              <a:rPr lang="en-US" sz="1800" b="1" dirty="0">
                <a:latin typeface="Calibri" panose="020F0502020204030204" pitchFamily="34" charset="0"/>
              </a:rPr>
              <a:t>setInterval function </a:t>
            </a:r>
            <a:r>
              <a:rPr lang="en-US" sz="1800" dirty="0">
                <a:latin typeface="Calibri" panose="020F0502020204030204" pitchFamily="34" charset="0"/>
              </a:rPr>
              <a:t>inside </a:t>
            </a:r>
            <a:r>
              <a:rPr lang="en-US" sz="1800" b="1" dirty="0">
                <a:latin typeface="Calibri" panose="020F0502020204030204" pitchFamily="34" charset="0"/>
              </a:rPr>
              <a:t>startAutorefresh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</a:rPr>
              <a:t>function</a:t>
            </a:r>
          </a:p>
          <a:p>
            <a:pPr algn="l"/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Note: </a:t>
            </a:r>
            <a:r>
              <a:rPr lang="en-US" sz="1600" b="1" u="sng" dirty="0" smtClean="0"/>
              <a:t>Line #: 838 </a:t>
            </a:r>
            <a:r>
              <a:rPr lang="en-US" sz="1600" b="1" u="sng" dirty="0"/>
              <a:t>in </a:t>
            </a:r>
            <a:r>
              <a:rPr lang="en-US" sz="1600" b="1" u="sng" dirty="0" smtClean="0"/>
              <a:t>operation-view.html</a:t>
            </a:r>
            <a:r>
              <a:rPr lang="en-US" sz="1600" dirty="0" smtClean="0"/>
              <a:t>:- It </a:t>
            </a:r>
            <a:r>
              <a:rPr lang="en-US" sz="1600" dirty="0"/>
              <a:t>is </a:t>
            </a:r>
            <a:r>
              <a:rPr lang="en-US" sz="1600" dirty="0" smtClean="0"/>
              <a:t>get triggered </a:t>
            </a:r>
            <a:r>
              <a:rPr lang="en-US" sz="1600" dirty="0"/>
              <a:t>after </a:t>
            </a:r>
            <a:r>
              <a:rPr lang="en-US" sz="1600" dirty="0" smtClean="0"/>
              <a:t>each &amp; every </a:t>
            </a:r>
            <a:r>
              <a:rPr lang="en-US" sz="1600" dirty="0"/>
              <a:t>3000 </a:t>
            </a:r>
            <a:r>
              <a:rPr lang="en-US" sz="1600" dirty="0" smtClean="0"/>
              <a:t>ms.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1" y="6089759"/>
            <a:ext cx="1619250" cy="438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69" y="6089759"/>
            <a:ext cx="2000250" cy="43815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Classification: GE-GENPACT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17683" y="1418897"/>
            <a:ext cx="7819695" cy="483475"/>
          </a:xfrm>
          <a:solidFill>
            <a:srgbClr val="33CCFF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Coding Details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7173" y="1902372"/>
            <a:ext cx="7819696" cy="4093428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Function Name: </a:t>
            </a:r>
            <a:r>
              <a:rPr lang="en-US" b="1" dirty="0" smtClean="0"/>
              <a:t>startAutorefresh</a:t>
            </a:r>
          </a:p>
          <a:p>
            <a:r>
              <a:rPr lang="en-US" b="1" dirty="0" smtClean="0"/>
              <a:t>***************************************************************</a:t>
            </a:r>
            <a:endParaRPr lang="en-US" b="1" dirty="0"/>
          </a:p>
          <a:p>
            <a:r>
              <a:rPr lang="en-US" sz="1400" dirty="0">
                <a:latin typeface="Century" panose="02040604050505020304" pitchFamily="18" charset="0"/>
              </a:rPr>
              <a:t>startAutorefresh:function(){</a:t>
            </a:r>
          </a:p>
          <a:p>
            <a:r>
              <a:rPr lang="en-US" sz="1400" dirty="0">
                <a:latin typeface="Century" panose="02040604050505020304" pitchFamily="18" charset="0"/>
              </a:rPr>
              <a:t>            </a:t>
            </a:r>
            <a:r>
              <a:rPr lang="en-US" sz="1400" dirty="0" err="1">
                <a:latin typeface="Century" panose="02040604050505020304" pitchFamily="18" charset="0"/>
              </a:rPr>
              <a:t>var</a:t>
            </a:r>
            <a:r>
              <a:rPr lang="en-US" sz="1400" dirty="0">
                <a:latin typeface="Century" panose="02040604050505020304" pitchFamily="18" charset="0"/>
              </a:rPr>
              <a:t> _this = this;</a:t>
            </a:r>
          </a:p>
          <a:p>
            <a:r>
              <a:rPr lang="en-US" sz="1400" dirty="0">
                <a:latin typeface="Century" panose="02040604050505020304" pitchFamily="18" charset="0"/>
              </a:rPr>
              <a:t>            this.stopAutorefresh();</a:t>
            </a:r>
          </a:p>
          <a:p>
            <a:r>
              <a:rPr lang="en-US" sz="1400" dirty="0">
                <a:latin typeface="Century" panose="02040604050505020304" pitchFamily="18" charset="0"/>
              </a:rPr>
              <a:t>            this._</a:t>
            </a:r>
            <a:r>
              <a:rPr lang="en-US" sz="1400" dirty="0" err="1">
                <a:latin typeface="Century" panose="02040604050505020304" pitchFamily="18" charset="0"/>
              </a:rPr>
              <a:t>getURL</a:t>
            </a:r>
            <a:r>
              <a:rPr lang="en-US" sz="1400" dirty="0">
                <a:latin typeface="Century" panose="02040604050505020304" pitchFamily="18" charset="0"/>
              </a:rPr>
              <a:t> = </a:t>
            </a:r>
            <a:r>
              <a:rPr lang="en-US" sz="1400" dirty="0" err="1">
                <a:latin typeface="Century" panose="02040604050505020304" pitchFamily="18" charset="0"/>
              </a:rPr>
              <a:t>localStorage.getItem</a:t>
            </a:r>
            <a:r>
              <a:rPr lang="en-US" sz="1400" dirty="0">
                <a:latin typeface="Century" panose="02040604050505020304" pitchFamily="18" charset="0"/>
              </a:rPr>
              <a:t>('</a:t>
            </a:r>
            <a:r>
              <a:rPr lang="en-US" sz="1400" dirty="0" err="1">
                <a:latin typeface="Century" panose="02040604050505020304" pitchFamily="18" charset="0"/>
              </a:rPr>
              <a:t>netLabelsGet</a:t>
            </a:r>
            <a:r>
              <a:rPr lang="en-US" sz="1400" dirty="0">
                <a:latin typeface="Century" panose="02040604050505020304" pitchFamily="18" charset="0"/>
              </a:rPr>
              <a:t>');</a:t>
            </a:r>
          </a:p>
          <a:p>
            <a:r>
              <a:rPr lang="en-US" sz="1400" dirty="0">
                <a:latin typeface="Century" panose="02040604050505020304" pitchFamily="18" charset="0"/>
              </a:rPr>
              <a:t>            this._</a:t>
            </a:r>
            <a:r>
              <a:rPr lang="en-US" sz="1400" dirty="0" err="1">
                <a:latin typeface="Century" panose="02040604050505020304" pitchFamily="18" charset="0"/>
              </a:rPr>
              <a:t>putURL</a:t>
            </a:r>
            <a:r>
              <a:rPr lang="en-US" sz="1400" dirty="0">
                <a:latin typeface="Century" panose="02040604050505020304" pitchFamily="18" charset="0"/>
              </a:rPr>
              <a:t> = </a:t>
            </a:r>
            <a:r>
              <a:rPr lang="en-US" sz="1400" dirty="0" err="1">
                <a:latin typeface="Century" panose="02040604050505020304" pitchFamily="18" charset="0"/>
              </a:rPr>
              <a:t>localStorage.getItem</a:t>
            </a:r>
            <a:r>
              <a:rPr lang="en-US" sz="1400" dirty="0">
                <a:latin typeface="Century" panose="02040604050505020304" pitchFamily="18" charset="0"/>
              </a:rPr>
              <a:t>('</a:t>
            </a:r>
            <a:r>
              <a:rPr lang="en-US" sz="1400" dirty="0" err="1">
                <a:latin typeface="Century" panose="02040604050505020304" pitchFamily="18" charset="0"/>
              </a:rPr>
              <a:t>netLabelsPut</a:t>
            </a:r>
            <a:r>
              <a:rPr lang="en-US" sz="1400" dirty="0">
                <a:latin typeface="Century" panose="02040604050505020304" pitchFamily="18" charset="0"/>
              </a:rPr>
              <a:t>');</a:t>
            </a:r>
          </a:p>
          <a:p>
            <a:r>
              <a:rPr lang="en-US" sz="1400" dirty="0">
                <a:latin typeface="Century" panose="02040604050505020304" pitchFamily="18" charset="0"/>
              </a:rPr>
              <a:t>            </a:t>
            </a:r>
            <a:r>
              <a:rPr lang="en-US" sz="1400" dirty="0" err="1">
                <a:latin typeface="Century" panose="02040604050505020304" pitchFamily="18" charset="0"/>
              </a:rPr>
              <a:t>this.autorefresh</a:t>
            </a:r>
            <a:r>
              <a:rPr lang="en-US" sz="1400" dirty="0">
                <a:latin typeface="Century" panose="02040604050505020304" pitchFamily="18" charset="0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setInterval(function() {</a:t>
            </a:r>
          </a:p>
          <a:p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             if(_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this.isAbleToSendRequest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){</a:t>
            </a:r>
          </a:p>
          <a:p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               console.log("enabled to send refresh request")</a:t>
            </a:r>
          </a:p>
          <a:p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               //_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this._items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= [];</a:t>
            </a:r>
          </a:p>
          <a:p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_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this.isAddedLibrary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= false;</a:t>
            </a:r>
          </a:p>
          <a:p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params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= JSON.parse(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localStorage.getItem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("workcenterParamValues"));</a:t>
            </a:r>
          </a:p>
          <a:p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ironAjax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;</a:t>
            </a:r>
          </a:p>
          <a:p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reworkInfo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localStorage.getItem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("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reworkInfo</a:t>
            </a:r>
            <a:r>
              <a:rPr lang="en-US" sz="1400" dirty="0" smtClean="0">
                <a:solidFill>
                  <a:srgbClr val="FF0000"/>
                </a:solidFill>
                <a:latin typeface="Century" panose="02040604050505020304" pitchFamily="18" charset="0"/>
              </a:rPr>
              <a:t>")</a:t>
            </a:r>
          </a:p>
          <a:p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if(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reworkInfo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== "true"){</a:t>
            </a:r>
          </a:p>
          <a:p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                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ironAjax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= _this.$.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requestReworkListAutorefresh</a:t>
            </a:r>
            <a:endParaRPr lang="en-US" sz="1400" dirty="0">
              <a:solidFill>
                <a:srgbClr val="FF0000"/>
              </a:solidFill>
              <a:latin typeface="Century" panose="02040604050505020304" pitchFamily="18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                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ironAjax.params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params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;</a:t>
            </a:r>
            <a:endParaRPr lang="en-US" sz="1400" dirty="0">
              <a:solidFill>
                <a:srgbClr val="FF0000"/>
              </a:solidFill>
              <a:latin typeface="Century" panose="020406040505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1" y="6089759"/>
            <a:ext cx="1619250" cy="438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69" y="6089759"/>
            <a:ext cx="2000250" cy="4381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Classification: GE-GENPACT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38704" y="1439917"/>
            <a:ext cx="7809186" cy="3139321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ironAjax.headers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_</a:t>
            </a:r>
            <a:r>
              <a:rPr lang="en-US" sz="1400" dirty="0" err="1">
                <a:solidFill>
                  <a:srgbClr val="FF0000"/>
                </a:solidFill>
              </a:rPr>
              <a:t>this.getHeaders</a:t>
            </a:r>
            <a:r>
              <a:rPr lang="en-US" sz="14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  </a:t>
            </a:r>
            <a:r>
              <a:rPr lang="en-US" sz="1400" dirty="0" err="1">
                <a:solidFill>
                  <a:srgbClr val="FF0000"/>
                </a:solidFill>
              </a:rPr>
              <a:t>ironAjax.generateRequest</a:t>
            </a:r>
            <a:r>
              <a:rPr lang="en-US" sz="14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}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else{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//  </a:t>
            </a:r>
            <a:r>
              <a:rPr lang="en-US" sz="1400" dirty="0" err="1">
                <a:solidFill>
                  <a:srgbClr val="FF0000"/>
                </a:solidFill>
              </a:rPr>
              <a:t>ironAjax</a:t>
            </a:r>
            <a:r>
              <a:rPr lang="en-US" sz="1400" dirty="0">
                <a:solidFill>
                  <a:srgbClr val="FF0000"/>
                </a:solidFill>
              </a:rPr>
              <a:t> = _this.$.</a:t>
            </a:r>
            <a:r>
              <a:rPr lang="en-US" sz="1400" dirty="0" err="1">
                <a:solidFill>
                  <a:srgbClr val="FF0000"/>
                </a:solidFill>
              </a:rPr>
              <a:t>requestShopOdersAutorefresh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                 _</a:t>
            </a:r>
            <a:r>
              <a:rPr lang="en-US" sz="1400" dirty="0" err="1">
                <a:solidFill>
                  <a:srgbClr val="FF0000"/>
                </a:solidFill>
              </a:rPr>
              <a:t>this.validateRefreshLogic</a:t>
            </a:r>
            <a:r>
              <a:rPr lang="en-US" sz="1400" dirty="0">
                <a:solidFill>
                  <a:srgbClr val="FF0000"/>
                </a:solidFill>
              </a:rPr>
              <a:t>(true</a:t>
            </a:r>
            <a:r>
              <a:rPr lang="en-US" sz="14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}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_</a:t>
            </a:r>
            <a:r>
              <a:rPr lang="en-US" sz="1400" dirty="0" err="1">
                <a:solidFill>
                  <a:srgbClr val="FF0000"/>
                </a:solidFill>
              </a:rPr>
              <a:t>this.isSerialEnabledToChange</a:t>
            </a:r>
            <a:r>
              <a:rPr lang="en-US" sz="1400" dirty="0">
                <a:solidFill>
                  <a:srgbClr val="FF0000"/>
                </a:solidFill>
              </a:rPr>
              <a:t> = false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}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else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console.log("disabled to send refresh request since operator is making changes to serial")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},this.autoRefreshIntervalTime)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}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600" dirty="0" smtClean="0"/>
              <a:t>***************************************************************************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238704" y="4694852"/>
            <a:ext cx="7809186" cy="92333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Here </a:t>
            </a:r>
            <a:r>
              <a:rPr lang="en-US" sz="1600" b="1" dirty="0"/>
              <a:t>this.autoRefreshIntervalTime</a:t>
            </a:r>
            <a:r>
              <a:rPr lang="en-US" sz="1600" dirty="0"/>
              <a:t> is </a:t>
            </a:r>
            <a:r>
              <a:rPr lang="en-US" sz="1600" b="1" dirty="0"/>
              <a:t>3000s</a:t>
            </a:r>
            <a:r>
              <a:rPr lang="en-US" dirty="0"/>
              <a:t>.</a:t>
            </a:r>
          </a:p>
          <a:p>
            <a:r>
              <a:rPr lang="en-US" dirty="0"/>
              <a:t>This function is internally calling 3 get </a:t>
            </a:r>
            <a:r>
              <a:rPr lang="en-US" dirty="0" err="1" smtClean="0"/>
              <a:t>api’s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1" y="6089759"/>
            <a:ext cx="1619250" cy="438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69" y="6089759"/>
            <a:ext cx="2000250" cy="4381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Classification: GE-GENPACT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3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86152" y="1439917"/>
            <a:ext cx="7861738" cy="440120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API Details:</a:t>
            </a:r>
          </a:p>
          <a:p>
            <a:endParaRPr lang="en-US" sz="1600" dirty="0" smtClean="0"/>
          </a:p>
          <a:p>
            <a:pPr lvl="0"/>
            <a:r>
              <a:rPr lang="en-US" sz="1200" dirty="0" smtClean="0">
                <a:latin typeface="Century" panose="02040604050505020304" pitchFamily="18" charset="0"/>
              </a:rPr>
              <a:t>1.</a:t>
            </a:r>
            <a:r>
              <a:rPr lang="en-US" sz="1200" dirty="0" smtClean="0">
                <a:hlinkClick r:id="rId2"/>
              </a:rPr>
              <a:t>https://vdcglq05530.ics.cloud.ge.com:8443/</a:t>
            </a:r>
            <a:r>
              <a:rPr lang="en-US" sz="1200" dirty="0" err="1" smtClean="0">
                <a:hlinkClick r:id="rId2"/>
              </a:rPr>
              <a:t>ProxyService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err="1" smtClean="0">
                <a:hlinkClick r:id="rId2"/>
              </a:rPr>
              <a:t>GET?name</a:t>
            </a:r>
            <a:r>
              <a:rPr lang="en-US" sz="1200" dirty="0" smtClean="0">
                <a:hlinkClick r:id="rId2"/>
              </a:rPr>
              <a:t>=/Operator/Work/v1.0&amp;namespace=/ShopOrders&amp;paramnames=</a:t>
            </a:r>
            <a:r>
              <a:rPr lang="en-US" sz="1200" dirty="0" err="1" smtClean="0">
                <a:hlinkClick r:id="rId2"/>
              </a:rPr>
              <a:t>workcenter,operator,operationIDs&amp;paramvalues</a:t>
            </a:r>
            <a:r>
              <a:rPr lang="en-US" sz="1200" dirty="0" smtClean="0">
                <a:hlinkClick r:id="rId2"/>
              </a:rPr>
              <a:t>=03D62236-1DC5-4AC5-B292-3677A3C28AA8,41A7A10E-1201-40B1-93CA-4525E7BE58E9,6815BD5A-4F05-4809-9257-6D2965AB2017</a:t>
            </a:r>
            <a:endParaRPr lang="en-US" sz="1200" dirty="0" smtClean="0"/>
          </a:p>
          <a:p>
            <a:r>
              <a:rPr lang="en-US" sz="1400" dirty="0" smtClean="0"/>
              <a:t>This </a:t>
            </a:r>
            <a:r>
              <a:rPr lang="en-US" sz="1400" dirty="0"/>
              <a:t>returns all the </a:t>
            </a:r>
            <a:r>
              <a:rPr lang="en-US" sz="1400" dirty="0" smtClean="0"/>
              <a:t>LotOperations</a:t>
            </a:r>
          </a:p>
          <a:p>
            <a:pPr lvl="0"/>
            <a:r>
              <a:rPr lang="en-US" sz="1200" dirty="0" smtClean="0"/>
              <a:t>2</a:t>
            </a:r>
            <a:r>
              <a:rPr lang="en-US" sz="1600" dirty="0" smtClean="0"/>
              <a:t>.</a:t>
            </a:r>
            <a:r>
              <a:rPr lang="en-US" sz="1200" u="sng" dirty="0" smtClean="0">
                <a:hlinkClick r:id="rId3"/>
              </a:rPr>
              <a:t>https</a:t>
            </a:r>
            <a:r>
              <a:rPr lang="en-US" sz="1200" u="sng" dirty="0">
                <a:hlinkClick r:id="rId3"/>
              </a:rPr>
              <a:t>://vdcglq05530.ics.cloud.ge.com:8443/ProxyService/GET?name=/Details&amp;namespace=/ShopOrders&amp;paramnames=lot,user,language&amp;paramvalues=6815BD5A-4F05-4809-9257-6D2965AB2017,41A7A10E-1201-40B1-93CA-4525E7BE58E9,en_US</a:t>
            </a:r>
            <a:endParaRPr lang="en-US" sz="1200" dirty="0"/>
          </a:p>
          <a:p>
            <a:r>
              <a:rPr lang="en-US" dirty="0"/>
              <a:t> </a:t>
            </a:r>
            <a:r>
              <a:rPr lang="en-US" sz="1400" dirty="0" smtClean="0"/>
              <a:t>Returns </a:t>
            </a:r>
            <a:r>
              <a:rPr lang="en-US" sz="1400" dirty="0"/>
              <a:t>details of individual </a:t>
            </a:r>
            <a:r>
              <a:rPr lang="en-US" sz="1400" dirty="0" smtClean="0"/>
              <a:t>LotOperation</a:t>
            </a:r>
          </a:p>
          <a:p>
            <a:pPr lvl="0"/>
            <a:r>
              <a:rPr lang="en-US" sz="1400" dirty="0" smtClean="0"/>
              <a:t>3.</a:t>
            </a:r>
            <a:r>
              <a:rPr lang="en-US" sz="1200" u="sng" dirty="0" smtClean="0">
                <a:hlinkClick r:id="rId4"/>
              </a:rPr>
              <a:t>https</a:t>
            </a:r>
            <a:r>
              <a:rPr lang="en-US" sz="1200" u="sng" dirty="0">
                <a:hlinkClick r:id="rId4"/>
              </a:rPr>
              <a:t>://vdcglq05530.ics.cloud.ge.com:8443/ProxyService/GET?name=/Operations/Quality/Values&amp;namespace=/ShopOrders&amp;paramnames=segment,material,isRework&amp;paramvalues=6815BD5A-4F05-4809-9257-6D2965AB2017,11CEB769-CBD8-4C90-B8AD-A06B88D00DB7,0</a:t>
            </a:r>
            <a:endParaRPr lang="en-US" sz="1200" dirty="0"/>
          </a:p>
          <a:p>
            <a:r>
              <a:rPr lang="en-US" sz="1400" dirty="0"/>
              <a:t>Returns Operation quality values</a:t>
            </a:r>
          </a:p>
          <a:p>
            <a:endParaRPr lang="en-US" sz="1400" dirty="0"/>
          </a:p>
          <a:p>
            <a:r>
              <a:rPr lang="en-US" sz="1400" dirty="0"/>
              <a:t>After getting response from detail Api highlighted below it calls </a:t>
            </a:r>
            <a:r>
              <a:rPr lang="en-US" sz="1400" b="1" dirty="0"/>
              <a:t>_handleOrderDetail: function(e</a:t>
            </a:r>
            <a:r>
              <a:rPr lang="en-US" sz="1400" dirty="0"/>
              <a:t>) </a:t>
            </a:r>
            <a:r>
              <a:rPr lang="en-US" sz="1400" dirty="0">
                <a:solidFill>
                  <a:srgbClr val="FF0000"/>
                </a:solidFill>
              </a:rPr>
              <a:t>(Line </a:t>
            </a:r>
            <a:r>
              <a:rPr lang="en-US" sz="1400" dirty="0">
                <a:solidFill>
                  <a:srgbClr val="FF0000"/>
                </a:solidFill>
              </a:rPr>
              <a:t>#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748 in operation-view.html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Where</a:t>
            </a:r>
            <a:r>
              <a:rPr lang="en-US" sz="1400" b="1" dirty="0"/>
              <a:t> e.detail.response.data </a:t>
            </a:r>
            <a:r>
              <a:rPr lang="en-US" sz="1400" dirty="0"/>
              <a:t>holds  the response of the detail </a:t>
            </a:r>
            <a:r>
              <a:rPr lang="en-US" sz="1400" dirty="0"/>
              <a:t>A</a:t>
            </a:r>
            <a:r>
              <a:rPr lang="en-US" sz="1400" dirty="0" smtClean="0"/>
              <a:t>pi </a:t>
            </a:r>
            <a:r>
              <a:rPr lang="en-US" sz="1400" dirty="0"/>
              <a:t>.This function then call list of 4 function after </a:t>
            </a:r>
            <a:r>
              <a:rPr lang="en-US" sz="1400" dirty="0" smtClean="0"/>
              <a:t>every 1000 ms.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31" y="6089759"/>
            <a:ext cx="1619250" cy="438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2069" y="6089759"/>
            <a:ext cx="2000250" cy="4381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Classification: GE-GENPACT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7176" y="1439917"/>
            <a:ext cx="7809186" cy="446276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Function Name: setTimeout</a:t>
            </a:r>
          </a:p>
          <a:p>
            <a:r>
              <a:rPr lang="en-US" sz="1400" dirty="0" smtClean="0"/>
              <a:t>************************************************************************************************</a:t>
            </a:r>
            <a:endParaRPr lang="en-US" sz="1400" dirty="0"/>
          </a:p>
          <a:p>
            <a:r>
              <a:rPr lang="en-US" sz="1400" dirty="0" smtClean="0"/>
              <a:t>setTimeout(function</a:t>
            </a:r>
            <a:r>
              <a:rPr lang="en-US" sz="1400" dirty="0"/>
              <a:t>(){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_this.$.</a:t>
            </a:r>
            <a:r>
              <a:rPr lang="en-US" sz="1400" dirty="0" err="1">
                <a:solidFill>
                  <a:srgbClr val="FF0000"/>
                </a:solidFill>
              </a:rPr>
              <a:t>order_detail.isClockOn</a:t>
            </a:r>
            <a:r>
              <a:rPr lang="en-US" sz="14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1400" dirty="0"/>
              <a:t>           _this.$.</a:t>
            </a:r>
            <a:r>
              <a:rPr lang="en-US" sz="1400" dirty="0" err="1"/>
              <a:t>order_detail.isSerializedDisplayed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_this.$.</a:t>
            </a:r>
            <a:r>
              <a:rPr lang="en-US" sz="1400" dirty="0" err="1"/>
              <a:t>order_detail.validateIsBatched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_</a:t>
            </a:r>
            <a:r>
              <a:rPr lang="en-US" sz="1400" dirty="0" err="1"/>
              <a:t>this.isAbleToSendRequest</a:t>
            </a:r>
            <a:r>
              <a:rPr lang="en-US" sz="1400" dirty="0"/>
              <a:t> = true;</a:t>
            </a:r>
          </a:p>
          <a:p>
            <a:r>
              <a:rPr lang="en-US" sz="1400" dirty="0"/>
              <a:t>           _this.$.</a:t>
            </a:r>
            <a:r>
              <a:rPr lang="en-US" sz="1400" dirty="0" err="1"/>
              <a:t>order_detail.hideLoadingHeaderSpinner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// _this.$.</a:t>
            </a:r>
            <a:r>
              <a:rPr lang="en-US" sz="1400" dirty="0" err="1"/>
              <a:t>order_detail.validateNcrIcon</a:t>
            </a:r>
            <a:r>
              <a:rPr lang="en-US" sz="1400" dirty="0"/>
              <a:t>();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},</a:t>
            </a:r>
            <a:r>
              <a:rPr lang="en-US" sz="1400" dirty="0"/>
              <a:t>1000)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600" dirty="0" smtClean="0"/>
              <a:t>***************************************************************************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207176" y="4205910"/>
            <a:ext cx="7809186" cy="1723549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https://vdcglq05530.ics.cloud.ge.com:8443/ProxyService/GET?name=/Details&amp;namespace=/ShopOrders&amp;paramnames=lot,user,language&amp;paramvalues=6815BD5A-4F05-4809-9257-6D2965AB2017,41A7A10E-1201-40B1-93CA-4525E7BE58E9,en_US</a:t>
            </a:r>
            <a:endParaRPr lang="en-US" sz="1200" dirty="0"/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r>
              <a:rPr lang="en-US" sz="1400" dirty="0"/>
              <a:t>The </a:t>
            </a:r>
            <a:r>
              <a:rPr lang="en-US" sz="1400" b="1" dirty="0">
                <a:solidFill>
                  <a:srgbClr val="002060"/>
                </a:solidFill>
              </a:rPr>
              <a:t>isClockOn() </a:t>
            </a:r>
            <a:r>
              <a:rPr lang="en-US" sz="1400" dirty="0"/>
              <a:t>function (</a:t>
            </a:r>
            <a:r>
              <a:rPr lang="en-US" sz="1400" dirty="0">
                <a:solidFill>
                  <a:srgbClr val="FF0000"/>
                </a:solidFill>
              </a:rPr>
              <a:t>Line </a:t>
            </a:r>
            <a:r>
              <a:rPr lang="en-US" sz="1400" dirty="0">
                <a:solidFill>
                  <a:srgbClr val="FF0000"/>
                </a:solidFill>
              </a:rPr>
              <a:t>#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247 in </a:t>
            </a:r>
            <a:r>
              <a:rPr lang="en-US" sz="1400" dirty="0" smtClean="0">
                <a:solidFill>
                  <a:srgbClr val="FF0000"/>
                </a:solidFill>
              </a:rPr>
              <a:t>operation-view.html</a:t>
            </a:r>
            <a:r>
              <a:rPr lang="en-US" sz="1400" dirty="0" smtClean="0"/>
              <a:t>) highlighted </a:t>
            </a:r>
            <a:r>
              <a:rPr lang="en-US" sz="1400" dirty="0"/>
              <a:t>above then calls </a:t>
            </a:r>
            <a:r>
              <a:rPr lang="en-US" sz="1400" b="1" dirty="0" smtClean="0">
                <a:solidFill>
                  <a:srgbClr val="002060"/>
                </a:solidFill>
              </a:rPr>
              <a:t>setClockOn</a:t>
            </a:r>
          </a:p>
          <a:p>
            <a:r>
              <a:rPr lang="en-US" sz="1400" dirty="0" smtClean="0"/>
              <a:t>(</a:t>
            </a:r>
            <a:r>
              <a:rPr lang="en-US" sz="1400" dirty="0">
                <a:solidFill>
                  <a:srgbClr val="FF0000"/>
                </a:solidFill>
              </a:rPr>
              <a:t>Line </a:t>
            </a:r>
            <a:r>
              <a:rPr lang="en-US" sz="1400" dirty="0">
                <a:solidFill>
                  <a:srgbClr val="FF0000"/>
                </a:solidFill>
              </a:rPr>
              <a:t>#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289 in operation-view.html</a:t>
            </a:r>
            <a:r>
              <a:rPr lang="en-US" sz="1400" dirty="0"/>
              <a:t>) and </a:t>
            </a:r>
            <a:r>
              <a:rPr lang="en-US" sz="1400" b="1" dirty="0">
                <a:solidFill>
                  <a:srgbClr val="002060"/>
                </a:solidFill>
              </a:rPr>
              <a:t>setClockOff</a:t>
            </a:r>
            <a:r>
              <a:rPr lang="en-US" sz="1400" dirty="0"/>
              <a:t> function (</a:t>
            </a:r>
            <a:r>
              <a:rPr lang="en-US" sz="1400" dirty="0">
                <a:solidFill>
                  <a:srgbClr val="FF0000"/>
                </a:solidFill>
              </a:rPr>
              <a:t>Line </a:t>
            </a:r>
            <a:r>
              <a:rPr lang="en-US" sz="1400" dirty="0">
                <a:solidFill>
                  <a:srgbClr val="FF0000"/>
                </a:solidFill>
              </a:rPr>
              <a:t>#</a:t>
            </a:r>
            <a:r>
              <a:rPr lang="en-US" sz="1400" dirty="0" smtClean="0">
                <a:solidFill>
                  <a:srgbClr val="FF0000"/>
                </a:solidFill>
              </a:rPr>
              <a:t>269 </a:t>
            </a:r>
            <a:r>
              <a:rPr lang="en-US" sz="1400" dirty="0">
                <a:solidFill>
                  <a:srgbClr val="FF0000"/>
                </a:solidFill>
              </a:rPr>
              <a:t>in operation-view.html</a:t>
            </a:r>
            <a:r>
              <a:rPr lang="en-US" sz="1400" dirty="0"/>
              <a:t>) which check whether to remove or add</a:t>
            </a:r>
            <a:r>
              <a:rPr lang="en-US" sz="1400" b="1" dirty="0">
                <a:solidFill>
                  <a:srgbClr val="002060"/>
                </a:solidFill>
              </a:rPr>
              <a:t> clockActive </a:t>
            </a:r>
            <a:r>
              <a:rPr lang="en-US" sz="1400" b="1" dirty="0"/>
              <a:t>class</a:t>
            </a:r>
            <a:r>
              <a:rPr lang="en-US" sz="1400" dirty="0"/>
              <a:t> which is used to style the </a:t>
            </a:r>
            <a:r>
              <a:rPr lang="en-US" sz="1400" b="1" dirty="0"/>
              <a:t>on/off button </a:t>
            </a:r>
            <a:r>
              <a:rPr lang="en-US" sz="1400" dirty="0"/>
              <a:t>and even enable/disable </a:t>
            </a:r>
            <a:r>
              <a:rPr lang="en-US" sz="1400" dirty="0" smtClean="0"/>
              <a:t>it.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31" y="6089759"/>
            <a:ext cx="1619250" cy="438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069" y="6089759"/>
            <a:ext cx="2000250" cy="4381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Classification: GE-GENPACT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7176" y="1418897"/>
            <a:ext cx="7809186" cy="446276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Function Name: setClockOn</a:t>
            </a:r>
          </a:p>
          <a:p>
            <a:r>
              <a:rPr lang="en-US" sz="1400" dirty="0" smtClean="0"/>
              <a:t>************************************************************************************************</a:t>
            </a:r>
            <a:endParaRPr lang="en-US" sz="1400" dirty="0"/>
          </a:p>
          <a:p>
            <a:r>
              <a:rPr lang="en-US" sz="1200" dirty="0"/>
              <a:t>setClockOn(){</a:t>
            </a:r>
          </a:p>
          <a:p>
            <a:r>
              <a:rPr lang="en-US" sz="1200" dirty="0"/>
              <a:t>        this.$.</a:t>
            </a:r>
            <a:r>
              <a:rPr lang="en-US" sz="1200" dirty="0" err="1"/>
              <a:t>offButton.classList.remove</a:t>
            </a:r>
            <a:r>
              <a:rPr lang="en-US" sz="1200" dirty="0"/>
              <a:t>("clockActive");</a:t>
            </a:r>
          </a:p>
          <a:p>
            <a:r>
              <a:rPr lang="en-US" sz="1200" dirty="0"/>
              <a:t>        this.$.</a:t>
            </a:r>
            <a:r>
              <a:rPr lang="en-US" sz="1200" dirty="0" err="1"/>
              <a:t>offButton.classList.add</a:t>
            </a:r>
            <a:r>
              <a:rPr lang="en-US" sz="1200" dirty="0"/>
              <a:t>("</a:t>
            </a:r>
            <a:r>
              <a:rPr lang="en-US" sz="1200" dirty="0" err="1"/>
              <a:t>clockInactive</a:t>
            </a:r>
            <a:r>
              <a:rPr lang="en-US" sz="1200" dirty="0"/>
              <a:t>");</a:t>
            </a:r>
          </a:p>
          <a:p>
            <a:r>
              <a:rPr lang="en-US" sz="1200" dirty="0"/>
              <a:t>        this.$.</a:t>
            </a:r>
            <a:r>
              <a:rPr lang="en-US" sz="1200" dirty="0" err="1"/>
              <a:t>onButton.classList.remove</a:t>
            </a:r>
            <a:r>
              <a:rPr lang="en-US" sz="1200" dirty="0"/>
              <a:t>("</a:t>
            </a:r>
            <a:r>
              <a:rPr lang="en-US" sz="1200" dirty="0" err="1"/>
              <a:t>clockInactive</a:t>
            </a:r>
            <a:r>
              <a:rPr lang="en-US" sz="1200" dirty="0"/>
              <a:t>");</a:t>
            </a:r>
          </a:p>
          <a:p>
            <a:r>
              <a:rPr lang="en-US" sz="1200" dirty="0"/>
              <a:t>        this.$.</a:t>
            </a:r>
            <a:r>
              <a:rPr lang="en-US" sz="1200" dirty="0" err="1"/>
              <a:t>onButton.classList.add</a:t>
            </a:r>
            <a:r>
              <a:rPr lang="en-US" sz="1200" dirty="0"/>
              <a:t>("clockActive");</a:t>
            </a:r>
          </a:p>
          <a:p>
            <a:r>
              <a:rPr lang="en-US" sz="1200" dirty="0"/>
              <a:t>        this.$.</a:t>
            </a:r>
            <a:r>
              <a:rPr lang="en-US" sz="1200" dirty="0" err="1"/>
              <a:t>comments_btn.disabled</a:t>
            </a:r>
            <a:r>
              <a:rPr lang="en-US" sz="1200" dirty="0"/>
              <a:t> = false;</a:t>
            </a:r>
          </a:p>
          <a:p>
            <a:r>
              <a:rPr lang="en-US" sz="1200" dirty="0"/>
              <a:t>        this.$.</a:t>
            </a:r>
            <a:r>
              <a:rPr lang="en-US" sz="1200" dirty="0" err="1"/>
              <a:t>comments_btn.classList.remove</a:t>
            </a:r>
            <a:r>
              <a:rPr lang="en-US" sz="1200" dirty="0"/>
              <a:t>("</a:t>
            </a:r>
            <a:r>
              <a:rPr lang="en-US" sz="1200" dirty="0" err="1"/>
              <a:t>btn</a:t>
            </a:r>
            <a:r>
              <a:rPr lang="en-US" sz="1200" dirty="0"/>
              <a:t>-disabled");</a:t>
            </a:r>
          </a:p>
          <a:p>
            <a:r>
              <a:rPr lang="en-US" sz="1200" dirty="0"/>
              <a:t>        if(</a:t>
            </a:r>
            <a:r>
              <a:rPr lang="en-US" sz="1200" dirty="0" err="1"/>
              <a:t>this.isPickingStation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  </a:t>
            </a:r>
            <a:r>
              <a:rPr lang="en-US" sz="1200" dirty="0" err="1"/>
              <a:t>this.validatePickingMissing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else{</a:t>
            </a:r>
          </a:p>
          <a:p>
            <a:r>
              <a:rPr lang="en-US" sz="1200" dirty="0"/>
              <a:t>          this.$.</a:t>
            </a:r>
            <a:r>
              <a:rPr lang="en-US" sz="1200" dirty="0" err="1"/>
              <a:t>completeAllButton.disabled</a:t>
            </a:r>
            <a:r>
              <a:rPr lang="en-US" sz="1200" dirty="0"/>
              <a:t>=false;</a:t>
            </a:r>
          </a:p>
          <a:p>
            <a:r>
              <a:rPr lang="en-US" sz="1200" dirty="0"/>
              <a:t>          this.$.</a:t>
            </a:r>
            <a:r>
              <a:rPr lang="en-US" sz="1200" dirty="0" err="1"/>
              <a:t>completeAllButton.classList.remove</a:t>
            </a:r>
            <a:r>
              <a:rPr lang="en-US" sz="1200" dirty="0"/>
              <a:t>("</a:t>
            </a:r>
            <a:r>
              <a:rPr lang="en-US" sz="1200" dirty="0" err="1"/>
              <a:t>btn</a:t>
            </a:r>
            <a:r>
              <a:rPr lang="en-US" sz="1200" dirty="0"/>
              <a:t>-disabled");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this.$.</a:t>
            </a:r>
            <a:r>
              <a:rPr lang="en-US" sz="1200" dirty="0" err="1"/>
              <a:t>ncrButton.classList.remove</a:t>
            </a:r>
            <a:r>
              <a:rPr lang="en-US" sz="1200" dirty="0"/>
              <a:t>("</a:t>
            </a:r>
            <a:r>
              <a:rPr lang="en-US" sz="1200" dirty="0" err="1"/>
              <a:t>btn</a:t>
            </a:r>
            <a:r>
              <a:rPr lang="en-US" sz="1200" dirty="0"/>
              <a:t>-disabled");</a:t>
            </a:r>
          </a:p>
          <a:p>
            <a:r>
              <a:rPr lang="en-US" sz="1200" dirty="0"/>
              <a:t>        this.$.</a:t>
            </a:r>
            <a:r>
              <a:rPr lang="en-US" sz="1200" dirty="0" err="1"/>
              <a:t>ncrButton.disabled</a:t>
            </a:r>
            <a:r>
              <a:rPr lang="en-US" sz="1200" dirty="0"/>
              <a:t>=false;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recordButton</a:t>
            </a:r>
            <a:r>
              <a:rPr lang="en-US" sz="1200" dirty="0"/>
              <a:t> = </a:t>
            </a:r>
            <a:r>
              <a:rPr lang="en-US" sz="1200" dirty="0" err="1"/>
              <a:t>document.querySelector</a:t>
            </a:r>
            <a:r>
              <a:rPr lang="en-US" sz="1200" dirty="0"/>
              <a:t>("#</a:t>
            </a:r>
            <a:r>
              <a:rPr lang="en-US" sz="1200" dirty="0" err="1"/>
              <a:t>recordButton</a:t>
            </a:r>
            <a:r>
              <a:rPr lang="en-US" sz="1200" dirty="0"/>
              <a:t>");</a:t>
            </a:r>
          </a:p>
          <a:p>
            <a:r>
              <a:rPr lang="en-US" sz="1200" dirty="0"/>
              <a:t>        if(</a:t>
            </a:r>
            <a:r>
              <a:rPr lang="en-US" sz="1200" dirty="0" err="1"/>
              <a:t>recordButton</a:t>
            </a:r>
            <a:r>
              <a:rPr lang="en-US" sz="1200" dirty="0"/>
              <a:t>!=null</a:t>
            </a:r>
            <a:r>
              <a:rPr lang="en-US" sz="1200" dirty="0" smtClean="0"/>
              <a:t>){</a:t>
            </a:r>
          </a:p>
          <a:p>
            <a:r>
              <a:rPr lang="en-US" sz="1200" dirty="0" smtClean="0"/>
              <a:t>          //</a:t>
            </a:r>
            <a:r>
              <a:rPr lang="en-US" sz="1200" dirty="0" err="1" smtClean="0"/>
              <a:t>recordButton.classList.remove</a:t>
            </a:r>
            <a:r>
              <a:rPr lang="en-US" sz="1200" dirty="0" smtClean="0"/>
              <a:t>("</a:t>
            </a:r>
            <a:r>
              <a:rPr lang="en-US" sz="1200" dirty="0" err="1" smtClean="0"/>
              <a:t>btn</a:t>
            </a:r>
            <a:r>
              <a:rPr lang="en-US" sz="1200" dirty="0" smtClean="0"/>
              <a:t>-disabled");</a:t>
            </a:r>
          </a:p>
          <a:p>
            <a:r>
              <a:rPr lang="en-US" sz="1200" dirty="0" smtClean="0"/>
              <a:t>          </a:t>
            </a:r>
            <a:r>
              <a:rPr lang="en-US" sz="1200" dirty="0" err="1" smtClean="0"/>
              <a:t>recordButton.disabled</a:t>
            </a:r>
            <a:r>
              <a:rPr lang="en-US" sz="1200" dirty="0" smtClean="0"/>
              <a:t>=false;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recordBtn</a:t>
            </a:r>
            <a:r>
              <a:rPr lang="en-US" sz="1200" dirty="0" smtClean="0"/>
              <a:t> = </a:t>
            </a:r>
            <a:r>
              <a:rPr lang="en-US" sz="1200" dirty="0" err="1" smtClean="0"/>
              <a:t>document.querySelector</a:t>
            </a:r>
            <a:r>
              <a:rPr lang="en-US" sz="1200" dirty="0" smtClean="0"/>
              <a:t>("#</a:t>
            </a:r>
            <a:r>
              <a:rPr lang="en-US" sz="1200" dirty="0" err="1" smtClean="0"/>
              <a:t>recordBtn</a:t>
            </a:r>
            <a:r>
              <a:rPr lang="en-US" sz="1200" dirty="0" smtClean="0"/>
              <a:t>");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1" y="6089759"/>
            <a:ext cx="1619250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69" y="6089759"/>
            <a:ext cx="2000250" cy="4381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Classification: GE-GENPACT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721</Words>
  <Application>Microsoft Office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</vt:lpstr>
      <vt:lpstr>Times New Roman</vt:lpstr>
      <vt:lpstr>Office Theme</vt:lpstr>
      <vt:lpstr>PowerPoint Presentation</vt:lpstr>
      <vt:lpstr>Application Name: MES</vt:lpstr>
      <vt:lpstr>User Cases</vt:lpstr>
      <vt:lpstr>Our Analyses</vt:lpstr>
      <vt:lpstr>Coding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Solution</vt:lpstr>
    </vt:vector>
  </TitlesOfParts>
  <Company>Genpact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Name: MES</dc:title>
  <dc:creator>Sharma, Geetanjali</dc:creator>
  <cp:lastModifiedBy>Sharma, Geetanjali</cp:lastModifiedBy>
  <cp:revision>4</cp:revision>
  <dcterms:created xsi:type="dcterms:W3CDTF">2018-06-07T10:04:30Z</dcterms:created>
  <dcterms:modified xsi:type="dcterms:W3CDTF">2018-06-07T10:23:14Z</dcterms:modified>
</cp:coreProperties>
</file>