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60" r:id="rId4"/>
    <p:sldId id="262" r:id="rId5"/>
    <p:sldId id="264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33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7B98-6CAE-4B58-8146-CE70ECF5CA15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B6-01FC-4F00-9DA1-CAD1B13C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0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7B98-6CAE-4B58-8146-CE70ECF5CA15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B6-01FC-4F00-9DA1-CAD1B13C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4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7B98-6CAE-4B58-8146-CE70ECF5CA15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B6-01FC-4F00-9DA1-CAD1B13C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7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7B98-6CAE-4B58-8146-CE70ECF5CA15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B6-01FC-4F00-9DA1-CAD1B13C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4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7B98-6CAE-4B58-8146-CE70ECF5CA15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B6-01FC-4F00-9DA1-CAD1B13C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5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7B98-6CAE-4B58-8146-CE70ECF5CA15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B6-01FC-4F00-9DA1-CAD1B13C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0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7B98-6CAE-4B58-8146-CE70ECF5CA15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B6-01FC-4F00-9DA1-CAD1B13C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0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7B98-6CAE-4B58-8146-CE70ECF5CA15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B6-01FC-4F00-9DA1-CAD1B13C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1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7B98-6CAE-4B58-8146-CE70ECF5CA15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B6-01FC-4F00-9DA1-CAD1B13C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9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7B98-6CAE-4B58-8146-CE70ECF5CA15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B6-01FC-4F00-9DA1-CAD1B13C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2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7B98-6CAE-4B58-8146-CE70ECF5CA15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B6-01FC-4F00-9DA1-CAD1B13C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0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67B98-6CAE-4B58-8146-CE70ECF5CA15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Classification: GE-GENPACT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31B6-01FC-4F00-9DA1-CAD1B13C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7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dcglq05530.ics.cloud.ge.com:8443/ProxyService/GET?name=/Details&amp;namespace=/ShopOrders&amp;paramnames=lot,user,language&amp;paramvalues=6815BD5A-4F05-4809-9257-6D2965AB2017,41A7A10E-1201-40B1-93CA-4525E7BE58E9,en_US" TargetMode="External"/><Relationship Id="rId2" Type="http://schemas.openxmlformats.org/officeDocument/2006/relationships/hyperlink" Target="https://vdcglq05530.ics.cloud.ge.com:8443/ProxyService/GET?name=/Operator/Work/v1.0&amp;namespace=/ShopOrders&amp;paramnames=workcenter,operator,operationIDs&amp;paramvalues=03D62236-1DC5-4AC5-B292-3677A3C28AA8,41A7A10E-1201-40B1-93CA-4525E7BE58E9,6815BD5A-4F05-4809-9257-6D2965AB2017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vdcglq05530.ics.cloud.ge.com:8443/ProxyService/GET?name=/Operations/Quality/Values&amp;namespace=/ShopOrders&amp;paramnames=segment,material,isRework&amp;paramvalues=6815BD5A-4F05-4809-9257-6D2965AB2017,11CEB769-CBD8-4C90-B8AD-A06B88D00DB7,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ChangeArrowheads="1"/>
          </p:cNvSpPr>
          <p:nvPr/>
        </p:nvSpPr>
        <p:spPr bwMode="auto">
          <a:xfrm>
            <a:off x="3505200" y="3276601"/>
            <a:ext cx="5029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000" b="1" dirty="0">
                <a:latin typeface="Arial" charset="0"/>
                <a:cs typeface="Times New Roman" pitchFamily="18" charset="0"/>
              </a:rPr>
              <a:t>Version Control</a:t>
            </a:r>
          </a:p>
        </p:txBody>
      </p:sp>
      <p:sp>
        <p:nvSpPr>
          <p:cNvPr id="2051" name="Rectangle 1053"/>
          <p:cNvSpPr>
            <a:spLocks noChangeArrowheads="1"/>
          </p:cNvSpPr>
          <p:nvPr/>
        </p:nvSpPr>
        <p:spPr bwMode="auto">
          <a:xfrm>
            <a:off x="2286000" y="1981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/>
            <a:r>
              <a:rPr lang="en-US" sz="1000" b="1" dirty="0">
                <a:latin typeface="Arial" charset="0"/>
                <a:cs typeface="Times New Roman" pitchFamily="18" charset="0"/>
              </a:rPr>
              <a:t> </a:t>
            </a:r>
            <a:br>
              <a:rPr lang="en-US" sz="1000" b="1" dirty="0">
                <a:latin typeface="Arial" charset="0"/>
                <a:cs typeface="Times New Roman" pitchFamily="18" charset="0"/>
              </a:rPr>
            </a:br>
            <a:r>
              <a:rPr lang="en-US" sz="1000" dirty="0">
                <a:latin typeface="Arial" charset="0"/>
                <a:cs typeface="Times New Roman" pitchFamily="18" charset="0"/>
              </a:rPr>
              <a:t>The information contained in this document is not to be used for any purpose other than the purposes for which this document is furnished by GE/GENPACT, nor is this document (in whole or in part) to be reproduced or furnished to third parties or made public without the prior express written permission of GE/GENPACT.</a:t>
            </a:r>
          </a:p>
        </p:txBody>
      </p:sp>
      <p:sp>
        <p:nvSpPr>
          <p:cNvPr id="2052" name="Text Box 1055"/>
          <p:cNvSpPr txBox="1">
            <a:spLocks noChangeArrowheads="1"/>
          </p:cNvSpPr>
          <p:nvPr/>
        </p:nvSpPr>
        <p:spPr bwMode="auto">
          <a:xfrm>
            <a:off x="4724400" y="609600"/>
            <a:ext cx="245745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 dirty="0">
                <a:latin typeface="Arial" charset="0"/>
                <a:cs typeface="Times New Roman" pitchFamily="18" charset="0"/>
              </a:rPr>
              <a:t>[Document Title]</a:t>
            </a:r>
          </a:p>
          <a:p>
            <a:pPr algn="ctr">
              <a:spcBef>
                <a:spcPct val="50000"/>
              </a:spcBef>
            </a:pPr>
            <a:endParaRPr lang="en-US" sz="1000" b="1" dirty="0">
              <a:latin typeface="Arial" charset="0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endParaRPr lang="en-US" sz="1000" b="1" dirty="0">
              <a:latin typeface="Arial" charset="0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endParaRPr lang="en-US" sz="1000" b="1" dirty="0">
              <a:latin typeface="Arial" charset="0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 sz="1000" b="1" dirty="0">
                <a:latin typeface="Arial" charset="0"/>
                <a:cs typeface="Times New Roman" pitchFamily="18" charset="0"/>
              </a:rPr>
              <a:t/>
            </a:r>
            <a:br>
              <a:rPr lang="en-US" sz="1000" b="1" dirty="0">
                <a:latin typeface="Arial" charset="0"/>
                <a:cs typeface="Times New Roman" pitchFamily="18" charset="0"/>
              </a:rPr>
            </a:br>
            <a:r>
              <a:rPr lang="en-US" sz="1000" b="1" dirty="0">
                <a:latin typeface="Arial" charset="0"/>
                <a:cs typeface="Times New Roman" pitchFamily="18" charset="0"/>
              </a:rPr>
              <a:t>NOTICE</a:t>
            </a:r>
            <a:br>
              <a:rPr lang="en-US" sz="1000" b="1" dirty="0">
                <a:latin typeface="Arial" charset="0"/>
                <a:cs typeface="Times New Roman" pitchFamily="18" charset="0"/>
              </a:rPr>
            </a:br>
            <a:endParaRPr lang="en-US" sz="1000" b="1" dirty="0">
              <a:latin typeface="Arial" charset="0"/>
              <a:cs typeface="Times New Roman" pitchFamily="18" charset="0"/>
            </a:endParaRPr>
          </a:p>
        </p:txBody>
      </p:sp>
      <p:graphicFrame>
        <p:nvGraphicFramePr>
          <p:cNvPr id="25693" name="Group 1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471534"/>
              </p:ext>
            </p:extLst>
          </p:nvPr>
        </p:nvGraphicFramePr>
        <p:xfrm>
          <a:off x="2286000" y="4191000"/>
          <a:ext cx="7848600" cy="134778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8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Times New Roman" pitchFamily="18" charset="0"/>
                        </a:rPr>
                        <a:t>Version No.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Times New Roman" pitchFamily="18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Times New Roman" pitchFamily="18" charset="0"/>
                        </a:rPr>
                        <a:t>Type of Changes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Times New Roman" pitchFamily="18" charset="0"/>
                        </a:rPr>
                        <a:t>Owner/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Times New Roman" pitchFamily="18" charset="0"/>
                        </a:rPr>
                        <a:t>Author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Times New Roman" pitchFamily="18" charset="0"/>
                        </a:rPr>
                        <a:t>Date of </a:t>
                      </a:r>
                      <a:b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Times New Roman" pitchFamily="18" charset="0"/>
                        </a:rPr>
                      </a:b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Times New Roman" pitchFamily="18" charset="0"/>
                        </a:rPr>
                        <a:t>Review/Expiry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Classification: GE-GENPACT Internal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8068" y="290434"/>
            <a:ext cx="11067393" cy="843071"/>
          </a:xfrm>
          <a:solidFill>
            <a:srgbClr val="CCEC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latin typeface="Century" panose="02040604050505020304" pitchFamily="18" charset="0"/>
              </a:rPr>
              <a:t>Application Name: MES</a:t>
            </a:r>
            <a:endParaRPr lang="en-US" sz="2800" dirty="0">
              <a:latin typeface="Century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8069" y="1326195"/>
            <a:ext cx="11144250" cy="3767208"/>
          </a:xfrm>
          <a:solidFill>
            <a:srgbClr val="CCECFF"/>
          </a:solidFill>
        </p:spPr>
        <p:txBody>
          <a:bodyPr>
            <a:normAutofit lnSpcReduction="10000"/>
          </a:bodyPr>
          <a:lstStyle/>
          <a:p>
            <a:pPr algn="l"/>
            <a:r>
              <a:rPr lang="en-US" sz="2000" b="1" dirty="0" smtClean="0"/>
              <a:t>Issue Statement: </a:t>
            </a:r>
            <a:r>
              <a:rPr lang="en-US" sz="2000" dirty="0" smtClean="0"/>
              <a:t>Operation feature has Clock On/Clock Off toggle issue, it is taking too much time </a:t>
            </a:r>
            <a:r>
              <a:rPr lang="en-US" sz="2000" dirty="0"/>
              <a:t>and miscellaneous </a:t>
            </a:r>
            <a:r>
              <a:rPr lang="en-US" sz="2000" dirty="0" smtClean="0"/>
              <a:t>behavior .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b="1" dirty="0" smtClean="0"/>
              <a:t>User Cases: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</a:rPr>
              <a:t>Toggling </a:t>
            </a:r>
            <a:r>
              <a:rPr lang="en-US" sz="2000" b="1" dirty="0">
                <a:latin typeface="Calibri" panose="020F0502020204030204" pitchFamily="34" charset="0"/>
              </a:rPr>
              <a:t>clock On </a:t>
            </a:r>
            <a:r>
              <a:rPr lang="en-US" sz="2000" dirty="0">
                <a:latin typeface="Calibri" panose="020F0502020204030204" pitchFamily="34" charset="0"/>
              </a:rPr>
              <a:t>button takes longer time to populate data over the page.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</a:rPr>
              <a:t>Some time button get non clickable,  so user have to </a:t>
            </a:r>
            <a:r>
              <a:rPr lang="en-US" sz="2000" b="1" dirty="0">
                <a:latin typeface="Calibri" panose="020F0502020204030204" pitchFamily="34" charset="0"/>
              </a:rPr>
              <a:t>clock off </a:t>
            </a:r>
            <a:r>
              <a:rPr lang="en-US" sz="2000" dirty="0">
                <a:latin typeface="Calibri" panose="020F0502020204030204" pitchFamily="34" charset="0"/>
              </a:rPr>
              <a:t>to proceed ahead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pPr algn="l"/>
            <a:endParaRPr lang="en-US" sz="2000" b="1" dirty="0" smtClean="0"/>
          </a:p>
          <a:p>
            <a:pPr algn="l"/>
            <a:r>
              <a:rPr lang="en-US" sz="2000" b="1" dirty="0" smtClean="0"/>
              <a:t>Our Analyses: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1. </a:t>
            </a:r>
            <a:r>
              <a:rPr lang="en-US" sz="2000" dirty="0">
                <a:latin typeface="Calibri" panose="020F0502020204030204" pitchFamily="34" charset="0"/>
              </a:rPr>
              <a:t>We found that there is a </a:t>
            </a:r>
            <a:r>
              <a:rPr lang="en-US" sz="2000" b="1" dirty="0">
                <a:latin typeface="Calibri" panose="020F0502020204030204" pitchFamily="34" charset="0"/>
              </a:rPr>
              <a:t>setInterval function </a:t>
            </a:r>
            <a:r>
              <a:rPr lang="en-US" sz="2000" dirty="0">
                <a:latin typeface="Calibri" panose="020F0502020204030204" pitchFamily="34" charset="0"/>
              </a:rPr>
              <a:t>inside </a:t>
            </a:r>
            <a:r>
              <a:rPr lang="en-US" sz="2000" b="1" dirty="0">
                <a:latin typeface="Calibri" panose="020F0502020204030204" pitchFamily="34" charset="0"/>
              </a:rPr>
              <a:t>startAutorefresh</a:t>
            </a:r>
            <a:r>
              <a:rPr lang="en-US" sz="2000" dirty="0">
                <a:latin typeface="Calibri" panose="020F0502020204030204" pitchFamily="34" charset="0"/>
              </a:rPr>
              <a:t> function</a:t>
            </a:r>
          </a:p>
          <a:p>
            <a:pPr algn="l"/>
            <a:r>
              <a:rPr lang="en-US" sz="20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Note: </a:t>
            </a:r>
            <a:r>
              <a:rPr lang="en-US" sz="1800" b="1" u="sng" dirty="0"/>
              <a:t>Line #: 838 in operation-view.html</a:t>
            </a:r>
            <a:r>
              <a:rPr lang="en-US" sz="1800" dirty="0"/>
              <a:t>:- It is get triggered after each &amp; every 3000 ms.</a:t>
            </a:r>
          </a:p>
          <a:p>
            <a:pPr algn="l"/>
            <a:endParaRPr lang="en-US" sz="2000" b="1" dirty="0"/>
          </a:p>
          <a:p>
            <a:pPr algn="l"/>
            <a:endParaRPr lang="en-US" dirty="0" smtClean="0">
              <a:latin typeface="Calibri" panose="020F050202020403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dirty="0" smtClean="0">
              <a:latin typeface="Calibri" panose="020F0502020204030204" pitchFamily="34" charset="0"/>
            </a:endParaRPr>
          </a:p>
          <a:p>
            <a:pPr algn="l"/>
            <a:endParaRPr lang="en-US" dirty="0">
              <a:latin typeface="Calibri" panose="020F0502020204030204" pitchFamily="34" charset="0"/>
            </a:endParaRPr>
          </a:p>
          <a:p>
            <a:pPr algn="l"/>
            <a:endParaRPr lang="en-US" b="1" dirty="0" smtClean="0"/>
          </a:p>
          <a:p>
            <a:pPr algn="l"/>
            <a:endParaRPr lang="en-US" b="1" dirty="0"/>
          </a:p>
          <a:p>
            <a:pPr algn="l"/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31" y="6089759"/>
            <a:ext cx="1619250" cy="438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22069" y="5406915"/>
            <a:ext cx="246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Date: 6 June ,2018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069" y="6089759"/>
            <a:ext cx="2000250" cy="43815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Classification: GE-GENPACT Internal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000" y="2396452"/>
            <a:ext cx="4226966" cy="330381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5516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8751" y="73572"/>
            <a:ext cx="11593568" cy="5863144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Coding Details</a:t>
            </a:r>
            <a:endParaRPr lang="en-US" sz="2000" b="1" dirty="0" smtClean="0"/>
          </a:p>
          <a:p>
            <a:r>
              <a:rPr lang="en-US" sz="1400" b="1" dirty="0" smtClean="0"/>
              <a:t>Function </a:t>
            </a:r>
            <a:r>
              <a:rPr lang="en-US" sz="1400" b="1" dirty="0"/>
              <a:t>Name: </a:t>
            </a:r>
            <a:r>
              <a:rPr lang="en-US" sz="1400" b="1" dirty="0" smtClean="0"/>
              <a:t>startAutorefresh</a:t>
            </a:r>
          </a:p>
          <a:p>
            <a:r>
              <a:rPr lang="en-US" sz="1100" b="1" dirty="0" smtClean="0"/>
              <a:t>***************************************************************</a:t>
            </a:r>
            <a:endParaRPr lang="en-US" sz="1100" b="1" dirty="0"/>
          </a:p>
          <a:p>
            <a:r>
              <a:rPr lang="en-US" sz="1100" b="1" dirty="0">
                <a:latin typeface="Calibri" panose="020F0502020204030204" pitchFamily="34" charset="0"/>
              </a:rPr>
              <a:t>startAutorefresh:function</a:t>
            </a:r>
            <a:r>
              <a:rPr lang="en-US" sz="1100" dirty="0">
                <a:latin typeface="Calibri" panose="020F0502020204030204" pitchFamily="34" charset="0"/>
              </a:rPr>
              <a:t>(){</a:t>
            </a:r>
          </a:p>
          <a:p>
            <a:r>
              <a:rPr lang="en-US" sz="1100" dirty="0">
                <a:latin typeface="Calibri" panose="020F0502020204030204" pitchFamily="34" charset="0"/>
              </a:rPr>
              <a:t>            </a:t>
            </a:r>
            <a:r>
              <a:rPr lang="en-US" sz="1100" dirty="0" err="1">
                <a:latin typeface="Calibri" panose="020F0502020204030204" pitchFamily="34" charset="0"/>
              </a:rPr>
              <a:t>var</a:t>
            </a:r>
            <a:r>
              <a:rPr lang="en-US" sz="1100" dirty="0">
                <a:latin typeface="Calibri" panose="020F0502020204030204" pitchFamily="34" charset="0"/>
              </a:rPr>
              <a:t> _this = this;</a:t>
            </a:r>
          </a:p>
          <a:p>
            <a:r>
              <a:rPr lang="en-US" sz="1100" dirty="0">
                <a:latin typeface="Calibri" panose="020F0502020204030204" pitchFamily="34" charset="0"/>
              </a:rPr>
              <a:t>            this.stopAutorefresh();</a:t>
            </a:r>
          </a:p>
          <a:p>
            <a:r>
              <a:rPr lang="en-US" sz="1100" dirty="0">
                <a:latin typeface="Calibri" panose="020F0502020204030204" pitchFamily="34" charset="0"/>
              </a:rPr>
              <a:t>            this._</a:t>
            </a:r>
            <a:r>
              <a:rPr lang="en-US" sz="1100" dirty="0" err="1">
                <a:latin typeface="Calibri" panose="020F0502020204030204" pitchFamily="34" charset="0"/>
              </a:rPr>
              <a:t>getURL</a:t>
            </a:r>
            <a:r>
              <a:rPr lang="en-US" sz="1100" dirty="0">
                <a:latin typeface="Calibri" panose="020F0502020204030204" pitchFamily="34" charset="0"/>
              </a:rPr>
              <a:t> = </a:t>
            </a:r>
            <a:r>
              <a:rPr lang="en-US" sz="1100" dirty="0" err="1">
                <a:latin typeface="Calibri" panose="020F0502020204030204" pitchFamily="34" charset="0"/>
              </a:rPr>
              <a:t>localStorage.getItem</a:t>
            </a:r>
            <a:r>
              <a:rPr lang="en-US" sz="1100" dirty="0">
                <a:latin typeface="Calibri" panose="020F0502020204030204" pitchFamily="34" charset="0"/>
              </a:rPr>
              <a:t>('</a:t>
            </a:r>
            <a:r>
              <a:rPr lang="en-US" sz="1100" dirty="0" err="1">
                <a:latin typeface="Calibri" panose="020F0502020204030204" pitchFamily="34" charset="0"/>
              </a:rPr>
              <a:t>netLabelsGet</a:t>
            </a:r>
            <a:r>
              <a:rPr lang="en-US" sz="1100" dirty="0">
                <a:latin typeface="Calibri" panose="020F0502020204030204" pitchFamily="34" charset="0"/>
              </a:rPr>
              <a:t>');</a:t>
            </a:r>
          </a:p>
          <a:p>
            <a:r>
              <a:rPr lang="en-US" sz="1100" dirty="0">
                <a:latin typeface="Calibri" panose="020F0502020204030204" pitchFamily="34" charset="0"/>
              </a:rPr>
              <a:t>            this._</a:t>
            </a:r>
            <a:r>
              <a:rPr lang="en-US" sz="1100" dirty="0" err="1">
                <a:latin typeface="Calibri" panose="020F0502020204030204" pitchFamily="34" charset="0"/>
              </a:rPr>
              <a:t>putURL</a:t>
            </a:r>
            <a:r>
              <a:rPr lang="en-US" sz="1100" dirty="0">
                <a:latin typeface="Calibri" panose="020F0502020204030204" pitchFamily="34" charset="0"/>
              </a:rPr>
              <a:t> = </a:t>
            </a:r>
            <a:r>
              <a:rPr lang="en-US" sz="1100" dirty="0" err="1">
                <a:latin typeface="Calibri" panose="020F0502020204030204" pitchFamily="34" charset="0"/>
              </a:rPr>
              <a:t>localStorage.getItem</a:t>
            </a:r>
            <a:r>
              <a:rPr lang="en-US" sz="1100" dirty="0">
                <a:latin typeface="Calibri" panose="020F0502020204030204" pitchFamily="34" charset="0"/>
              </a:rPr>
              <a:t>('</a:t>
            </a:r>
            <a:r>
              <a:rPr lang="en-US" sz="1100" dirty="0" err="1">
                <a:latin typeface="Calibri" panose="020F0502020204030204" pitchFamily="34" charset="0"/>
              </a:rPr>
              <a:t>netLabelsPut</a:t>
            </a:r>
            <a:r>
              <a:rPr lang="en-US" sz="1100" dirty="0">
                <a:latin typeface="Calibri" panose="020F0502020204030204" pitchFamily="34" charset="0"/>
              </a:rPr>
              <a:t>');</a:t>
            </a:r>
          </a:p>
          <a:p>
            <a:r>
              <a:rPr lang="en-US" sz="1100" dirty="0">
                <a:latin typeface="Calibri" panose="020F0502020204030204" pitchFamily="34" charset="0"/>
              </a:rPr>
              <a:t>            </a:t>
            </a:r>
            <a:r>
              <a:rPr lang="en-US" sz="1100" dirty="0" err="1">
                <a:latin typeface="Calibri" panose="020F0502020204030204" pitchFamily="34" charset="0"/>
              </a:rPr>
              <a:t>this.autorefresh</a:t>
            </a:r>
            <a:r>
              <a:rPr lang="en-US" sz="1100" dirty="0">
                <a:latin typeface="Calibri" panose="020F0502020204030204" pitchFamily="34" charset="0"/>
              </a:rPr>
              <a:t> = </a:t>
            </a: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</a:rPr>
              <a:t>setInterval(function() {</a:t>
            </a:r>
          </a:p>
          <a:p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</a:rPr>
              <a:t>              if(_</a:t>
            </a:r>
            <a:r>
              <a:rPr lang="en-US" sz="1100" dirty="0" err="1">
                <a:solidFill>
                  <a:srgbClr val="FF0000"/>
                </a:solidFill>
                <a:latin typeface="Calibri" panose="020F0502020204030204" pitchFamily="34" charset="0"/>
              </a:rPr>
              <a:t>this.isAbleToSendRequest</a:t>
            </a: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</a:rPr>
              <a:t>){</a:t>
            </a:r>
          </a:p>
          <a:p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</a:rPr>
              <a:t>                console.log("enabled to send refresh request")</a:t>
            </a:r>
          </a:p>
          <a:p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</a:rPr>
              <a:t>                //_</a:t>
            </a:r>
            <a:r>
              <a:rPr lang="en-US" sz="1100" dirty="0" err="1">
                <a:solidFill>
                  <a:srgbClr val="FF0000"/>
                </a:solidFill>
                <a:latin typeface="Calibri" panose="020F0502020204030204" pitchFamily="34" charset="0"/>
              </a:rPr>
              <a:t>this._items</a:t>
            </a: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</a:rPr>
              <a:t> = [];</a:t>
            </a:r>
          </a:p>
          <a:p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</a:rPr>
              <a:t> _</a:t>
            </a:r>
            <a:r>
              <a:rPr lang="en-US" sz="1100" dirty="0" err="1">
                <a:solidFill>
                  <a:srgbClr val="FF0000"/>
                </a:solidFill>
                <a:latin typeface="Calibri" panose="020F0502020204030204" pitchFamily="34" charset="0"/>
              </a:rPr>
              <a:t>this.isAddedLibrary</a:t>
            </a: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</a:rPr>
              <a:t> = false;</a:t>
            </a:r>
          </a:p>
          <a:p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</a:rPr>
              <a:t>                </a:t>
            </a:r>
            <a:r>
              <a:rPr lang="en-US" sz="1100" dirty="0" err="1">
                <a:solidFill>
                  <a:srgbClr val="FF0000"/>
                </a:solidFill>
                <a:latin typeface="Calibri" panose="020F0502020204030204" pitchFamily="34" charset="0"/>
              </a:rPr>
              <a:t>var</a:t>
            </a: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alibri" panose="020F0502020204030204" pitchFamily="34" charset="0"/>
              </a:rPr>
              <a:t>params</a:t>
            </a: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</a:rPr>
              <a:t> = JSON.parse(</a:t>
            </a:r>
            <a:r>
              <a:rPr lang="en-US" sz="1100" dirty="0" err="1">
                <a:solidFill>
                  <a:srgbClr val="FF0000"/>
                </a:solidFill>
                <a:latin typeface="Calibri" panose="020F0502020204030204" pitchFamily="34" charset="0"/>
              </a:rPr>
              <a:t>localStorage.getItem</a:t>
            </a: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</a:rPr>
              <a:t>("workcenterParamValues"));</a:t>
            </a:r>
          </a:p>
          <a:p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</a:rPr>
              <a:t>                </a:t>
            </a:r>
            <a:r>
              <a:rPr lang="en-US" sz="1100" dirty="0" err="1">
                <a:solidFill>
                  <a:srgbClr val="FF0000"/>
                </a:solidFill>
                <a:latin typeface="Calibri" panose="020F0502020204030204" pitchFamily="34" charset="0"/>
              </a:rPr>
              <a:t>var</a:t>
            </a: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alibri" panose="020F0502020204030204" pitchFamily="34" charset="0"/>
              </a:rPr>
              <a:t>ironAjax</a:t>
            </a: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</a:rPr>
              <a:t>                </a:t>
            </a:r>
            <a:r>
              <a:rPr lang="en-US" sz="1100" dirty="0" err="1">
                <a:solidFill>
                  <a:srgbClr val="FF0000"/>
                </a:solidFill>
                <a:latin typeface="Calibri" panose="020F0502020204030204" pitchFamily="34" charset="0"/>
              </a:rPr>
              <a:t>var</a:t>
            </a: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alibri" panose="020F0502020204030204" pitchFamily="34" charset="0"/>
              </a:rPr>
              <a:t>reworkInfo</a:t>
            </a: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</a:rPr>
              <a:t> = </a:t>
            </a:r>
            <a:r>
              <a:rPr lang="en-US" sz="1100" dirty="0" err="1">
                <a:solidFill>
                  <a:srgbClr val="FF0000"/>
                </a:solidFill>
                <a:latin typeface="Calibri" panose="020F0502020204030204" pitchFamily="34" charset="0"/>
              </a:rPr>
              <a:t>localStorage.getItem</a:t>
            </a: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</a:rPr>
              <a:t>("</a:t>
            </a:r>
            <a:r>
              <a:rPr lang="en-US" sz="1100" dirty="0" err="1">
                <a:solidFill>
                  <a:srgbClr val="FF0000"/>
                </a:solidFill>
                <a:latin typeface="Calibri" panose="020F0502020204030204" pitchFamily="34" charset="0"/>
              </a:rPr>
              <a:t>reworkInfo</a:t>
            </a:r>
            <a:r>
              <a:rPr lang="en-US" sz="11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")</a:t>
            </a:r>
          </a:p>
          <a:p>
            <a:r>
              <a:rPr lang="en-US" sz="1100" dirty="0">
                <a:latin typeface="Calibri" panose="020F0502020204030204" pitchFamily="34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</a:rPr>
              <a:t>if(</a:t>
            </a:r>
            <a:r>
              <a:rPr lang="en-US" sz="1100" dirty="0" err="1">
                <a:solidFill>
                  <a:srgbClr val="FF0000"/>
                </a:solidFill>
                <a:latin typeface="Calibri" panose="020F0502020204030204" pitchFamily="34" charset="0"/>
              </a:rPr>
              <a:t>reworkInfo</a:t>
            </a: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</a:rPr>
              <a:t> == "true"){</a:t>
            </a:r>
          </a:p>
          <a:p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</a:rPr>
              <a:t>                  </a:t>
            </a:r>
            <a:r>
              <a:rPr lang="en-US" sz="1100" dirty="0" err="1">
                <a:solidFill>
                  <a:srgbClr val="FF0000"/>
                </a:solidFill>
                <a:latin typeface="Calibri" panose="020F0502020204030204" pitchFamily="34" charset="0"/>
              </a:rPr>
              <a:t>ironAjax</a:t>
            </a: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</a:rPr>
              <a:t> = _this.$.</a:t>
            </a:r>
            <a:r>
              <a:rPr lang="en-US" sz="1100" dirty="0" err="1">
                <a:solidFill>
                  <a:srgbClr val="FF0000"/>
                </a:solidFill>
                <a:latin typeface="Calibri" panose="020F0502020204030204" pitchFamily="34" charset="0"/>
              </a:rPr>
              <a:t>requestReworkListAutorefresh</a:t>
            </a:r>
            <a:endParaRPr lang="en-US" sz="11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</a:rPr>
              <a:t>                  </a:t>
            </a:r>
            <a:r>
              <a:rPr lang="en-US" sz="1100" dirty="0" err="1">
                <a:solidFill>
                  <a:srgbClr val="FF0000"/>
                </a:solidFill>
                <a:latin typeface="Calibri" panose="020F0502020204030204" pitchFamily="34" charset="0"/>
              </a:rPr>
              <a:t>ironAjax.params</a:t>
            </a: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</a:rPr>
              <a:t> = </a:t>
            </a:r>
            <a:r>
              <a:rPr lang="en-US" sz="1100" dirty="0" err="1">
                <a:solidFill>
                  <a:srgbClr val="FF0000"/>
                </a:solidFill>
                <a:latin typeface="Calibri" panose="020F0502020204030204" pitchFamily="34" charset="0"/>
              </a:rPr>
              <a:t>params</a:t>
            </a:r>
            <a:r>
              <a:rPr lang="en-US" sz="11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sz="1100" dirty="0" err="1">
                <a:solidFill>
                  <a:srgbClr val="FF0000"/>
                </a:solidFill>
              </a:rPr>
              <a:t>ironAjax.headers</a:t>
            </a:r>
            <a:r>
              <a:rPr lang="en-US" sz="1100" dirty="0">
                <a:solidFill>
                  <a:srgbClr val="FF0000"/>
                </a:solidFill>
              </a:rPr>
              <a:t> = _</a:t>
            </a:r>
            <a:r>
              <a:rPr lang="en-US" sz="1100" dirty="0" err="1">
                <a:solidFill>
                  <a:srgbClr val="FF0000"/>
                </a:solidFill>
              </a:rPr>
              <a:t>this.getHeaders</a:t>
            </a:r>
            <a:r>
              <a:rPr lang="en-US" sz="1100" dirty="0">
                <a:solidFill>
                  <a:srgbClr val="FF0000"/>
                </a:solidFill>
              </a:rPr>
              <a:t>();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              </a:t>
            </a:r>
            <a:r>
              <a:rPr lang="en-US" sz="1100" dirty="0" err="1">
                <a:solidFill>
                  <a:srgbClr val="FF0000"/>
                </a:solidFill>
              </a:rPr>
              <a:t>ironAjax.generateRequest</a:t>
            </a:r>
            <a:r>
              <a:rPr lang="en-US" sz="1100" dirty="0">
                <a:solidFill>
                  <a:srgbClr val="FF0000"/>
                </a:solidFill>
              </a:rPr>
              <a:t>();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            }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            else{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            //  </a:t>
            </a:r>
            <a:r>
              <a:rPr lang="en-US" sz="1100" dirty="0" err="1">
                <a:solidFill>
                  <a:srgbClr val="FF0000"/>
                </a:solidFill>
              </a:rPr>
              <a:t>ironAjax</a:t>
            </a:r>
            <a:r>
              <a:rPr lang="en-US" sz="1100" dirty="0">
                <a:solidFill>
                  <a:srgbClr val="FF0000"/>
                </a:solidFill>
              </a:rPr>
              <a:t> = _this.$.</a:t>
            </a:r>
            <a:r>
              <a:rPr lang="en-US" sz="1100" dirty="0" err="1">
                <a:solidFill>
                  <a:srgbClr val="FF0000"/>
                </a:solidFill>
              </a:rPr>
              <a:t>requestShopOdersAutorefresh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>
                <a:solidFill>
                  <a:srgbClr val="FF0000"/>
                </a:solidFill>
              </a:rPr>
              <a:t>                  _</a:t>
            </a:r>
            <a:r>
              <a:rPr lang="en-US" sz="1100" dirty="0" err="1">
                <a:solidFill>
                  <a:srgbClr val="FF0000"/>
                </a:solidFill>
              </a:rPr>
              <a:t>this.validateRefreshLogic</a:t>
            </a:r>
            <a:r>
              <a:rPr lang="en-US" sz="1100" dirty="0">
                <a:solidFill>
                  <a:srgbClr val="FF0000"/>
                </a:solidFill>
              </a:rPr>
              <a:t>(true);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}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            _</a:t>
            </a:r>
            <a:r>
              <a:rPr lang="en-US" sz="1100" dirty="0" err="1">
                <a:solidFill>
                  <a:srgbClr val="FF0000"/>
                </a:solidFill>
              </a:rPr>
              <a:t>this.isSerialEnabledToChange</a:t>
            </a:r>
            <a:r>
              <a:rPr lang="en-US" sz="1100" dirty="0">
                <a:solidFill>
                  <a:srgbClr val="FF0000"/>
                </a:solidFill>
              </a:rPr>
              <a:t> = false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          }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          else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            console.log("disabled to send refresh request since operator is making changes to serial")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        },this.autoRefreshIntervalTime)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      </a:t>
            </a:r>
            <a:r>
              <a:rPr lang="en-US" sz="1100" dirty="0" smtClean="0">
                <a:solidFill>
                  <a:srgbClr val="FF0000"/>
                </a:solidFill>
              </a:rPr>
              <a:t>}                                        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 smtClean="0"/>
              <a:t>***************************************************************************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31" y="6089759"/>
            <a:ext cx="1619250" cy="438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069" y="6089759"/>
            <a:ext cx="2000250" cy="4381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07069" y="6345346"/>
            <a:ext cx="4114800" cy="365125"/>
          </a:xfrm>
        </p:spPr>
        <p:txBody>
          <a:bodyPr/>
          <a:lstStyle/>
          <a:p>
            <a:r>
              <a:rPr lang="en-US" dirty="0" smtClean="0"/>
              <a:t>Classification: GE-GENPACT Internal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96304" y="5356201"/>
            <a:ext cx="5055475" cy="523220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Here </a:t>
            </a:r>
            <a:r>
              <a:rPr lang="en-US" sz="1400" b="1" dirty="0"/>
              <a:t>this.autoRefreshIntervalTime</a:t>
            </a:r>
            <a:r>
              <a:rPr lang="en-US" sz="1400" dirty="0"/>
              <a:t> is </a:t>
            </a:r>
            <a:r>
              <a:rPr lang="en-US" sz="1400" b="1" dirty="0"/>
              <a:t>3000s</a:t>
            </a:r>
            <a:r>
              <a:rPr lang="en-US" sz="1400" dirty="0"/>
              <a:t>.</a:t>
            </a:r>
          </a:p>
          <a:p>
            <a:r>
              <a:rPr lang="en-US" sz="1400" dirty="0"/>
              <a:t>This function is internally calling 3 get </a:t>
            </a:r>
            <a:r>
              <a:rPr lang="en-US" sz="1400" dirty="0" smtClean="0"/>
              <a:t>API’s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7365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730" y="84083"/>
            <a:ext cx="12010697" cy="6093976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API Details: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1100" u="sng" dirty="0" smtClean="0"/>
              <a:t>1.</a:t>
            </a:r>
            <a:r>
              <a:rPr lang="en-US" sz="1100" u="sng" dirty="0" smtClean="0">
                <a:hlinkClick r:id="rId2"/>
              </a:rPr>
              <a:t>https</a:t>
            </a:r>
            <a:r>
              <a:rPr lang="en-US" sz="1100" u="sng" dirty="0">
                <a:hlinkClick r:id="rId2"/>
              </a:rPr>
              <a:t>://vdcglq05530.ics.cloud.ge.com:8443/</a:t>
            </a:r>
            <a:r>
              <a:rPr lang="en-US" sz="1100" u="sng" dirty="0" err="1">
                <a:hlinkClick r:id="rId2"/>
              </a:rPr>
              <a:t>ProxyService</a:t>
            </a:r>
            <a:r>
              <a:rPr lang="en-US" sz="1100" u="sng" dirty="0">
                <a:hlinkClick r:id="rId2"/>
              </a:rPr>
              <a:t>/</a:t>
            </a:r>
            <a:r>
              <a:rPr lang="en-US" sz="1100" u="sng" dirty="0" err="1">
                <a:hlinkClick r:id="rId2"/>
              </a:rPr>
              <a:t>GET?name</a:t>
            </a:r>
            <a:r>
              <a:rPr lang="en-US" sz="1100" u="sng" dirty="0">
                <a:hlinkClick r:id="rId2"/>
              </a:rPr>
              <a:t>=/Operator/Work/v1.0&amp;namespace=/ShopOrders&amp;paramnames=</a:t>
            </a:r>
            <a:r>
              <a:rPr lang="en-US" sz="1100" u="sng" dirty="0" err="1">
                <a:hlinkClick r:id="rId2"/>
              </a:rPr>
              <a:t>workcenter,operator,operationIDs&amp;paramvalues</a:t>
            </a:r>
            <a:r>
              <a:rPr lang="en-US" sz="1100" u="sng" dirty="0">
                <a:hlinkClick r:id="rId2"/>
              </a:rPr>
              <a:t>=03D62236-1DC5-4AC5-B292-3677A3C28AA8,41A7A10E-1201-40B1-93CA-4525E7BE58E9,6815BD5A-4F05-4809-9257-6D2965AB2017</a:t>
            </a:r>
            <a:endParaRPr lang="en-US" sz="1100" u="sng" dirty="0"/>
          </a:p>
          <a:p>
            <a:r>
              <a:rPr lang="en-US" sz="1200" dirty="0" smtClean="0"/>
              <a:t>This </a:t>
            </a:r>
            <a:r>
              <a:rPr lang="en-US" sz="1200" dirty="0"/>
              <a:t>returns all the </a:t>
            </a:r>
            <a:r>
              <a:rPr lang="en-US" sz="1200" dirty="0" smtClean="0"/>
              <a:t>LotOperations</a:t>
            </a:r>
          </a:p>
          <a:p>
            <a:endParaRPr lang="en-US" sz="1200" dirty="0" smtClean="0"/>
          </a:p>
          <a:p>
            <a:pPr lvl="0"/>
            <a:r>
              <a:rPr lang="en-US" sz="1100" dirty="0" smtClean="0"/>
              <a:t>2.</a:t>
            </a:r>
            <a:r>
              <a:rPr lang="en-US" sz="1100" u="sng" dirty="0" smtClean="0">
                <a:hlinkClick r:id="rId3"/>
              </a:rPr>
              <a:t>https</a:t>
            </a:r>
            <a:r>
              <a:rPr lang="en-US" sz="1100" u="sng" dirty="0">
                <a:hlinkClick r:id="rId3"/>
              </a:rPr>
              <a:t>://vdcglq05530.ics.cloud.ge.com:8443/ProxyService/GET?name=/Details&amp;namespace=/ShopOrders&amp;paramnames=lot,user,language&amp;paramvalues=6815BD5A-4F05-4809-9257-6D2965AB2017,41A7A10E-1201-40B1-93CA-4525E7BE58E9,en_US</a:t>
            </a:r>
            <a:endParaRPr lang="en-US" sz="1100" dirty="0"/>
          </a:p>
          <a:p>
            <a:r>
              <a:rPr lang="en-US" dirty="0"/>
              <a:t> </a:t>
            </a:r>
            <a:r>
              <a:rPr lang="en-US" sz="1200" dirty="0" smtClean="0"/>
              <a:t>Returns </a:t>
            </a:r>
            <a:r>
              <a:rPr lang="en-US" sz="1200" dirty="0"/>
              <a:t>details of individual </a:t>
            </a:r>
            <a:r>
              <a:rPr lang="en-US" sz="1200" dirty="0" smtClean="0"/>
              <a:t>LotOperation</a:t>
            </a:r>
          </a:p>
          <a:p>
            <a:endParaRPr lang="en-US" sz="1200" dirty="0" smtClean="0"/>
          </a:p>
          <a:p>
            <a:pPr lvl="0"/>
            <a:r>
              <a:rPr lang="en-US" sz="1100" dirty="0" smtClean="0"/>
              <a:t>3.</a:t>
            </a:r>
            <a:r>
              <a:rPr lang="en-US" sz="1100" u="sng" dirty="0" smtClean="0">
                <a:hlinkClick r:id="rId4"/>
              </a:rPr>
              <a:t>https</a:t>
            </a:r>
            <a:r>
              <a:rPr lang="en-US" sz="1100" u="sng" dirty="0">
                <a:hlinkClick r:id="rId4"/>
              </a:rPr>
              <a:t>://vdcglq05530.ics.cloud.ge.com:8443/ProxyService/GET?name=/Operations/Quality/Values&amp;namespace=/ShopOrders&amp;paramnames=segment,material,isRework&amp;paramvalues=6815BD5A-4F05-4809-9257-6D2965AB2017,11CEB769-CBD8-4C90-B8AD-A06B88D00DB7,0</a:t>
            </a:r>
            <a:endParaRPr lang="en-US" sz="1100" dirty="0"/>
          </a:p>
          <a:p>
            <a:r>
              <a:rPr lang="en-US" sz="1200" dirty="0"/>
              <a:t>Returns Operation quality </a:t>
            </a:r>
            <a:r>
              <a:rPr lang="en-US" sz="1200" dirty="0" smtClean="0"/>
              <a:t>values</a:t>
            </a:r>
          </a:p>
          <a:p>
            <a:endParaRPr lang="en-US" sz="1200" dirty="0" smtClean="0"/>
          </a:p>
          <a:p>
            <a:r>
              <a:rPr lang="en-US" sz="1200" dirty="0" smtClean="0"/>
              <a:t>After </a:t>
            </a:r>
            <a:r>
              <a:rPr lang="en-US" sz="1200" dirty="0"/>
              <a:t>getting response from detail Api highlighted below it calls </a:t>
            </a:r>
            <a:r>
              <a:rPr lang="en-US" sz="1200" b="1" dirty="0"/>
              <a:t>_handleOrderDetail: function(e</a:t>
            </a:r>
            <a:r>
              <a:rPr lang="en-US" sz="1200" dirty="0"/>
              <a:t>) </a:t>
            </a:r>
            <a:r>
              <a:rPr lang="en-US" sz="1200" dirty="0">
                <a:solidFill>
                  <a:srgbClr val="FF0000"/>
                </a:solidFill>
              </a:rPr>
              <a:t>(Line #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748 in operation-view.html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 smtClean="0"/>
              <a:t>Where</a:t>
            </a:r>
            <a:r>
              <a:rPr lang="en-US" sz="1200" b="1" dirty="0" smtClean="0"/>
              <a:t> </a:t>
            </a:r>
            <a:r>
              <a:rPr lang="en-US" sz="1200" b="1" dirty="0"/>
              <a:t>e.detail.response.data </a:t>
            </a:r>
            <a:r>
              <a:rPr lang="en-US" sz="1200" dirty="0"/>
              <a:t>holds  the response of the detail A</a:t>
            </a:r>
            <a:r>
              <a:rPr lang="en-US" sz="1200" dirty="0" smtClean="0"/>
              <a:t>pi </a:t>
            </a:r>
            <a:r>
              <a:rPr lang="en-US" sz="1200" dirty="0"/>
              <a:t>.This function then call list of 4 function after </a:t>
            </a:r>
            <a:r>
              <a:rPr lang="en-US" sz="1200" dirty="0" smtClean="0"/>
              <a:t>every 1000 ms.</a:t>
            </a:r>
          </a:p>
          <a:p>
            <a:r>
              <a:rPr lang="en-US" sz="1400" b="1" dirty="0" smtClean="0"/>
              <a:t>Function </a:t>
            </a:r>
            <a:r>
              <a:rPr lang="en-US" sz="1400" b="1" dirty="0"/>
              <a:t>Name: setTimeout</a:t>
            </a:r>
          </a:p>
          <a:p>
            <a:r>
              <a:rPr lang="en-US" sz="1100" dirty="0"/>
              <a:t>************************************************************************************************</a:t>
            </a:r>
          </a:p>
          <a:p>
            <a:r>
              <a:rPr lang="en-US" sz="1100" dirty="0"/>
              <a:t>setTimeout(function(){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       _this.$.</a:t>
            </a:r>
            <a:r>
              <a:rPr lang="en-US" sz="1100" dirty="0" err="1">
                <a:solidFill>
                  <a:srgbClr val="FF0000"/>
                </a:solidFill>
              </a:rPr>
              <a:t>order_detail.isClockOn</a:t>
            </a:r>
            <a:r>
              <a:rPr lang="en-US" sz="1100" dirty="0">
                <a:solidFill>
                  <a:srgbClr val="FF0000"/>
                </a:solidFill>
              </a:rPr>
              <a:t>();</a:t>
            </a:r>
          </a:p>
          <a:p>
            <a:r>
              <a:rPr lang="en-US" sz="1100" dirty="0"/>
              <a:t>           _this.$.</a:t>
            </a:r>
            <a:r>
              <a:rPr lang="en-US" sz="1100" dirty="0" err="1"/>
              <a:t>order_detail.isSerializedDisplayed</a:t>
            </a:r>
            <a:r>
              <a:rPr lang="en-US" sz="1100" dirty="0"/>
              <a:t>();</a:t>
            </a:r>
          </a:p>
          <a:p>
            <a:r>
              <a:rPr lang="en-US" sz="1100" dirty="0"/>
              <a:t>           _this.$.</a:t>
            </a:r>
            <a:r>
              <a:rPr lang="en-US" sz="1100" dirty="0" err="1"/>
              <a:t>order_detail.validateIsBatched</a:t>
            </a:r>
            <a:r>
              <a:rPr lang="en-US" sz="1100" dirty="0"/>
              <a:t>();</a:t>
            </a:r>
          </a:p>
          <a:p>
            <a:r>
              <a:rPr lang="en-US" sz="1100" dirty="0"/>
              <a:t>           _</a:t>
            </a:r>
            <a:r>
              <a:rPr lang="en-US" sz="1100" dirty="0" err="1"/>
              <a:t>this.isAbleToSendRequest</a:t>
            </a:r>
            <a:r>
              <a:rPr lang="en-US" sz="1100" dirty="0"/>
              <a:t> = true;</a:t>
            </a:r>
          </a:p>
          <a:p>
            <a:r>
              <a:rPr lang="en-US" sz="1100" dirty="0"/>
              <a:t>           _this.$.</a:t>
            </a:r>
            <a:r>
              <a:rPr lang="en-US" sz="1100" dirty="0" err="1"/>
              <a:t>order_detail.hideLoadingHeaderSpinner</a:t>
            </a:r>
            <a:r>
              <a:rPr lang="en-US" sz="1100" dirty="0"/>
              <a:t>();</a:t>
            </a:r>
          </a:p>
          <a:p>
            <a:r>
              <a:rPr lang="en-US" sz="1100" dirty="0"/>
              <a:t>           // _this.$.</a:t>
            </a:r>
            <a:r>
              <a:rPr lang="en-US" sz="1100" dirty="0" err="1"/>
              <a:t>order_detail.validateNcrIcon</a:t>
            </a:r>
            <a:r>
              <a:rPr lang="en-US" sz="1100" dirty="0"/>
              <a:t>();</a:t>
            </a:r>
          </a:p>
          <a:p>
            <a:r>
              <a:rPr lang="en-US" sz="1100" dirty="0"/>
              <a:t>                       },1000)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 smtClean="0"/>
              <a:t>***************************************************************************************************</a:t>
            </a:r>
            <a:endParaRPr lang="en-US" sz="1100" dirty="0"/>
          </a:p>
          <a:p>
            <a:r>
              <a:rPr lang="en-US" sz="1100" dirty="0">
                <a:hlinkClick r:id="rId3"/>
              </a:rPr>
              <a:t>https://vdcglq05530.ics.cloud.ge.com:8443/ProxyService/GET?name=/Details&amp;namespace=/ShopOrders&amp;paramnames=lot,user,language&amp;paramvalues=6815BD5A-4F05-4809-9257-6D2965AB2017,41A7A10E-1201-40B1-93CA-4525E7BE58E9,en_US</a:t>
            </a:r>
            <a:endParaRPr lang="en-US" sz="1100" dirty="0"/>
          </a:p>
          <a:p>
            <a:r>
              <a:rPr lang="en-US" sz="1200" dirty="0"/>
              <a:t>The </a:t>
            </a:r>
            <a:r>
              <a:rPr lang="en-US" sz="1200" b="1" dirty="0">
                <a:solidFill>
                  <a:srgbClr val="002060"/>
                </a:solidFill>
              </a:rPr>
              <a:t>isClockOn() </a:t>
            </a:r>
            <a:r>
              <a:rPr lang="en-US" sz="1200" dirty="0"/>
              <a:t>function (</a:t>
            </a:r>
            <a:r>
              <a:rPr lang="en-US" sz="1200" dirty="0">
                <a:solidFill>
                  <a:srgbClr val="FF0000"/>
                </a:solidFill>
              </a:rPr>
              <a:t>Line # 247 in operation-view.html</a:t>
            </a:r>
            <a:r>
              <a:rPr lang="en-US" sz="1200" dirty="0"/>
              <a:t>) highlighted above then calls </a:t>
            </a:r>
            <a:r>
              <a:rPr lang="en-US" sz="1200" b="1" dirty="0">
                <a:solidFill>
                  <a:srgbClr val="002060"/>
                </a:solidFill>
              </a:rPr>
              <a:t>setClockOn</a:t>
            </a:r>
          </a:p>
          <a:p>
            <a:r>
              <a:rPr lang="en-US" sz="1200" dirty="0"/>
              <a:t>(</a:t>
            </a:r>
            <a:r>
              <a:rPr lang="en-US" sz="1200" dirty="0">
                <a:solidFill>
                  <a:srgbClr val="FF0000"/>
                </a:solidFill>
              </a:rPr>
              <a:t>Line # 289 in operation-view.html</a:t>
            </a:r>
            <a:r>
              <a:rPr lang="en-US" sz="1200" dirty="0"/>
              <a:t>) and </a:t>
            </a:r>
            <a:r>
              <a:rPr lang="en-US" sz="1200" b="1" dirty="0">
                <a:solidFill>
                  <a:srgbClr val="002060"/>
                </a:solidFill>
              </a:rPr>
              <a:t>setClockOff</a:t>
            </a:r>
            <a:r>
              <a:rPr lang="en-US" sz="1200" dirty="0"/>
              <a:t> function (</a:t>
            </a:r>
            <a:r>
              <a:rPr lang="en-US" sz="1200" dirty="0">
                <a:solidFill>
                  <a:srgbClr val="FF0000"/>
                </a:solidFill>
              </a:rPr>
              <a:t>Line #269 in operation-view.html</a:t>
            </a:r>
            <a:r>
              <a:rPr lang="en-US" sz="1200" dirty="0"/>
              <a:t>) which check whether to remove or add</a:t>
            </a:r>
            <a:r>
              <a:rPr lang="en-US" sz="1200" b="1" dirty="0">
                <a:solidFill>
                  <a:srgbClr val="002060"/>
                </a:solidFill>
              </a:rPr>
              <a:t> clockActive </a:t>
            </a:r>
            <a:r>
              <a:rPr lang="en-US" sz="1200" b="1" dirty="0"/>
              <a:t>class</a:t>
            </a:r>
            <a:r>
              <a:rPr lang="en-US" sz="1200" dirty="0"/>
              <a:t> which is used to style the </a:t>
            </a:r>
            <a:r>
              <a:rPr lang="en-US" sz="1200" b="1" dirty="0"/>
              <a:t>on/off button </a:t>
            </a:r>
            <a:r>
              <a:rPr lang="en-US" sz="1200" dirty="0"/>
              <a:t>and even enable/disable it</a:t>
            </a:r>
            <a:r>
              <a:rPr lang="en-US" sz="1200" dirty="0" smtClean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431" y="6226389"/>
            <a:ext cx="1619250" cy="438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2069" y="6226389"/>
            <a:ext cx="2000250" cy="4381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Classification: GE-GENPACT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1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4006" y="231228"/>
            <a:ext cx="11942379" cy="5847755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Function Name: setClockOn</a:t>
            </a:r>
          </a:p>
          <a:p>
            <a:r>
              <a:rPr lang="en-US" sz="1100" dirty="0" smtClean="0"/>
              <a:t>************************************************************************************************</a:t>
            </a:r>
            <a:endParaRPr lang="en-US" sz="1100" dirty="0"/>
          </a:p>
          <a:p>
            <a:r>
              <a:rPr lang="en-US" sz="1100" dirty="0"/>
              <a:t>setClockOn(){</a:t>
            </a:r>
          </a:p>
          <a:p>
            <a:r>
              <a:rPr lang="en-US" sz="1100" dirty="0"/>
              <a:t>        this.$.</a:t>
            </a:r>
            <a:r>
              <a:rPr lang="en-US" sz="1100" dirty="0" err="1"/>
              <a:t>offButton.classList.remove</a:t>
            </a:r>
            <a:r>
              <a:rPr lang="en-US" sz="1100" dirty="0"/>
              <a:t>("clockActive");</a:t>
            </a:r>
          </a:p>
          <a:p>
            <a:r>
              <a:rPr lang="en-US" sz="1100" dirty="0"/>
              <a:t>        this.$.</a:t>
            </a:r>
            <a:r>
              <a:rPr lang="en-US" sz="1100" dirty="0" err="1"/>
              <a:t>offButton.classList.add</a:t>
            </a:r>
            <a:r>
              <a:rPr lang="en-US" sz="1100" dirty="0"/>
              <a:t>("</a:t>
            </a:r>
            <a:r>
              <a:rPr lang="en-US" sz="1100" dirty="0" err="1"/>
              <a:t>clockInactive</a:t>
            </a:r>
            <a:r>
              <a:rPr lang="en-US" sz="1100" dirty="0"/>
              <a:t>");</a:t>
            </a:r>
          </a:p>
          <a:p>
            <a:r>
              <a:rPr lang="en-US" sz="1100" dirty="0"/>
              <a:t>        this.$.</a:t>
            </a:r>
            <a:r>
              <a:rPr lang="en-US" sz="1100" dirty="0" err="1"/>
              <a:t>onButton.classList.remove</a:t>
            </a:r>
            <a:r>
              <a:rPr lang="en-US" sz="1100" dirty="0"/>
              <a:t>("</a:t>
            </a:r>
            <a:r>
              <a:rPr lang="en-US" sz="1100" dirty="0" err="1"/>
              <a:t>clockInactive</a:t>
            </a:r>
            <a:r>
              <a:rPr lang="en-US" sz="1100" dirty="0"/>
              <a:t>");</a:t>
            </a:r>
          </a:p>
          <a:p>
            <a:r>
              <a:rPr lang="en-US" sz="1100" dirty="0"/>
              <a:t>        this.$.</a:t>
            </a:r>
            <a:r>
              <a:rPr lang="en-US" sz="1100" dirty="0" err="1"/>
              <a:t>onButton.classList.add</a:t>
            </a:r>
            <a:r>
              <a:rPr lang="en-US" sz="1100" dirty="0"/>
              <a:t>("clockActive");</a:t>
            </a:r>
          </a:p>
          <a:p>
            <a:r>
              <a:rPr lang="en-US" sz="1100" dirty="0"/>
              <a:t>        this.$.</a:t>
            </a:r>
            <a:r>
              <a:rPr lang="en-US" sz="1100" dirty="0" err="1"/>
              <a:t>comments_btn.disabled</a:t>
            </a:r>
            <a:r>
              <a:rPr lang="en-US" sz="1100" dirty="0"/>
              <a:t> = false;</a:t>
            </a:r>
          </a:p>
          <a:p>
            <a:r>
              <a:rPr lang="en-US" sz="1100" dirty="0"/>
              <a:t>        this.$.</a:t>
            </a:r>
            <a:r>
              <a:rPr lang="en-US" sz="1100" dirty="0" err="1"/>
              <a:t>comments_btn.classList.remove</a:t>
            </a:r>
            <a:r>
              <a:rPr lang="en-US" sz="1100" dirty="0"/>
              <a:t>("</a:t>
            </a:r>
            <a:r>
              <a:rPr lang="en-US" sz="1100" dirty="0" err="1"/>
              <a:t>btn</a:t>
            </a:r>
            <a:r>
              <a:rPr lang="en-US" sz="1100" dirty="0"/>
              <a:t>-disabled");</a:t>
            </a:r>
          </a:p>
          <a:p>
            <a:r>
              <a:rPr lang="en-US" sz="1100" dirty="0"/>
              <a:t>        if(</a:t>
            </a:r>
            <a:r>
              <a:rPr lang="en-US" sz="1100" dirty="0" err="1"/>
              <a:t>this.isPickingStation</a:t>
            </a:r>
            <a:r>
              <a:rPr lang="en-US" sz="1100" dirty="0"/>
              <a:t>)</a:t>
            </a:r>
          </a:p>
          <a:p>
            <a:r>
              <a:rPr lang="en-US" sz="1100" dirty="0"/>
              <a:t>          </a:t>
            </a:r>
            <a:r>
              <a:rPr lang="en-US" sz="1100" dirty="0" err="1"/>
              <a:t>this.validatePickingMissing</a:t>
            </a:r>
            <a:r>
              <a:rPr lang="en-US" sz="1100" dirty="0"/>
              <a:t>();</a:t>
            </a:r>
          </a:p>
          <a:p>
            <a:r>
              <a:rPr lang="en-US" sz="1100" dirty="0"/>
              <a:t>        else{</a:t>
            </a:r>
          </a:p>
          <a:p>
            <a:r>
              <a:rPr lang="en-US" sz="1100" dirty="0"/>
              <a:t>          this.$.</a:t>
            </a:r>
            <a:r>
              <a:rPr lang="en-US" sz="1100" dirty="0" err="1"/>
              <a:t>completeAllButton.disabled</a:t>
            </a:r>
            <a:r>
              <a:rPr lang="en-US" sz="1100" dirty="0"/>
              <a:t>=false;</a:t>
            </a:r>
          </a:p>
          <a:p>
            <a:r>
              <a:rPr lang="en-US" sz="1100" dirty="0"/>
              <a:t>          this.$.</a:t>
            </a:r>
            <a:r>
              <a:rPr lang="en-US" sz="1100" dirty="0" err="1"/>
              <a:t>completeAllButton.classList.remove</a:t>
            </a:r>
            <a:r>
              <a:rPr lang="en-US" sz="1100" dirty="0"/>
              <a:t>("</a:t>
            </a:r>
            <a:r>
              <a:rPr lang="en-US" sz="1100" dirty="0" err="1"/>
              <a:t>btn</a:t>
            </a:r>
            <a:r>
              <a:rPr lang="en-US" sz="1100" dirty="0"/>
              <a:t>-disabled");</a:t>
            </a:r>
          </a:p>
          <a:p>
            <a:r>
              <a:rPr lang="en-US" sz="1100" dirty="0"/>
              <a:t>        }</a:t>
            </a:r>
          </a:p>
          <a:p>
            <a:r>
              <a:rPr lang="en-US" sz="1100" dirty="0"/>
              <a:t>        this.$.</a:t>
            </a:r>
            <a:r>
              <a:rPr lang="en-US" sz="1100" dirty="0" err="1"/>
              <a:t>ncrButton.classList.remove</a:t>
            </a:r>
            <a:r>
              <a:rPr lang="en-US" sz="1100" dirty="0"/>
              <a:t>("</a:t>
            </a:r>
            <a:r>
              <a:rPr lang="en-US" sz="1100" dirty="0" err="1"/>
              <a:t>btn</a:t>
            </a:r>
            <a:r>
              <a:rPr lang="en-US" sz="1100" dirty="0"/>
              <a:t>-disabled");</a:t>
            </a:r>
          </a:p>
          <a:p>
            <a:r>
              <a:rPr lang="en-US" sz="1100" dirty="0"/>
              <a:t>        this.$.</a:t>
            </a:r>
            <a:r>
              <a:rPr lang="en-US" sz="1100" dirty="0" err="1"/>
              <a:t>ncrButton.disabled</a:t>
            </a:r>
            <a:r>
              <a:rPr lang="en-US" sz="1100" dirty="0"/>
              <a:t>=false;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var</a:t>
            </a:r>
            <a:r>
              <a:rPr lang="en-US" sz="1100" dirty="0"/>
              <a:t> </a:t>
            </a:r>
            <a:r>
              <a:rPr lang="en-US" sz="1100" dirty="0" err="1"/>
              <a:t>recordButton</a:t>
            </a:r>
            <a:r>
              <a:rPr lang="en-US" sz="1100" dirty="0"/>
              <a:t> = </a:t>
            </a:r>
            <a:r>
              <a:rPr lang="en-US" sz="1100" dirty="0" err="1"/>
              <a:t>document.querySelector</a:t>
            </a:r>
            <a:r>
              <a:rPr lang="en-US" sz="1100" dirty="0"/>
              <a:t>("#</a:t>
            </a:r>
            <a:r>
              <a:rPr lang="en-US" sz="1100" dirty="0" err="1"/>
              <a:t>recordButton</a:t>
            </a:r>
            <a:r>
              <a:rPr lang="en-US" sz="1100" dirty="0"/>
              <a:t>");</a:t>
            </a:r>
          </a:p>
          <a:p>
            <a:r>
              <a:rPr lang="en-US" sz="1100" dirty="0"/>
              <a:t>        if(</a:t>
            </a:r>
            <a:r>
              <a:rPr lang="en-US" sz="1100" dirty="0" err="1"/>
              <a:t>recordButton</a:t>
            </a:r>
            <a:r>
              <a:rPr lang="en-US" sz="1100" dirty="0"/>
              <a:t>!=null</a:t>
            </a:r>
            <a:r>
              <a:rPr lang="en-US" sz="1100" dirty="0" smtClean="0"/>
              <a:t>){</a:t>
            </a:r>
          </a:p>
          <a:p>
            <a:r>
              <a:rPr lang="en-US" sz="1100" dirty="0" smtClean="0"/>
              <a:t>          //</a:t>
            </a:r>
            <a:r>
              <a:rPr lang="en-US" sz="1100" dirty="0" err="1" smtClean="0"/>
              <a:t>recordButton.classList.remove</a:t>
            </a:r>
            <a:r>
              <a:rPr lang="en-US" sz="1100" dirty="0" smtClean="0"/>
              <a:t>("</a:t>
            </a:r>
            <a:r>
              <a:rPr lang="en-US" sz="1100" dirty="0" err="1" smtClean="0"/>
              <a:t>btn</a:t>
            </a:r>
            <a:r>
              <a:rPr lang="en-US" sz="1100" dirty="0" smtClean="0"/>
              <a:t>-disabled");</a:t>
            </a:r>
          </a:p>
          <a:p>
            <a:r>
              <a:rPr lang="en-US" sz="1100" dirty="0" smtClean="0"/>
              <a:t>          </a:t>
            </a:r>
            <a:r>
              <a:rPr lang="en-US" sz="1100" dirty="0" err="1" smtClean="0"/>
              <a:t>recordButton.disabled</a:t>
            </a:r>
            <a:r>
              <a:rPr lang="en-US" sz="1100" dirty="0" smtClean="0"/>
              <a:t>=false;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 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recordBtn</a:t>
            </a:r>
            <a:r>
              <a:rPr lang="en-US" sz="1100" dirty="0" smtClean="0"/>
              <a:t> = </a:t>
            </a:r>
            <a:r>
              <a:rPr lang="en-US" sz="1100" dirty="0" err="1" smtClean="0"/>
              <a:t>document.querySelector</a:t>
            </a:r>
            <a:r>
              <a:rPr lang="en-US" sz="1100" dirty="0" smtClean="0"/>
              <a:t>("#</a:t>
            </a:r>
            <a:r>
              <a:rPr lang="en-US" sz="1100" dirty="0" err="1" smtClean="0"/>
              <a:t>recordBtn</a:t>
            </a:r>
            <a:r>
              <a:rPr lang="en-US" sz="1100" dirty="0" smtClean="0"/>
              <a:t>");</a:t>
            </a:r>
          </a:p>
          <a:p>
            <a:r>
              <a:rPr lang="en-US" sz="1100" dirty="0" smtClean="0"/>
              <a:t>        </a:t>
            </a:r>
            <a:r>
              <a:rPr lang="en-US" sz="1100" dirty="0" err="1" smtClean="0"/>
              <a:t>recordBtn.classList.remove</a:t>
            </a:r>
            <a:r>
              <a:rPr lang="en-US" sz="1100" dirty="0"/>
              <a:t>("</a:t>
            </a:r>
            <a:r>
              <a:rPr lang="en-US" sz="1100" dirty="0" err="1"/>
              <a:t>btn</a:t>
            </a:r>
            <a:r>
              <a:rPr lang="en-US" sz="1100" dirty="0"/>
              <a:t>-disabled");</a:t>
            </a:r>
          </a:p>
          <a:p>
            <a:r>
              <a:rPr lang="en-US" sz="1100" dirty="0"/>
              <a:t>          </a:t>
            </a:r>
            <a:r>
              <a:rPr lang="en-US" sz="1100" dirty="0" err="1"/>
              <a:t>recordBtn.disabled</a:t>
            </a:r>
            <a:r>
              <a:rPr lang="en-US" sz="1100" dirty="0"/>
              <a:t>=false;</a:t>
            </a:r>
          </a:p>
          <a:p>
            <a:r>
              <a:rPr lang="en-US" sz="1100" dirty="0"/>
              <a:t>        }</a:t>
            </a:r>
          </a:p>
          <a:p>
            <a:r>
              <a:rPr lang="en-US" sz="1100" dirty="0"/>
              <a:t>      }</a:t>
            </a:r>
          </a:p>
          <a:p>
            <a:r>
              <a:rPr lang="en-US" sz="1100" dirty="0" smtClean="0"/>
              <a:t>****************************************************************************************************</a:t>
            </a:r>
            <a:endParaRPr lang="en-US" sz="1100" dirty="0"/>
          </a:p>
          <a:p>
            <a:r>
              <a:rPr lang="en-US" sz="1200" dirty="0"/>
              <a:t>So after every </a:t>
            </a:r>
            <a:r>
              <a:rPr lang="en-US" sz="1200" b="1" dirty="0"/>
              <a:t>3000 ms </a:t>
            </a:r>
            <a:r>
              <a:rPr lang="en-US" sz="1200" dirty="0"/>
              <a:t>after the API are called our </a:t>
            </a:r>
            <a:r>
              <a:rPr lang="en-US" sz="1200" b="1" dirty="0">
                <a:solidFill>
                  <a:srgbClr val="002060"/>
                </a:solidFill>
              </a:rPr>
              <a:t>setClockOn/setClockOff</a:t>
            </a:r>
            <a:r>
              <a:rPr lang="en-US" sz="1200" dirty="0"/>
              <a:t> function gets called which changes the DOM specific to ON/Off button. </a:t>
            </a:r>
          </a:p>
          <a:p>
            <a:r>
              <a:rPr lang="en-US" sz="1200" dirty="0" smtClean="0"/>
              <a:t>If </a:t>
            </a:r>
            <a:r>
              <a:rPr lang="en-US" sz="1200" dirty="0"/>
              <a:t>at particular scenario the response from API is slow the function(setClockOn) to update the class over the button hangs. This might be the reason of the problem.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31" y="6089759"/>
            <a:ext cx="1619250" cy="43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069" y="6089759"/>
            <a:ext cx="2000250" cy="4381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Classification: GE-GENPACT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1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676" y="357351"/>
            <a:ext cx="11385988" cy="4971393"/>
          </a:xfrm>
          <a:solidFill>
            <a:srgbClr val="CCECFF"/>
          </a:solidFill>
        </p:spPr>
        <p:txBody>
          <a:bodyPr>
            <a:normAutofit/>
          </a:bodyPr>
          <a:lstStyle/>
          <a:p>
            <a:pPr lvl="0" algn="l"/>
            <a:r>
              <a:rPr lang="en-US" sz="1800" b="1" dirty="0">
                <a:latin typeface="Calibri" panose="020F0502020204030204" pitchFamily="34" charset="0"/>
              </a:rPr>
              <a:t>Proposed Solution </a:t>
            </a:r>
            <a:endParaRPr lang="en-US" sz="1800" b="1" dirty="0" smtClean="0">
              <a:latin typeface="Calibri" panose="020F0502020204030204" pitchFamily="34" charset="0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en-US" sz="1400" dirty="0" smtClean="0"/>
              <a:t>Setting </a:t>
            </a:r>
            <a:r>
              <a:rPr lang="en-US" sz="1400" dirty="0"/>
              <a:t>a Flag which is set to true once setClockOn function is executed once so to put a check if the flag is false then only execute the function .This will be helping to render the ON/OFF clock button class once</a:t>
            </a:r>
            <a:r>
              <a:rPr lang="en-US" sz="1400" dirty="0" smtClean="0"/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/>
              <a:t>Remove the </a:t>
            </a:r>
            <a:r>
              <a:rPr lang="en-US" sz="1400" b="1" dirty="0">
                <a:solidFill>
                  <a:srgbClr val="002060"/>
                </a:solidFill>
              </a:rPr>
              <a:t>setClockOn</a:t>
            </a:r>
            <a:r>
              <a:rPr lang="en-US" sz="1400" dirty="0"/>
              <a:t> function from the  setInterval loop so the function would not be called after every 3000ms.  </a:t>
            </a:r>
            <a:endParaRPr lang="en-US" sz="1400" dirty="0" smtClean="0"/>
          </a:p>
          <a:p>
            <a:pPr marL="342900" indent="-342900" algn="l">
              <a:buFont typeface="+mj-lt"/>
              <a:buAutoNum type="arabicPeriod"/>
            </a:pPr>
            <a:endParaRPr lang="en-US" sz="1400" dirty="0"/>
          </a:p>
          <a:p>
            <a:pPr algn="l"/>
            <a:r>
              <a:rPr lang="en-US" sz="1800" b="1" dirty="0">
                <a:latin typeface="Calibri" panose="020F0502020204030204" pitchFamily="34" charset="0"/>
              </a:rPr>
              <a:t>Recommended Proposal:</a:t>
            </a:r>
          </a:p>
          <a:p>
            <a:pPr algn="l"/>
            <a:r>
              <a:rPr lang="en-US" sz="1400" dirty="0" smtClean="0"/>
              <a:t>We are planning to set debugger at-----------------------Put content </a:t>
            </a:r>
            <a:r>
              <a:rPr lang="en-US" sz="1400" dirty="0" smtClean="0"/>
              <a:t>hew**************</a:t>
            </a:r>
            <a:endParaRPr lang="en-US" sz="1400" dirty="0"/>
          </a:p>
          <a:p>
            <a:pPr marL="342900" lvl="0" indent="-342900" algn="l">
              <a:buFont typeface="+mj-lt"/>
              <a:buAutoNum type="arabicPeriod"/>
            </a:pPr>
            <a:endParaRPr lang="en-US" sz="1400" dirty="0"/>
          </a:p>
          <a:p>
            <a:pPr algn="l"/>
            <a:r>
              <a:rPr lang="en-US" sz="1400" dirty="0" smtClean="0"/>
              <a:t> </a:t>
            </a:r>
            <a:endParaRPr lang="en-US" sz="1400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31" y="6089759"/>
            <a:ext cx="1619250" cy="438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069" y="6089759"/>
            <a:ext cx="2000250" cy="43815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Classification: GE-GENPACT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608</Words>
  <Application>Microsoft Office PowerPoint</Application>
  <PresentationFormat>Widescreen</PresentationFormat>
  <Paragraphs>139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Century</vt:lpstr>
      <vt:lpstr>Times New Roman</vt:lpstr>
      <vt:lpstr>Office Theme</vt:lpstr>
      <vt:lpstr>PowerPoint Presentation</vt:lpstr>
      <vt:lpstr>Application Name: MES</vt:lpstr>
      <vt:lpstr>PowerPoint Presentation</vt:lpstr>
      <vt:lpstr>PowerPoint Presentation</vt:lpstr>
      <vt:lpstr>PowerPoint Presentation</vt:lpstr>
      <vt:lpstr>PowerPoint Presentation</vt:lpstr>
    </vt:vector>
  </TitlesOfParts>
  <Company>Genpact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Name: MES</dc:title>
  <dc:creator>Sharma, Geetanjali</dc:creator>
  <cp:lastModifiedBy>Sharma, Geetanjali</cp:lastModifiedBy>
  <cp:revision>9</cp:revision>
  <dcterms:created xsi:type="dcterms:W3CDTF">2018-06-07T10:04:30Z</dcterms:created>
  <dcterms:modified xsi:type="dcterms:W3CDTF">2018-06-07T11:57:57Z</dcterms:modified>
</cp:coreProperties>
</file>