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kshat Saini"/>
  <p:cmAuthor clrIdx="1" id="1" initials="" lastIdx="1" name="Nakul Thurej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PTSansNarrow-regular.fntdata"/><Relationship Id="rId14" Type="http://schemas.openxmlformats.org/officeDocument/2006/relationships/slide" Target="slides/slide8.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slideMaster" Target="slideMasters/slideMaster1.xml"/><Relationship Id="rId19" Type="http://schemas.openxmlformats.org/officeDocument/2006/relationships/font" Target="fonts/OpenSans-italic.fntdata"/><Relationship Id="rId6" Type="http://schemas.openxmlformats.org/officeDocument/2006/relationships/notesMaster" Target="notesMasters/notesMaster1.xml"/><Relationship Id="rId18"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02T06:19:04.489">
    <p:pos x="196" y="581"/>
    <p:text>Add karde</p:text>
  </p:cm>
  <p:cm authorId="1" idx="1" dt="2023-04-02T06:19:04.489">
    <p:pos x="196" y="581"/>
    <p:text>Added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cb874ed22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cb874ed22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cb874ed2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cb874ed2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2c07186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2c07186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2c071862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2c07186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2c071862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2c07186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dcb874ed22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dcb874ed22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2c071862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2c07186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92000" y="1329475"/>
            <a:ext cx="8520600" cy="1276800"/>
          </a:xfrm>
          <a:prstGeom prst="rect">
            <a:avLst/>
          </a:prstGeom>
        </p:spPr>
        <p:txBody>
          <a:bodyPr anchorCtr="0" anchor="b"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3300"/>
              <a:t>CSE 350 Network Security</a:t>
            </a:r>
            <a:endParaRPr b="1" sz="3300"/>
          </a:p>
          <a:p>
            <a:pPr indent="0" lvl="0" marL="0" rtl="0" algn="ctr">
              <a:lnSpc>
                <a:spcPct val="115000"/>
              </a:lnSpc>
              <a:spcBef>
                <a:spcPts val="0"/>
              </a:spcBef>
              <a:spcAft>
                <a:spcPts val="0"/>
              </a:spcAft>
              <a:buNone/>
            </a:pPr>
            <a:r>
              <a:rPr b="1" lang="en" sz="3300"/>
              <a:t>Programming Assignment </a:t>
            </a:r>
            <a:r>
              <a:rPr b="1" lang="en" sz="3300"/>
              <a:t>Number</a:t>
            </a:r>
            <a:r>
              <a:rPr b="1" lang="en" sz="3300"/>
              <a:t> </a:t>
            </a:r>
            <a:r>
              <a:rPr lang="en" sz="3300"/>
              <a:t>3</a:t>
            </a:r>
            <a:endParaRPr b="1" sz="7000"/>
          </a:p>
        </p:txBody>
      </p:sp>
      <p:sp>
        <p:nvSpPr>
          <p:cNvPr id="67" name="Google Shape;67;p13"/>
          <p:cNvSpPr txBox="1"/>
          <p:nvPr>
            <p:ph idx="1" type="subTitle"/>
          </p:nvPr>
        </p:nvSpPr>
        <p:spPr>
          <a:xfrm>
            <a:off x="802225" y="3250400"/>
            <a:ext cx="2087700" cy="681000"/>
          </a:xfrm>
          <a:prstGeom prst="rect">
            <a:avLst/>
          </a:prstGeom>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 sz="1500">
                <a:solidFill>
                  <a:srgbClr val="000000"/>
                </a:solidFill>
              </a:rPr>
              <a:t>Akshat Saini </a:t>
            </a:r>
            <a:endParaRPr sz="1500">
              <a:solidFill>
                <a:srgbClr val="000000"/>
              </a:solidFill>
            </a:endParaRPr>
          </a:p>
          <a:p>
            <a:pPr indent="0" lvl="0" marL="0" rtl="0" algn="ctr">
              <a:lnSpc>
                <a:spcPct val="115000"/>
              </a:lnSpc>
              <a:spcBef>
                <a:spcPts val="0"/>
              </a:spcBef>
              <a:spcAft>
                <a:spcPts val="0"/>
              </a:spcAft>
              <a:buNone/>
            </a:pPr>
            <a:r>
              <a:rPr lang="en" sz="1500">
                <a:solidFill>
                  <a:srgbClr val="000000"/>
                </a:solidFill>
              </a:rPr>
              <a:t>2020019</a:t>
            </a:r>
            <a:endParaRPr sz="2600">
              <a:solidFill>
                <a:srgbClr val="000000"/>
              </a:solidFill>
            </a:endParaRPr>
          </a:p>
        </p:txBody>
      </p:sp>
      <p:sp>
        <p:nvSpPr>
          <p:cNvPr id="68" name="Google Shape;68;p13"/>
          <p:cNvSpPr txBox="1"/>
          <p:nvPr>
            <p:ph idx="1" type="subTitle"/>
          </p:nvPr>
        </p:nvSpPr>
        <p:spPr>
          <a:xfrm>
            <a:off x="6174425" y="3250400"/>
            <a:ext cx="2262300" cy="681000"/>
          </a:xfrm>
          <a:prstGeom prst="rect">
            <a:avLst/>
          </a:prstGeom>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 sz="1500">
                <a:solidFill>
                  <a:srgbClr val="000000"/>
                </a:solidFill>
              </a:rPr>
              <a:t>Nakul Thureja </a:t>
            </a:r>
            <a:endParaRPr sz="1500">
              <a:solidFill>
                <a:srgbClr val="000000"/>
              </a:solidFill>
            </a:endParaRPr>
          </a:p>
          <a:p>
            <a:pPr indent="0" lvl="0" marL="0" rtl="0" algn="ctr">
              <a:lnSpc>
                <a:spcPct val="115000"/>
              </a:lnSpc>
              <a:spcBef>
                <a:spcPts val="0"/>
              </a:spcBef>
              <a:spcAft>
                <a:spcPts val="0"/>
              </a:spcAft>
              <a:buNone/>
            </a:pPr>
            <a:r>
              <a:rPr lang="en" sz="1500">
                <a:solidFill>
                  <a:srgbClr val="000000"/>
                </a:solidFill>
              </a:rPr>
              <a:t>2020528</a:t>
            </a:r>
            <a:endParaRPr sz="2600">
              <a:solidFill>
                <a:srgbClr val="000000"/>
              </a:solidFill>
            </a:endParaRPr>
          </a:p>
        </p:txBody>
      </p:sp>
      <p:sp>
        <p:nvSpPr>
          <p:cNvPr id="69" name="Google Shape;69;p13"/>
          <p:cNvSpPr txBox="1"/>
          <p:nvPr/>
        </p:nvSpPr>
        <p:spPr>
          <a:xfrm>
            <a:off x="2298900" y="2647950"/>
            <a:ext cx="4546200" cy="71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700"/>
              <a:t>Project Number 1</a:t>
            </a:r>
            <a:endParaRPr b="1" sz="1700"/>
          </a:p>
          <a:p>
            <a:pPr indent="0" lvl="0" marL="0" rtl="0" algn="ctr">
              <a:lnSpc>
                <a:spcPct val="115000"/>
              </a:lnSpc>
              <a:spcBef>
                <a:spcPts val="0"/>
              </a:spcBef>
              <a:spcAft>
                <a:spcPts val="0"/>
              </a:spcAft>
              <a:buNone/>
            </a:pPr>
            <a:r>
              <a:rPr b="1" lang="en" sz="1700"/>
              <a:t>RSA-based Public Key Distribution Authority (PKDA)</a:t>
            </a:r>
            <a:endParaRPr b="1"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PKDA</a:t>
            </a:r>
            <a:endParaRPr/>
          </a:p>
        </p:txBody>
      </p:sp>
      <p:sp>
        <p:nvSpPr>
          <p:cNvPr id="75" name="Google Shape;75;p14"/>
          <p:cNvSpPr txBox="1"/>
          <p:nvPr>
            <p:ph idx="1" type="body"/>
          </p:nvPr>
        </p:nvSpPr>
        <p:spPr>
          <a:xfrm>
            <a:off x="311700" y="923825"/>
            <a:ext cx="8520600" cy="147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0000"/>
                </a:solidFill>
              </a:rPr>
              <a:t>The PKDA consists of a socket that waits for any client request for a public key. If a request arrives, a new thread is created. Based on the request sent, the PKDA goes through its saved public keys. The response of PKDA consists of the requested public key, along with the time of the client request and also the duration. This message as a whole is encrypted using RSA and sent back.</a:t>
            </a:r>
            <a:endParaRPr sz="1500"/>
          </a:p>
        </p:txBody>
      </p:sp>
      <p:pic>
        <p:nvPicPr>
          <p:cNvPr id="76" name="Google Shape;76;p14"/>
          <p:cNvPicPr preferRelativeResize="0"/>
          <p:nvPr/>
        </p:nvPicPr>
        <p:blipFill rotWithShape="1">
          <a:blip r:embed="rId3">
            <a:alphaModFix/>
          </a:blip>
          <a:srcRect b="0" l="0" r="31110" t="0"/>
          <a:stretch/>
        </p:blipFill>
        <p:spPr>
          <a:xfrm>
            <a:off x="1950900" y="2221525"/>
            <a:ext cx="4799349" cy="258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ClientA and ClientB</a:t>
            </a:r>
            <a:endParaRPr/>
          </a:p>
        </p:txBody>
      </p:sp>
      <p:sp>
        <p:nvSpPr>
          <p:cNvPr id="82" name="Google Shape;82;p15"/>
          <p:cNvSpPr txBox="1"/>
          <p:nvPr>
            <p:ph idx="1" type="body"/>
          </p:nvPr>
        </p:nvSpPr>
        <p:spPr>
          <a:xfrm>
            <a:off x="311700" y="1095650"/>
            <a:ext cx="2875200" cy="3606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0000"/>
                </a:solidFill>
              </a:rPr>
              <a:t>This function is responsible for getting the public key from PKDA.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The function first generates a request containing the ID of the client for whom the public key is required and also the current time and duration of the message. After that, the function waits for the PKDA to respond. Once the response is received, the data is decrypted, and the received public key is stored for future use.</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p:txBody>
      </p:sp>
      <p:pic>
        <p:nvPicPr>
          <p:cNvPr id="83" name="Google Shape;83;p15"/>
          <p:cNvPicPr preferRelativeResize="0"/>
          <p:nvPr/>
        </p:nvPicPr>
        <p:blipFill rotWithShape="1">
          <a:blip r:embed="rId3">
            <a:alphaModFix/>
          </a:blip>
          <a:srcRect b="22546" l="0" r="4479" t="0"/>
          <a:stretch/>
        </p:blipFill>
        <p:spPr>
          <a:xfrm>
            <a:off x="3311675" y="1183400"/>
            <a:ext cx="5572601" cy="304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ClientA and ClientB</a:t>
            </a:r>
            <a:endParaRPr/>
          </a:p>
        </p:txBody>
      </p:sp>
      <p:sp>
        <p:nvSpPr>
          <p:cNvPr id="89" name="Google Shape;89;p16"/>
          <p:cNvSpPr txBox="1"/>
          <p:nvPr>
            <p:ph idx="1" type="body"/>
          </p:nvPr>
        </p:nvSpPr>
        <p:spPr>
          <a:xfrm>
            <a:off x="311700" y="1019450"/>
            <a:ext cx="2875200" cy="3376200"/>
          </a:xfrm>
          <a:prstGeom prst="rect">
            <a:avLst/>
          </a:prstGeom>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rgbClr val="000000"/>
                </a:solidFill>
              </a:rPr>
              <a:t>Client A sends a message to Client B encrypted with B's public key. B decrypts the message using its private key, gets A's public key from PKDA, and sends a response to A with A's nonce and its own nonce, encrypted with A's public key. A decrypts the message using its private key, checks the </a:t>
            </a:r>
            <a:r>
              <a:rPr lang="en" sz="1300">
                <a:solidFill>
                  <a:srgbClr val="000000"/>
                </a:solidFill>
              </a:rPr>
              <a:t>nonce</a:t>
            </a:r>
            <a:r>
              <a:rPr lang="en" sz="1300">
                <a:solidFill>
                  <a:srgbClr val="000000"/>
                </a:solidFill>
              </a:rPr>
              <a:t> validity, and sends a response to B. B receives the message, checks for nonce validity, and once the process is complete, A and B can communicate.</a:t>
            </a:r>
            <a:endParaRPr sz="1300">
              <a:solidFill>
                <a:srgbClr val="000000"/>
              </a:solidFill>
            </a:endParaRPr>
          </a:p>
        </p:txBody>
      </p:sp>
      <p:pic>
        <p:nvPicPr>
          <p:cNvPr id="90" name="Google Shape;90;p16"/>
          <p:cNvPicPr preferRelativeResize="0"/>
          <p:nvPr/>
        </p:nvPicPr>
        <p:blipFill rotWithShape="1">
          <a:blip r:embed="rId3">
            <a:alphaModFix/>
          </a:blip>
          <a:srcRect b="29138" l="0" r="43788" t="0"/>
          <a:stretch/>
        </p:blipFill>
        <p:spPr>
          <a:xfrm>
            <a:off x="3450400" y="983350"/>
            <a:ext cx="5381899" cy="344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ClientA and ClientB</a:t>
            </a:r>
            <a:endParaRPr/>
          </a:p>
        </p:txBody>
      </p:sp>
      <p:sp>
        <p:nvSpPr>
          <p:cNvPr id="96" name="Google Shape;96;p17"/>
          <p:cNvSpPr txBox="1"/>
          <p:nvPr>
            <p:ph idx="1" type="body"/>
          </p:nvPr>
        </p:nvSpPr>
        <p:spPr>
          <a:xfrm>
            <a:off x="387900" y="1019450"/>
            <a:ext cx="2875200" cy="3376200"/>
          </a:xfrm>
          <a:prstGeom prst="rect">
            <a:avLst/>
          </a:prstGeom>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rgbClr val="000000"/>
                </a:solidFill>
              </a:rPr>
              <a:t>This is the test function that sends three messages from ClientA and three responses from ClientB. All the messages are encrypted using the public key of the other client and then decrypted using their own private key. Each message contains the nonce, time and duration along with the message - Hi/Got-it. Nonce validity checks are also maintained for each response.</a:t>
            </a:r>
            <a:endParaRPr sz="1300">
              <a:solidFill>
                <a:srgbClr val="000000"/>
              </a:solidFill>
            </a:endParaRPr>
          </a:p>
          <a:p>
            <a:pPr indent="0" lvl="0" marL="0" marR="0" rtl="0" algn="l">
              <a:lnSpc>
                <a:spcPct val="115000"/>
              </a:lnSpc>
              <a:spcBef>
                <a:spcPts val="0"/>
              </a:spcBef>
              <a:spcAft>
                <a:spcPts val="0"/>
              </a:spcAft>
              <a:buNone/>
            </a:pPr>
            <a:r>
              <a:t/>
            </a:r>
            <a:endParaRPr sz="1300">
              <a:solidFill>
                <a:srgbClr val="000000"/>
              </a:solidFill>
            </a:endParaRPr>
          </a:p>
          <a:p>
            <a:pPr indent="0" lvl="0" marL="0" marR="0" rtl="0" algn="l">
              <a:lnSpc>
                <a:spcPct val="115000"/>
              </a:lnSpc>
              <a:spcBef>
                <a:spcPts val="0"/>
              </a:spcBef>
              <a:spcAft>
                <a:spcPts val="0"/>
              </a:spcAft>
              <a:buNone/>
            </a:pPr>
            <a:r>
              <a:t/>
            </a:r>
            <a:endParaRPr sz="1300">
              <a:solidFill>
                <a:srgbClr val="000000"/>
              </a:solidFill>
            </a:endParaRPr>
          </a:p>
        </p:txBody>
      </p:sp>
      <p:pic>
        <p:nvPicPr>
          <p:cNvPr id="97" name="Google Shape;97;p17"/>
          <p:cNvPicPr preferRelativeResize="0"/>
          <p:nvPr/>
        </p:nvPicPr>
        <p:blipFill rotWithShape="1">
          <a:blip r:embed="rId3">
            <a:alphaModFix/>
          </a:blip>
          <a:srcRect b="18857" l="0" r="14310" t="0"/>
          <a:stretch/>
        </p:blipFill>
        <p:spPr>
          <a:xfrm>
            <a:off x="3543350" y="819238"/>
            <a:ext cx="5288950" cy="331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RSA</a:t>
            </a:r>
            <a:endParaRPr/>
          </a:p>
        </p:txBody>
      </p:sp>
      <p:sp>
        <p:nvSpPr>
          <p:cNvPr id="103" name="Google Shape;103;p18"/>
          <p:cNvSpPr txBox="1"/>
          <p:nvPr>
            <p:ph idx="1" type="body"/>
          </p:nvPr>
        </p:nvSpPr>
        <p:spPr>
          <a:xfrm>
            <a:off x="311700" y="923825"/>
            <a:ext cx="4260300" cy="3601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0000"/>
                </a:solidFill>
              </a:rPr>
              <a:t>We have created an RSA class which takes p and q as inputs, assuming p and q are different prime numbers. Now we find n = p*q and phi_n = p-1*q-1. We find e such that it is co prime to n. Then we find d such that e*d mod n = 1. Now to encrypt a string we iterate over the characters and convert it into int (m) and then find encryption by m^e mod n and convert it into characters again. Similarly to decrypt a string we iterate over the characters and convert it into int (c) and then find decryption by m^d mod n and convert it into characters again.  </a:t>
            </a:r>
            <a:endParaRPr sz="1500">
              <a:solidFill>
                <a:srgbClr val="000000"/>
              </a:solidFill>
            </a:endParaRPr>
          </a:p>
        </p:txBody>
      </p:sp>
      <p:pic>
        <p:nvPicPr>
          <p:cNvPr id="104" name="Google Shape;104;p18"/>
          <p:cNvPicPr preferRelativeResize="0"/>
          <p:nvPr/>
        </p:nvPicPr>
        <p:blipFill>
          <a:blip r:embed="rId4">
            <a:alphaModFix/>
          </a:blip>
          <a:stretch>
            <a:fillRect/>
          </a:stretch>
        </p:blipFill>
        <p:spPr>
          <a:xfrm>
            <a:off x="4724400" y="1076225"/>
            <a:ext cx="4267200" cy="31274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a:t>
            </a:r>
            <a:endParaRPr/>
          </a:p>
        </p:txBody>
      </p:sp>
      <p:sp>
        <p:nvSpPr>
          <p:cNvPr id="110" name="Google Shape;110;p19"/>
          <p:cNvSpPr txBox="1"/>
          <p:nvPr>
            <p:ph idx="1" type="body"/>
          </p:nvPr>
        </p:nvSpPr>
        <p:spPr>
          <a:xfrm>
            <a:off x="311850" y="809125"/>
            <a:ext cx="1110900" cy="68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0000"/>
                </a:solidFill>
              </a:rPr>
              <a:t>PKDA</a:t>
            </a:r>
            <a:endParaRPr sz="1500">
              <a:solidFill>
                <a:srgbClr val="000000"/>
              </a:solidFill>
            </a:endParaRPr>
          </a:p>
          <a:p>
            <a:pPr indent="0" lvl="0" marL="0" rtl="0" algn="l">
              <a:spcBef>
                <a:spcPts val="0"/>
              </a:spcBef>
              <a:spcAft>
                <a:spcPts val="1200"/>
              </a:spcAft>
              <a:buNone/>
            </a:pPr>
            <a:r>
              <a:t/>
            </a:r>
            <a:endParaRPr sz="1500">
              <a:solidFill>
                <a:srgbClr val="000000"/>
              </a:solidFill>
            </a:endParaRPr>
          </a:p>
        </p:txBody>
      </p:sp>
      <p:pic>
        <p:nvPicPr>
          <p:cNvPr id="111" name="Google Shape;111;p19"/>
          <p:cNvPicPr preferRelativeResize="0"/>
          <p:nvPr/>
        </p:nvPicPr>
        <p:blipFill>
          <a:blip r:embed="rId3">
            <a:alphaModFix/>
          </a:blip>
          <a:stretch>
            <a:fillRect/>
          </a:stretch>
        </p:blipFill>
        <p:spPr>
          <a:xfrm>
            <a:off x="357675" y="1230325"/>
            <a:ext cx="2749050" cy="2149825"/>
          </a:xfrm>
          <a:prstGeom prst="rect">
            <a:avLst/>
          </a:prstGeom>
          <a:noFill/>
          <a:ln>
            <a:noFill/>
          </a:ln>
        </p:spPr>
      </p:pic>
      <p:pic>
        <p:nvPicPr>
          <p:cNvPr id="112" name="Google Shape;112;p19"/>
          <p:cNvPicPr preferRelativeResize="0"/>
          <p:nvPr/>
        </p:nvPicPr>
        <p:blipFill rotWithShape="1">
          <a:blip r:embed="rId4">
            <a:alphaModFix/>
          </a:blip>
          <a:srcRect b="0" l="0" r="34730" t="0"/>
          <a:stretch/>
        </p:blipFill>
        <p:spPr>
          <a:xfrm>
            <a:off x="3542525" y="1230325"/>
            <a:ext cx="5354924" cy="3608475"/>
          </a:xfrm>
          <a:prstGeom prst="rect">
            <a:avLst/>
          </a:prstGeom>
          <a:noFill/>
          <a:ln>
            <a:noFill/>
          </a:ln>
        </p:spPr>
      </p:pic>
      <p:sp>
        <p:nvSpPr>
          <p:cNvPr id="113" name="Google Shape;113;p19"/>
          <p:cNvSpPr txBox="1"/>
          <p:nvPr>
            <p:ph idx="1" type="body"/>
          </p:nvPr>
        </p:nvSpPr>
        <p:spPr>
          <a:xfrm>
            <a:off x="3542525" y="762800"/>
            <a:ext cx="1110900" cy="68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0000"/>
                </a:solidFill>
              </a:rPr>
              <a:t>Client A</a:t>
            </a:r>
            <a:endParaRPr sz="1500">
              <a:solidFill>
                <a:srgbClr val="000000"/>
              </a:solidFill>
            </a:endParaRPr>
          </a:p>
          <a:p>
            <a:pPr indent="0" lvl="0" marL="0" rtl="0" algn="l">
              <a:spcBef>
                <a:spcPts val="0"/>
              </a:spcBef>
              <a:spcAft>
                <a:spcPts val="1200"/>
              </a:spcAft>
              <a:buNone/>
            </a:pPr>
            <a:r>
              <a:t/>
            </a:r>
            <a:endParaRPr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a:t>
            </a:r>
            <a:endParaRPr/>
          </a:p>
        </p:txBody>
      </p:sp>
      <p:sp>
        <p:nvSpPr>
          <p:cNvPr id="119" name="Google Shape;119;p20"/>
          <p:cNvSpPr txBox="1"/>
          <p:nvPr>
            <p:ph idx="1" type="body"/>
          </p:nvPr>
        </p:nvSpPr>
        <p:spPr>
          <a:xfrm>
            <a:off x="418325" y="762800"/>
            <a:ext cx="1110900" cy="68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0000"/>
                </a:solidFill>
              </a:rPr>
              <a:t>Client B</a:t>
            </a:r>
            <a:endParaRPr sz="1500">
              <a:solidFill>
                <a:srgbClr val="000000"/>
              </a:solidFill>
            </a:endParaRPr>
          </a:p>
          <a:p>
            <a:pPr indent="0" lvl="0" marL="0" rtl="0" algn="l">
              <a:spcBef>
                <a:spcPts val="0"/>
              </a:spcBef>
              <a:spcAft>
                <a:spcPts val="1200"/>
              </a:spcAft>
              <a:buNone/>
            </a:pPr>
            <a:r>
              <a:t/>
            </a:r>
            <a:endParaRPr sz="1500">
              <a:solidFill>
                <a:srgbClr val="000000"/>
              </a:solidFill>
            </a:endParaRPr>
          </a:p>
        </p:txBody>
      </p:sp>
      <p:pic>
        <p:nvPicPr>
          <p:cNvPr id="120" name="Google Shape;120;p20"/>
          <p:cNvPicPr preferRelativeResize="0"/>
          <p:nvPr/>
        </p:nvPicPr>
        <p:blipFill>
          <a:blip r:embed="rId3">
            <a:alphaModFix/>
          </a:blip>
          <a:stretch>
            <a:fillRect/>
          </a:stretch>
        </p:blipFill>
        <p:spPr>
          <a:xfrm>
            <a:off x="418325" y="1204325"/>
            <a:ext cx="6048699" cy="369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