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9" r:id="rId2"/>
    <p:sldId id="310" r:id="rId3"/>
    <p:sldId id="311" r:id="rId4"/>
    <p:sldId id="312" r:id="rId5"/>
    <p:sldId id="314" r:id="rId6"/>
    <p:sldId id="315" r:id="rId7"/>
    <p:sldId id="317" r:id="rId8"/>
    <p:sldId id="318" r:id="rId9"/>
    <p:sldId id="319" r:id="rId10"/>
    <p:sldId id="320" r:id="rId11"/>
    <p:sldId id="322" r:id="rId12"/>
    <p:sldId id="324" r:id="rId13"/>
    <p:sldId id="325" r:id="rId14"/>
    <p:sldId id="326" r:id="rId15"/>
    <p:sldId id="327" r:id="rId16"/>
    <p:sldId id="329" r:id="rId17"/>
    <p:sldId id="330" r:id="rId18"/>
    <p:sldId id="331" r:id="rId19"/>
    <p:sldId id="333" r:id="rId20"/>
    <p:sldId id="334" r:id="rId21"/>
    <p:sldId id="337" r:id="rId22"/>
    <p:sldId id="338" r:id="rId23"/>
    <p:sldId id="339" r:id="rId24"/>
    <p:sldId id="343" r:id="rId25"/>
    <p:sldId id="344" r:id="rId26"/>
    <p:sldId id="346" r:id="rId27"/>
    <p:sldId id="347" r:id="rId28"/>
    <p:sldId id="350" r:id="rId29"/>
    <p:sldId id="369" r:id="rId30"/>
    <p:sldId id="355" r:id="rId31"/>
    <p:sldId id="3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8EFC"/>
    <a:srgbClr val="FE6400"/>
    <a:srgbClr val="B0DB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24" autoAdjust="0"/>
  </p:normalViewPr>
  <p:slideViewPr>
    <p:cSldViewPr snapToGrid="0">
      <p:cViewPr varScale="1">
        <p:scale>
          <a:sx n="61" d="100"/>
          <a:sy n="61" d="100"/>
        </p:scale>
        <p:origin x="-856" y="-64"/>
      </p:cViewPr>
      <p:guideLst>
        <p:guide orient="horz" pos="2160"/>
        <p:guide pos="3840"/>
      </p:guideLst>
    </p:cSldViewPr>
  </p:slideViewPr>
  <p:notesTextViewPr>
    <p:cViewPr>
      <p:scale>
        <a:sx n="400" d="100"/>
        <a:sy n="4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6/3/2022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B1CF67-9FF0-4DFC-BE0D-8D3336673D29}"/>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5" name="Footer Placeholder 4">
            <a:extLst>
              <a:ext uri="{FF2B5EF4-FFF2-40B4-BE49-F238E27FC236}">
                <a16:creationId xmlns:a16="http://schemas.microsoft.com/office/drawing/2014/main" xmlns=""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510C8E3-27F1-4EDF-9DCD-8F49CDA6B2FC}"/>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6" name="Footer Placeholder 5">
            <a:extLst>
              <a:ext uri="{FF2B5EF4-FFF2-40B4-BE49-F238E27FC236}">
                <a16:creationId xmlns:a16="http://schemas.microsoft.com/office/drawing/2014/main" xmlns=""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F1FB5C-888C-4B41-A7ED-BBAD2959954E}"/>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5" name="Footer Placeholder 4">
            <a:extLst>
              <a:ext uri="{FF2B5EF4-FFF2-40B4-BE49-F238E27FC236}">
                <a16:creationId xmlns:a16="http://schemas.microsoft.com/office/drawing/2014/main" xmlns=""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2A6BC7-DD99-4593-AB1F-3E58214B2995}"/>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5" name="Footer Placeholder 4">
            <a:extLst>
              <a:ext uri="{FF2B5EF4-FFF2-40B4-BE49-F238E27FC236}">
                <a16:creationId xmlns:a16="http://schemas.microsoft.com/office/drawing/2014/main" xmlns=""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xmlns=""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xmlns=""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xmlns=""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xmlns=""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xmlns=""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xmlns=""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xmlns=""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xmlns=""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xmlns=""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03-06-2022</a:t>
            </a:fld>
            <a:endParaRPr lang="en-IN"/>
          </a:p>
        </p:txBody>
      </p:sp>
      <p:sp>
        <p:nvSpPr>
          <p:cNvPr id="5" name="Footer Placeholder 4">
            <a:extLst>
              <a:ext uri="{FF2B5EF4-FFF2-40B4-BE49-F238E27FC236}">
                <a16:creationId xmlns:a16="http://schemas.microsoft.com/office/drawing/2014/main" xmlns=""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xmlns=""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xmlns=""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09BACE1-7062-406F-BF0A-2C8447CFAE78}"/>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5" name="Footer Placeholder 4">
            <a:extLst>
              <a:ext uri="{FF2B5EF4-FFF2-40B4-BE49-F238E27FC236}">
                <a16:creationId xmlns:a16="http://schemas.microsoft.com/office/drawing/2014/main" xmlns=""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2281AA1-B6F3-49F8-9075-131D0D8F3C6A}"/>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6" name="Footer Placeholder 5">
            <a:extLst>
              <a:ext uri="{FF2B5EF4-FFF2-40B4-BE49-F238E27FC236}">
                <a16:creationId xmlns:a16="http://schemas.microsoft.com/office/drawing/2014/main" xmlns=""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415ABDF-CF3A-439F-B397-95AC73FB9257}"/>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8" name="Footer Placeholder 7">
            <a:extLst>
              <a:ext uri="{FF2B5EF4-FFF2-40B4-BE49-F238E27FC236}">
                <a16:creationId xmlns:a16="http://schemas.microsoft.com/office/drawing/2014/main" xmlns=""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8407BAE-D44B-45AB-A0B4-DD09062FCEBE}"/>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4" name="Footer Placeholder 3">
            <a:extLst>
              <a:ext uri="{FF2B5EF4-FFF2-40B4-BE49-F238E27FC236}">
                <a16:creationId xmlns:a16="http://schemas.microsoft.com/office/drawing/2014/main" xmlns=""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5BEFB7-3B9C-4B2B-95B4-92DD054CBC2A}"/>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3" name="Footer Placeholder 2">
            <a:extLst>
              <a:ext uri="{FF2B5EF4-FFF2-40B4-BE49-F238E27FC236}">
                <a16:creationId xmlns:a16="http://schemas.microsoft.com/office/drawing/2014/main" xmlns=""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CDA9439-D32A-4CA5-A1FB-743F92303F16}"/>
              </a:ext>
            </a:extLst>
          </p:cNvPr>
          <p:cNvSpPr>
            <a:spLocks noGrp="1"/>
          </p:cNvSpPr>
          <p:nvPr>
            <p:ph type="dt" sz="half" idx="10"/>
          </p:nvPr>
        </p:nvSpPr>
        <p:spPr/>
        <p:txBody>
          <a:bodyPr/>
          <a:lstStyle/>
          <a:p>
            <a:fld id="{E6F7824F-FEE6-4FA6-87FA-56806D70CA3A}" type="datetimeFigureOut">
              <a:rPr lang="en-IN" smtClean="0"/>
              <a:pPr/>
              <a:t>03-06-2022</a:t>
            </a:fld>
            <a:endParaRPr lang="en-IN"/>
          </a:p>
        </p:txBody>
      </p:sp>
      <p:sp>
        <p:nvSpPr>
          <p:cNvPr id="6" name="Footer Placeholder 5">
            <a:extLst>
              <a:ext uri="{FF2B5EF4-FFF2-40B4-BE49-F238E27FC236}">
                <a16:creationId xmlns:a16="http://schemas.microsoft.com/office/drawing/2014/main" xmlns=""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03-06-2022</a:t>
            </a:fld>
            <a:endParaRPr lang="en-IN"/>
          </a:p>
        </p:txBody>
      </p:sp>
      <p:sp>
        <p:nvSpPr>
          <p:cNvPr id="5" name="Footer Placeholder 4">
            <a:extLst>
              <a:ext uri="{FF2B5EF4-FFF2-40B4-BE49-F238E27FC236}">
                <a16:creationId xmlns:a16="http://schemas.microsoft.com/office/drawing/2014/main" xmlns=""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 In a certain code, TERMINAL is written as SDQLJOBM. How is CREDIBLE written in that code? </a:t>
            </a:r>
          </a:p>
          <a:p>
            <a:pPr marL="457200" indent="-457200">
              <a:buAutoNum type="arabicParenBoth"/>
            </a:pPr>
            <a:r>
              <a:rPr lang="en-US" b="1" dirty="0"/>
              <a:t>BQDCJCMF 	(2) DSFEJCMF 	(3) BQDCHAKD 	(4) DSFEIIAKD </a:t>
            </a:r>
          </a:p>
          <a:p>
            <a:pPr marL="457200" indent="-457200">
              <a:buNone/>
            </a:pPr>
            <a:r>
              <a:rPr lang="en-US" b="1" dirty="0"/>
              <a:t>(5) None of these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1" y="1072055"/>
            <a:ext cx="11836627"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10. </a:t>
            </a:r>
            <a:r>
              <a:rPr lang="en-US" b="1" dirty="0"/>
              <a:t>In a certain code language ‘tree is very beautiful’ is written as ‘ka </a:t>
            </a:r>
            <a:r>
              <a:rPr lang="en-US" b="1" dirty="0" err="1"/>
              <a:t>na</a:t>
            </a:r>
            <a:r>
              <a:rPr lang="en-US" b="1" dirty="0"/>
              <a:t> </a:t>
            </a:r>
            <a:r>
              <a:rPr lang="en-US" b="1" dirty="0" err="1"/>
              <a:t>da</a:t>
            </a:r>
            <a:r>
              <a:rPr lang="en-US" b="1" dirty="0"/>
              <a:t> </a:t>
            </a:r>
            <a:r>
              <a:rPr lang="en-US" b="1" dirty="0" err="1"/>
              <a:t>ta</a:t>
            </a:r>
            <a:r>
              <a:rPr lang="en-US" b="1" dirty="0"/>
              <a:t>’ and ‘this is strong tree’ is written as ‘</a:t>
            </a:r>
            <a:r>
              <a:rPr lang="en-US" b="1" dirty="0" err="1"/>
              <a:t>na</a:t>
            </a:r>
            <a:r>
              <a:rPr lang="en-US" b="1" dirty="0"/>
              <a:t> pa </a:t>
            </a:r>
            <a:r>
              <a:rPr lang="en-US" b="1" dirty="0" err="1"/>
              <a:t>sa</a:t>
            </a:r>
            <a:r>
              <a:rPr lang="en-US" b="1" dirty="0"/>
              <a:t> ka’. How is ‘beautiful’ written in that code </a:t>
            </a:r>
          </a:p>
          <a:p>
            <a:pPr>
              <a:buNone/>
            </a:pPr>
            <a:r>
              <a:rPr lang="en-US" b="1" dirty="0"/>
              <a:t>(1) </a:t>
            </a:r>
            <a:r>
              <a:rPr lang="en-US" b="1" dirty="0" err="1"/>
              <a:t>da</a:t>
            </a:r>
            <a:r>
              <a:rPr lang="en-US" b="1" dirty="0"/>
              <a:t> 		(2) </a:t>
            </a:r>
            <a:r>
              <a:rPr lang="en-US" b="1" dirty="0" err="1"/>
              <a:t>ta</a:t>
            </a:r>
            <a:r>
              <a:rPr lang="en-US" b="1" dirty="0"/>
              <a:t> 		(3) </a:t>
            </a:r>
            <a:r>
              <a:rPr lang="en-US" b="1" dirty="0" err="1"/>
              <a:t>sa</a:t>
            </a:r>
            <a:r>
              <a:rPr lang="en-US" b="1" dirty="0"/>
              <a:t> 		(4) Data inadequate 	(5) None of these</a:t>
            </a:r>
          </a:p>
          <a:p>
            <a:pPr>
              <a:buNone/>
            </a:pPr>
            <a:r>
              <a:rPr lang="en-US" b="1" dirty="0"/>
              <a:t>  </a:t>
            </a:r>
          </a:p>
          <a:p>
            <a:pPr>
              <a:buNone/>
            </a:pP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11. </a:t>
            </a:r>
            <a:r>
              <a:rPr lang="en-US" b="1" dirty="0"/>
              <a:t>In a certain code SUBSTANCE is written as RATRUFDOB. How is TENTHOUSE written in that code? 	</a:t>
            </a:r>
          </a:p>
          <a:p>
            <a:pPr marL="457200" indent="-457200">
              <a:buAutoNum type="arabicParenBoth"/>
            </a:pPr>
            <a:r>
              <a:rPr lang="en-US" b="1" dirty="0"/>
              <a:t>SMDSIFTVP 		(2) UOFUIDRTN 		(3) UOFUIFTVP </a:t>
            </a:r>
          </a:p>
          <a:p>
            <a:pPr marL="457200" indent="-457200">
              <a:buNone/>
            </a:pPr>
            <a:r>
              <a:rPr lang="en-US" b="1" dirty="0"/>
              <a:t>(4) SMDSIDRTN 		(5)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12. </a:t>
            </a:r>
            <a:r>
              <a:rPr lang="en-US" b="1" dirty="0"/>
              <a:t>In a certain code BROADEN is written as NQABOFE. How is DESKTOP written in that code? </a:t>
            </a:r>
          </a:p>
          <a:p>
            <a:pPr marL="457200" indent="-457200">
              <a:buAutoNum type="arabicParenBoth"/>
            </a:pPr>
            <a:r>
              <a:rPr lang="en-US" b="1" dirty="0"/>
              <a:t>RDCLQPU 	(2) TFELQPU 	(3) RDCJQPU 	(4) EFTLONS </a:t>
            </a:r>
          </a:p>
          <a:p>
            <a:pPr marL="457200" indent="-457200">
              <a:buNone/>
            </a:pPr>
            <a:r>
              <a:rPr lang="en-US" b="1" dirty="0"/>
              <a:t>(5) None of these</a:t>
            </a:r>
          </a:p>
          <a:p>
            <a:pPr>
              <a:buNone/>
            </a:pPr>
            <a:r>
              <a:rPr lang="en-US"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13. </a:t>
            </a:r>
            <a:r>
              <a:rPr lang="en-US" b="1" dirty="0"/>
              <a:t>In a certain code JOINTLY is written as IPHOSMX. How is SERMON written in that code? </a:t>
            </a:r>
          </a:p>
          <a:p>
            <a:pPr marL="457200" indent="-457200">
              <a:buAutoNum type="arabicParenBoth"/>
            </a:pPr>
            <a:r>
              <a:rPr lang="en-US" b="1" dirty="0"/>
              <a:t>RFQNNO 	(2) TFSNPO 		(3) TDQLNM 	(4) RFQNMP </a:t>
            </a:r>
          </a:p>
          <a:p>
            <a:pPr marL="457200" indent="-457200">
              <a:buNone/>
            </a:pPr>
            <a:r>
              <a:rPr lang="en-US" b="1" dirty="0"/>
              <a:t>(5) None of these</a:t>
            </a:r>
          </a:p>
          <a:p>
            <a:pPr>
              <a:buNone/>
            </a:pPr>
            <a:r>
              <a:rPr lang="en-US" b="1" dirty="0"/>
              <a:t> </a:t>
            </a:r>
          </a:p>
          <a:p>
            <a:pPr>
              <a:buNone/>
            </a:pP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14. </a:t>
            </a:r>
            <a:r>
              <a:rPr lang="en-US" b="1" dirty="0"/>
              <a:t>In a certain code AUTOMATIC is written as PUVBMBUJD. How is BUILDINGS written in that code? </a:t>
            </a:r>
          </a:p>
          <a:p>
            <a:pPr marL="457200" indent="-457200">
              <a:buAutoNum type="arabicParenBoth"/>
            </a:pPr>
            <a:r>
              <a:rPr lang="en-US" b="1" dirty="0"/>
              <a:t>MJVCDJOHT 	(2) CVJMDJOHT 	(3) MKVCDTHOJ 	(4) CVJMDTHOJ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15. </a:t>
            </a:r>
            <a:r>
              <a:rPr lang="en-US" b="1" dirty="0"/>
              <a:t>In a certain code language 'FAIR' is coded as '÷$ #' and 'READ' is coded as '# ÷ @'. How is 'DEAF' coded in that code language? </a:t>
            </a:r>
          </a:p>
          <a:p>
            <a:pPr>
              <a:buNone/>
            </a:pPr>
            <a:r>
              <a:rPr lang="en-US" b="1" dirty="0"/>
              <a:t>(1) @ $  	(2) @ ÷  	(3) ©#÷  	(4) H@ ÷ 	(5) None of these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16</a:t>
            </a:r>
            <a:r>
              <a:rPr lang="en-US" b="1" dirty="0" smtClean="0"/>
              <a:t>. </a:t>
            </a:r>
            <a:r>
              <a:rPr lang="en-US" b="1" dirty="0"/>
              <a:t>In a certain code language ‘POETRY’ is written as ‘QONDSQX’ and ‘OVER’ is written as ‘PNUDQ’. How is ‘MORE’ written in that code language? </a:t>
            </a:r>
          </a:p>
          <a:p>
            <a:pPr>
              <a:buNone/>
            </a:pPr>
            <a:r>
              <a:rPr lang="en-US" b="1" dirty="0"/>
              <a:t>(1) NNNQD 	(2) NLPQD 	(3) NLNQD 	(4) LNNQD 	(5)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17</a:t>
            </a:r>
            <a:r>
              <a:rPr lang="en-US" b="1" dirty="0" smtClean="0"/>
              <a:t>. </a:t>
            </a:r>
            <a:r>
              <a:rPr lang="en-US" b="1" dirty="0"/>
              <a:t>In a certain code language ‘MOTHERS’ is written ‘OMVGGPU’. How is ‘BROUGHT’ written in that code language? 	</a:t>
            </a:r>
          </a:p>
          <a:p>
            <a:pPr marL="457200" indent="-457200">
              <a:buAutoNum type="arabicParenBoth"/>
            </a:pPr>
            <a:r>
              <a:rPr lang="en-US" b="1" dirty="0"/>
              <a:t>CPRTIEV 	(2) DPQSIFV 	(3) DPRTIDV 	(4) DPQTIFV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18</a:t>
            </a:r>
            <a:r>
              <a:rPr lang="en-US" b="1" dirty="0" smtClean="0"/>
              <a:t>. </a:t>
            </a:r>
            <a:r>
              <a:rPr lang="en-US" b="1" dirty="0"/>
              <a:t>If ‘6’ is coded as ‘T’, ‘8’ as ‘I’, ‘3’ as ‘N’, ‘9’ as ‘Q’, ‘2’ as V, ‘5’ as ‘D’ and ‘7’ is coded as ‘R’, then how will DRINTQ is coded? </a:t>
            </a:r>
          </a:p>
          <a:p>
            <a:pPr marL="457200" indent="-457200">
              <a:buAutoNum type="arabicParenBoth"/>
            </a:pPr>
            <a:r>
              <a:rPr lang="en-US" b="1" dirty="0"/>
              <a:t>573869 		(2) 578396 		(3) 576839 		(4) 578329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19</a:t>
            </a:r>
            <a:r>
              <a:rPr lang="en-US" b="1" dirty="0" smtClean="0"/>
              <a:t>. </a:t>
            </a:r>
            <a:r>
              <a:rPr lang="en-US" b="1" dirty="0"/>
              <a:t>In a certain code language ‘</a:t>
            </a:r>
            <a:r>
              <a:rPr lang="en-US" b="1" dirty="0" err="1"/>
              <a:t>si</a:t>
            </a:r>
            <a:r>
              <a:rPr lang="en-US" b="1" dirty="0"/>
              <a:t> </a:t>
            </a:r>
            <a:r>
              <a:rPr lang="en-US" b="1" dirty="0" err="1"/>
              <a:t>po</a:t>
            </a:r>
            <a:r>
              <a:rPr lang="en-US" b="1" dirty="0"/>
              <a:t> re’ means ‘book is thick’, ‘</a:t>
            </a:r>
            <a:r>
              <a:rPr lang="en-US" b="1" dirty="0" err="1"/>
              <a:t>ti</a:t>
            </a:r>
            <a:r>
              <a:rPr lang="en-US" b="1" dirty="0"/>
              <a:t> </a:t>
            </a:r>
            <a:r>
              <a:rPr lang="en-US" b="1" dirty="0" err="1"/>
              <a:t>na</a:t>
            </a:r>
            <a:r>
              <a:rPr lang="en-US" b="1" dirty="0"/>
              <a:t> re’ means ‘bag is heavy’, ‘ka </a:t>
            </a:r>
            <a:r>
              <a:rPr lang="en-US" b="1" dirty="0" err="1"/>
              <a:t>si</a:t>
            </a:r>
            <a:r>
              <a:rPr lang="en-US" b="1" dirty="0"/>
              <a:t>’ means ‘interesting book’ and ‘de </a:t>
            </a:r>
            <a:r>
              <a:rPr lang="en-US" b="1" dirty="0" err="1"/>
              <a:t>ti</a:t>
            </a:r>
            <a:r>
              <a:rPr lang="en-US" b="1" dirty="0"/>
              <a:t>’ means that bag’. What should stand for ‘that is interesting’ in that code language? </a:t>
            </a:r>
          </a:p>
          <a:p>
            <a:pPr marL="457200" indent="-457200">
              <a:buAutoNum type="arabicParenBoth"/>
            </a:pPr>
            <a:r>
              <a:rPr lang="en-US" b="1" dirty="0"/>
              <a:t>ka re </a:t>
            </a:r>
            <a:r>
              <a:rPr lang="en-US" b="1" dirty="0" err="1"/>
              <a:t>na</a:t>
            </a:r>
            <a:r>
              <a:rPr lang="en-US" b="1" dirty="0"/>
              <a:t> 		(2) de </a:t>
            </a:r>
            <a:r>
              <a:rPr lang="en-US" b="1" dirty="0" err="1"/>
              <a:t>si</a:t>
            </a:r>
            <a:r>
              <a:rPr lang="en-US" b="1" dirty="0"/>
              <a:t> re 		(3) </a:t>
            </a:r>
            <a:r>
              <a:rPr lang="en-US" b="1" dirty="0" err="1"/>
              <a:t>ti</a:t>
            </a:r>
            <a:r>
              <a:rPr lang="en-US" b="1" dirty="0"/>
              <a:t> </a:t>
            </a:r>
            <a:r>
              <a:rPr lang="en-US" b="1" dirty="0" err="1"/>
              <a:t>po</a:t>
            </a:r>
            <a:r>
              <a:rPr lang="en-US" b="1" dirty="0"/>
              <a:t> ka 		(4) ka de re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2. In a certain code language LABOUR is written as KBAPTS. How is CANDID written in that code language? </a:t>
            </a:r>
          </a:p>
          <a:p>
            <a:pPr marL="457200" indent="-457200">
              <a:buAutoNum type="arabicParenBoth"/>
            </a:pPr>
            <a:r>
              <a:rPr lang="en-US" b="1" dirty="0"/>
              <a:t>DBOEJE 		(2) DZDCJC 		(3) BBMCHC 	(4) BBMEHE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20. </a:t>
            </a:r>
            <a:r>
              <a:rPr lang="en-US" b="1" dirty="0"/>
              <a:t>In a certain code language SPRING is written as UNUFRC. How will the word MOBILE be written in that code language? </a:t>
            </a:r>
          </a:p>
          <a:p>
            <a:pPr marL="457200" indent="-457200">
              <a:buAutoNum type="arabicParenBoth"/>
            </a:pPr>
            <a:r>
              <a:rPr lang="en-US" b="1" dirty="0"/>
              <a:t>OMDGNC 	(2) OMEFPA 		(3) OMDGPA 	(4) KQEFPA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21. </a:t>
            </a:r>
            <a:r>
              <a:rPr lang="en-US" b="1" dirty="0"/>
              <a:t>In a certain code, ORGANISM is written as ROAGINMS. How is boarding written in that code? </a:t>
            </a:r>
          </a:p>
          <a:p>
            <a:pPr marL="457200" indent="-457200">
              <a:buAutoNum type="arabicParenBoth"/>
            </a:pPr>
            <a:r>
              <a:rPr lang="en-US" b="1" dirty="0"/>
              <a:t>RAOBIDGN 	(2) OBRAGNID 	(3) OBRAIDGN 	(4) OBIDRAGN </a:t>
            </a:r>
          </a:p>
          <a:p>
            <a:pPr marL="457200" indent="-457200">
              <a:buNone/>
            </a:pPr>
            <a:r>
              <a:rPr lang="en-US" b="1" dirty="0"/>
              <a:t>(5) None of these</a:t>
            </a:r>
          </a:p>
          <a:p>
            <a:pPr>
              <a:buNone/>
            </a:pPr>
            <a:r>
              <a:rPr lang="en-US" b="1"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22</a:t>
            </a:r>
            <a:r>
              <a:rPr lang="en-US" b="1" dirty="0" smtClean="0"/>
              <a:t>. </a:t>
            </a:r>
            <a:r>
              <a:rPr lang="en-US" b="1" dirty="0"/>
              <a:t>In a certain code, BRIGHTEN is written as HJSCMDSG. How is COMPLETE written in that code? </a:t>
            </a:r>
          </a:p>
          <a:p>
            <a:pPr marL="457200" indent="-457200">
              <a:buAutoNum type="arabicParenBoth"/>
            </a:pPr>
            <a:r>
              <a:rPr lang="en-US" b="1" dirty="0"/>
              <a:t>DSDKQNPD 	(2) QNPDDSDK 	(3) QNPDFUFM 	(4) OLNBFUFM </a:t>
            </a:r>
          </a:p>
          <a:p>
            <a:pPr marL="457200" indent="-457200">
              <a:buNone/>
            </a:pPr>
            <a:r>
              <a:rPr lang="en-US" b="1" dirty="0"/>
              <a:t>(5) None of these</a:t>
            </a:r>
          </a:p>
          <a:p>
            <a:pPr>
              <a:buNone/>
            </a:pPr>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23</a:t>
            </a:r>
            <a:r>
              <a:rPr lang="en-US" b="1" dirty="0" smtClean="0"/>
              <a:t>. </a:t>
            </a:r>
            <a:r>
              <a:rPr lang="en-US" b="1" dirty="0"/>
              <a:t>In a certain code MEAN is written as ‘8964’ and NOBLE is written as ‘47529’. How is LOAM written in that code? </a:t>
            </a:r>
          </a:p>
          <a:p>
            <a:pPr>
              <a:buNone/>
            </a:pPr>
            <a:r>
              <a:rPr lang="en-US" b="1" dirty="0"/>
              <a:t>(1) 2768 	(2) 2758 	(3) 2968 	(4) 2468 	(5) None of these</a:t>
            </a:r>
          </a:p>
          <a:p>
            <a:pPr>
              <a:buNone/>
            </a:pPr>
            <a:r>
              <a:rPr lang="en-US" b="1" dirty="0"/>
              <a:t> </a:t>
            </a:r>
          </a:p>
          <a:p>
            <a:pPr>
              <a:buNone/>
            </a:pPr>
            <a:endParaRPr lang="en-US" b="1" dirty="0"/>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24</a:t>
            </a:r>
            <a:r>
              <a:rPr lang="en-US" b="1" dirty="0" smtClean="0"/>
              <a:t>. </a:t>
            </a:r>
            <a:r>
              <a:rPr lang="en-US" b="1" dirty="0"/>
              <a:t>If REQUEST is written as S2R52TU, how will ACID be written? </a:t>
            </a:r>
          </a:p>
          <a:p>
            <a:pPr>
              <a:buNone/>
            </a:pPr>
            <a:r>
              <a:rPr lang="en-US" b="1" dirty="0"/>
              <a:t>(1) BDJE 	(2) 1394 	(3) B3J4 	(4) IC94 	(5) None of these</a:t>
            </a:r>
          </a:p>
          <a:p>
            <a:pPr>
              <a:buNone/>
            </a:pPr>
            <a:r>
              <a:rPr lang="en-US" b="1" dirty="0"/>
              <a:t> </a:t>
            </a:r>
          </a:p>
          <a:p>
            <a:pPr>
              <a:buNone/>
            </a:pP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25</a:t>
            </a:r>
            <a:r>
              <a:rPr lang="en-US" b="1" dirty="0" smtClean="0"/>
              <a:t>. </a:t>
            </a:r>
            <a:r>
              <a:rPr lang="en-US" b="1" dirty="0"/>
              <a:t>If SCOTLAND is written as 12345678, LOAN is written as 1435, LOTS is written as 8124, DAN is written as 537 and SON is written as 458, then what will be the code for ‘C’? </a:t>
            </a:r>
          </a:p>
          <a:p>
            <a:pPr>
              <a:buNone/>
            </a:pPr>
            <a:r>
              <a:rPr lang="en-US" b="1" dirty="0"/>
              <a:t>(1) 6 		(2) 9 		(3) 0 		(4) 4 		(5) 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smtClean="0">
                <a:latin typeface="Arial Black" pitchFamily="34" charset="0"/>
              </a:rPr>
              <a:t>Q</a:t>
            </a:r>
            <a:r>
              <a:rPr lang="en-US" b="1" dirty="0" smtClean="0">
                <a:latin typeface="Arial Black" pitchFamily="34" charset="0"/>
              </a:rPr>
              <a:t>26</a:t>
            </a:r>
            <a:r>
              <a:rPr lang="en-US" b="1" dirty="0" smtClean="0"/>
              <a:t>. </a:t>
            </a:r>
            <a:r>
              <a:rPr lang="en-US" b="1" dirty="0"/>
              <a:t>If 'green' is called 'white', 'white' is called 'yellow', 'yellow' is called 'blue', 'blue' is called 'pink' and 'pink' is called 'black', then what is the </a:t>
            </a:r>
            <a:r>
              <a:rPr lang="en-US" b="1" dirty="0" err="1"/>
              <a:t>colour</a:t>
            </a:r>
            <a:r>
              <a:rPr lang="en-US" b="1" dirty="0"/>
              <a:t> of milk? </a:t>
            </a:r>
          </a:p>
          <a:p>
            <a:pPr>
              <a:buNone/>
            </a:pPr>
            <a:r>
              <a:rPr lang="en-US" b="1" dirty="0"/>
              <a:t>(1) green 	(2) blue 	(3) pink 	(4) yellow 	(5)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27</a:t>
            </a:r>
            <a:r>
              <a:rPr lang="en-US" b="1" dirty="0" smtClean="0"/>
              <a:t>. </a:t>
            </a:r>
            <a:r>
              <a:rPr lang="en-US" b="1" dirty="0"/>
              <a:t>If 'blue' means 'green', 'green' means 'white'; 'white' means 'yellow', 'yellow' means ‘black’, ‘black’ means 'red' and 'red' means 'brown', then what is the </a:t>
            </a:r>
            <a:r>
              <a:rPr lang="en-US" b="1" dirty="0" err="1"/>
              <a:t>colour</a:t>
            </a:r>
            <a:r>
              <a:rPr lang="en-US" b="1" dirty="0"/>
              <a:t> of milk? </a:t>
            </a:r>
          </a:p>
          <a:p>
            <a:pPr>
              <a:buNone/>
            </a:pPr>
            <a:r>
              <a:rPr lang="en-US" b="1" dirty="0"/>
              <a:t>(1) blue 	(2) yellow 	(3) green 	(4) brown 	(5) black</a:t>
            </a:r>
            <a:r>
              <a:rPr lang="en-US" b="1" dirty="0">
                <a:latin typeface="Arial Black" pitchFamily="34" charset="0"/>
              </a:rPr>
              <a:t> </a:t>
            </a:r>
            <a:r>
              <a:rPr lang="en-US" b="1" dirty="0"/>
              <a:t> </a:t>
            </a:r>
          </a:p>
          <a:p>
            <a:pPr>
              <a:buNone/>
            </a:pPr>
            <a:r>
              <a:rPr lang="en-US" b="1" dirty="0"/>
              <a:t> </a:t>
            </a:r>
          </a:p>
          <a:p>
            <a:pPr>
              <a:buNone/>
            </a:pPr>
            <a:r>
              <a:rPr lang="en-US" b="1" dirty="0"/>
              <a:t> </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t>	</a:t>
            </a:r>
            <a:r>
              <a:rPr lang="en-US" sz="1800" b="1" dirty="0"/>
              <a:t>Directions: In each of the questions below, a group of numerals is given followed by four groups of symbol/letter combinations numbered (1), (2), (3) and (4). Numerals are to be coded as per the codes and conditions given below. You have to find out which of the combinations (1), (2), (3) and 4) is correct and indicate your answer accordingly. If none of the four combinations represent the correct code, mark 5) as your answer.</a:t>
            </a:r>
          </a:p>
          <a:p>
            <a:pPr>
              <a:buNone/>
            </a:pPr>
            <a:endParaRPr lang="en-US" sz="1800" dirty="0"/>
          </a:p>
          <a:p>
            <a:pPr>
              <a:buNone/>
            </a:pPr>
            <a:r>
              <a:rPr lang="en-US" sz="1800" b="1" dirty="0"/>
              <a:t>Following conditions apply: </a:t>
            </a:r>
          </a:p>
          <a:p>
            <a:pPr>
              <a:buNone/>
            </a:pPr>
            <a:r>
              <a:rPr lang="en-US" sz="1800" b="1" dirty="0"/>
              <a:t>(</a:t>
            </a:r>
            <a:r>
              <a:rPr lang="en-US" sz="1800" b="1" dirty="0" err="1"/>
              <a:t>i</a:t>
            </a:r>
            <a:r>
              <a:rPr lang="en-US" sz="1800" b="1" dirty="0"/>
              <a:t>) If the first digit as well as the last digit is odd, both are to be coded as 'X'.  (ii) If the first digit as well as the last digit is even, both, both are to be coded as '$'.  (iii) If the last digit is '0', it is to be coded as '#' </a:t>
            </a:r>
          </a:p>
          <a:p>
            <a:pPr>
              <a:buNone/>
            </a:pPr>
            <a:r>
              <a:rPr lang="en-US" sz="2000" b="1" dirty="0"/>
              <a:t> </a:t>
            </a:r>
            <a:r>
              <a:rPr lang="en-US" sz="2000" b="1" dirty="0">
                <a:latin typeface="Arial Black" pitchFamily="34" charset="0"/>
              </a:rPr>
              <a:t>Q </a:t>
            </a:r>
            <a:r>
              <a:rPr lang="en-US" sz="2000" b="1" dirty="0" smtClean="0">
                <a:latin typeface="Arial Black" pitchFamily="34" charset="0"/>
              </a:rPr>
              <a:t>28</a:t>
            </a:r>
            <a:r>
              <a:rPr lang="en-US" sz="2000" b="1" dirty="0" smtClean="0"/>
              <a:t>. </a:t>
            </a:r>
            <a:r>
              <a:rPr lang="en-US" sz="2000" b="1" dirty="0"/>
              <a:t>546839 </a:t>
            </a:r>
          </a:p>
          <a:p>
            <a:pPr marL="457200" indent="-457200">
              <a:buAutoNum type="arabicParenBoth"/>
            </a:pPr>
            <a:r>
              <a:rPr lang="en-US" sz="2000" b="1" dirty="0"/>
              <a:t>XAFK *X 		(2) XAFK*M 		(3) BAFK *X 		(4) BAFK*M 	</a:t>
            </a:r>
          </a:p>
          <a:p>
            <a:pPr marL="457200" indent="-457200">
              <a:buNone/>
            </a:pPr>
            <a:r>
              <a:rPr lang="en-US" sz="2000" b="1" dirty="0"/>
              <a:t>(5) None of these</a:t>
            </a:r>
          </a:p>
        </p:txBody>
      </p:sp>
      <p:pic>
        <p:nvPicPr>
          <p:cNvPr id="4" name="Picture 2"/>
          <p:cNvPicPr>
            <a:picLocks noChangeAspect="1" noChangeArrowheads="1"/>
          </p:cNvPicPr>
          <p:nvPr/>
        </p:nvPicPr>
        <p:blipFill>
          <a:blip r:embed="rId2"/>
          <a:srcRect/>
          <a:stretch>
            <a:fillRect/>
          </a:stretch>
        </p:blipFill>
        <p:spPr bwMode="auto">
          <a:xfrm>
            <a:off x="3789222" y="2616097"/>
            <a:ext cx="5167183" cy="81587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t>	</a:t>
            </a:r>
            <a:r>
              <a:rPr lang="en-US" sz="1800" b="1" dirty="0"/>
              <a:t>Directions: In each of the questions below, a group of numerals is given followed by four groups of symbol/letter combinations numbered (1), (2), (3) and (4). Numerals are to be coded as per the codes and conditions given below. You have to find out which of the combinations (1), (2), (3) and 4) is correct and indicate your answer accordingly. If none of the four combinations represent the correct code, mark 5) as your answer.</a:t>
            </a:r>
          </a:p>
          <a:p>
            <a:pPr>
              <a:buNone/>
            </a:pPr>
            <a:endParaRPr lang="en-US" sz="1800" dirty="0"/>
          </a:p>
          <a:p>
            <a:pPr>
              <a:buNone/>
            </a:pPr>
            <a:r>
              <a:rPr lang="en-US" sz="1800" b="1" dirty="0"/>
              <a:t>Following conditions apply: </a:t>
            </a:r>
          </a:p>
          <a:p>
            <a:pPr>
              <a:buNone/>
            </a:pPr>
            <a:r>
              <a:rPr lang="en-US" sz="1800" b="1" dirty="0"/>
              <a:t>(</a:t>
            </a:r>
            <a:r>
              <a:rPr lang="en-US" sz="1800" b="1" dirty="0" err="1"/>
              <a:t>i</a:t>
            </a:r>
            <a:r>
              <a:rPr lang="en-US" sz="1800" b="1" dirty="0"/>
              <a:t>) If the first digit as well as the last digit is odd, both are to be coded as 'X'.  (ii) If the first digit as well as the last digit is even, both, both are to be coded as '$'.  (iii) If the last digit is '0', it is to be coded as '#' </a:t>
            </a:r>
          </a:p>
          <a:p>
            <a:pPr>
              <a:buNone/>
            </a:pPr>
            <a:r>
              <a:rPr lang="en-US" sz="2000" b="1" dirty="0"/>
              <a:t> </a:t>
            </a:r>
            <a:r>
              <a:rPr lang="en-US" sz="2000" b="1" dirty="0">
                <a:latin typeface="Arial Black" pitchFamily="34" charset="0"/>
              </a:rPr>
              <a:t>Q </a:t>
            </a:r>
            <a:r>
              <a:rPr lang="en-US" sz="2000" b="1" dirty="0" smtClean="0">
                <a:latin typeface="Arial Black" pitchFamily="34" charset="0"/>
              </a:rPr>
              <a:t>29</a:t>
            </a:r>
            <a:r>
              <a:rPr lang="en-US" sz="2000" b="1" dirty="0" smtClean="0"/>
              <a:t>. </a:t>
            </a:r>
            <a:r>
              <a:rPr lang="en-US" sz="2000" b="1" dirty="0"/>
              <a:t>765082 </a:t>
            </a:r>
          </a:p>
          <a:p>
            <a:pPr marL="457200" indent="-457200">
              <a:buAutoNum type="arabicParenBoth"/>
            </a:pPr>
            <a:r>
              <a:rPr lang="en-US" sz="2000" b="1" dirty="0"/>
              <a:t>EFB#K@ 	(2) XFBRIK@ 	(3) EFBRK@ 	(4) EFBR#K </a:t>
            </a:r>
          </a:p>
          <a:p>
            <a:pPr marL="457200" indent="-457200">
              <a:buNone/>
            </a:pPr>
            <a:r>
              <a:rPr lang="en-US" sz="2000" b="1" dirty="0"/>
              <a:t>(5) None of these</a:t>
            </a:r>
          </a:p>
        </p:txBody>
      </p:sp>
      <p:pic>
        <p:nvPicPr>
          <p:cNvPr id="4" name="Picture 2"/>
          <p:cNvPicPr>
            <a:picLocks noChangeAspect="1" noChangeArrowheads="1"/>
          </p:cNvPicPr>
          <p:nvPr/>
        </p:nvPicPr>
        <p:blipFill>
          <a:blip r:embed="rId2"/>
          <a:srcRect/>
          <a:stretch>
            <a:fillRect/>
          </a:stretch>
        </p:blipFill>
        <p:spPr bwMode="auto">
          <a:xfrm>
            <a:off x="3789222" y="2616097"/>
            <a:ext cx="5167183" cy="81587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3. In a certain code language CONSUMER is written as ERUMNSCO. How will TRIANGLE be written in that code language? </a:t>
            </a:r>
          </a:p>
          <a:p>
            <a:pPr marL="457200" indent="-457200">
              <a:buAutoNum type="arabicParenBoth"/>
            </a:pPr>
            <a:r>
              <a:rPr lang="en-US" b="1" dirty="0"/>
              <a:t>LENG1ATR 	(2) EENGIATR 	(3) LEGNIATR 	(4) LEGNAJTR </a:t>
            </a:r>
          </a:p>
          <a:p>
            <a:pPr marL="457200" indent="-457200">
              <a:buNone/>
            </a:pPr>
            <a:r>
              <a:rPr lang="en-US" b="1" dirty="0"/>
              <a:t>(5) None of these</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marL="0">
              <a:lnSpc>
                <a:spcPct val="100000"/>
              </a:lnSpc>
              <a:spcBef>
                <a:spcPts val="0"/>
              </a:spcBef>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marL="0">
              <a:lnSpc>
                <a:spcPct val="100000"/>
              </a:lnSpc>
              <a:spcBef>
                <a:spcPts val="0"/>
              </a:spcBef>
              <a:buNone/>
            </a:pPr>
            <a:r>
              <a:rPr lang="en-US" b="1" dirty="0">
                <a:latin typeface="Arial Black" pitchFamily="34" charset="0"/>
              </a:rPr>
              <a:t> </a:t>
            </a:r>
            <a:r>
              <a:rPr lang="en-US" sz="1800" b="1" dirty="0"/>
              <a:t>Directions: In each question below is given a group of letters followed by four combinations of digits/symbols, numbered (1), (2), (3) and (4). You have to find out which of the combinations correctly represents the group of letters based on the following coding system and the conditions that follow and mark the number of that combination as your answer. If none of the four combinations correctly represents the group of letters, mark (5) i.e. ‘None of these’ as the answer.</a:t>
            </a:r>
            <a:r>
              <a:rPr lang="en-US" sz="1800" b="1" dirty="0">
                <a:latin typeface="Arial Black" pitchFamily="34" charset="0"/>
              </a:rPr>
              <a:t> </a:t>
            </a:r>
            <a:r>
              <a:rPr lang="en-US" sz="1800" b="1" dirty="0"/>
              <a:t> </a:t>
            </a:r>
          </a:p>
          <a:p>
            <a:pPr>
              <a:buNone/>
            </a:pPr>
            <a:r>
              <a:rPr lang="en-US" sz="1800" b="1" dirty="0"/>
              <a:t>Letter : 			A R P M D E I Q Z F H K U W J </a:t>
            </a:r>
          </a:p>
          <a:p>
            <a:pPr>
              <a:buNone/>
            </a:pPr>
            <a:r>
              <a:rPr lang="en-US" sz="1800" b="1" dirty="0"/>
              <a:t>Digit/Symbol Code : 	© 7 8 3 9 2 1 4 # $ 5 % @ 6 d</a:t>
            </a:r>
          </a:p>
          <a:p>
            <a:pPr>
              <a:buNone/>
            </a:pPr>
            <a:r>
              <a:rPr lang="en-US" sz="1800" b="1" dirty="0"/>
              <a:t> Conditions:  (</a:t>
            </a:r>
            <a:r>
              <a:rPr lang="en-US" sz="1800" b="1" dirty="0" err="1"/>
              <a:t>i</a:t>
            </a:r>
            <a:r>
              <a:rPr lang="en-US" sz="1800" b="1" dirty="0"/>
              <a:t>) If the first letter is a vowel and the last letter is a consonant, both are to be coded as the code for the vowel. (ii) If both the first and the last letters are consonants, both are to be coded as the code for the last letter. (iii) If the first letter is a consonant and the last letter is a vowel, both are to be coded as ‘H’.</a:t>
            </a:r>
          </a:p>
          <a:p>
            <a:pPr>
              <a:buNone/>
            </a:pPr>
            <a:r>
              <a:rPr lang="en-US" sz="1800" b="1" dirty="0"/>
              <a:t>Q </a:t>
            </a:r>
            <a:r>
              <a:rPr lang="en-US" sz="1800" b="1" dirty="0" smtClean="0"/>
              <a:t>30. </a:t>
            </a:r>
            <a:r>
              <a:rPr lang="en-US" sz="1800" b="1" dirty="0"/>
              <a:t>IDUPRJ </a:t>
            </a:r>
          </a:p>
          <a:p>
            <a:pPr>
              <a:buNone/>
            </a:pPr>
            <a:r>
              <a:rPr lang="en-US" sz="1800" b="1" dirty="0"/>
              <a:t>(1) 19@87d 	(2) d9@87d 	(3) 19@871 	(4) d9@871 	(5) None of these</a:t>
            </a:r>
            <a:endParaRPr lang="en-US" b="1" dirty="0"/>
          </a:p>
          <a:p>
            <a:pPr>
              <a:buNone/>
            </a:pPr>
            <a:r>
              <a:rPr lang="en-US" b="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marL="0">
              <a:lnSpc>
                <a:spcPct val="100000"/>
              </a:lnSpc>
              <a:spcBef>
                <a:spcPts val="0"/>
              </a:spcBef>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marL="0">
              <a:lnSpc>
                <a:spcPct val="100000"/>
              </a:lnSpc>
              <a:spcBef>
                <a:spcPts val="0"/>
              </a:spcBef>
              <a:buNone/>
            </a:pPr>
            <a:r>
              <a:rPr lang="en-US" b="1" dirty="0">
                <a:latin typeface="Arial Black" pitchFamily="34" charset="0"/>
              </a:rPr>
              <a:t> </a:t>
            </a:r>
            <a:r>
              <a:rPr lang="en-US" sz="1800" b="1" dirty="0"/>
              <a:t>Directions: In each question below is given a group of letters followed by four combinations of digits/symbols, numbered (1), (2), (3) and (4). You have to find out which of the combinations correctly represents the group of letters based on the following coding system and the conditions that follow and mark the number of that combination as your answer. If none of the four combinations correctly represents the group of letters, mark (5) i.e. ‘None of these’ as the answer.</a:t>
            </a:r>
            <a:r>
              <a:rPr lang="en-US" sz="1800" b="1" dirty="0">
                <a:latin typeface="Arial Black" pitchFamily="34" charset="0"/>
              </a:rPr>
              <a:t> </a:t>
            </a:r>
            <a:r>
              <a:rPr lang="en-US" sz="1800" b="1" dirty="0"/>
              <a:t> </a:t>
            </a:r>
          </a:p>
          <a:p>
            <a:pPr>
              <a:buNone/>
            </a:pPr>
            <a:r>
              <a:rPr lang="en-US" sz="1800" b="1" dirty="0"/>
              <a:t>Letter : 			A R P M D E I Q Z F H K U W J </a:t>
            </a:r>
          </a:p>
          <a:p>
            <a:pPr>
              <a:buNone/>
            </a:pPr>
            <a:r>
              <a:rPr lang="en-US" sz="1800" b="1" dirty="0"/>
              <a:t>Digit/Symbol Code : 	© 7 8 3 9 2 1 4 # $ 5 % @ 6 d</a:t>
            </a:r>
          </a:p>
          <a:p>
            <a:pPr>
              <a:buNone/>
            </a:pPr>
            <a:r>
              <a:rPr lang="en-US" sz="1800" b="1" dirty="0"/>
              <a:t> Conditions:  (</a:t>
            </a:r>
            <a:r>
              <a:rPr lang="en-US" sz="1800" b="1" dirty="0" err="1"/>
              <a:t>i</a:t>
            </a:r>
            <a:r>
              <a:rPr lang="en-US" sz="1800" b="1" dirty="0"/>
              <a:t>) If the first letter is a vowel and the last letter is a consonant, both are to be coded as the code for the vowel. (ii) If both the first and the last letters are consonants, both are to be coded as the code for the last letter. (iii) If the first letter is a consonant and the last letter is a vowel, both are to be coded as ‘H’.</a:t>
            </a:r>
          </a:p>
          <a:p>
            <a:pPr>
              <a:buNone/>
            </a:pPr>
            <a:r>
              <a:rPr lang="en-US" sz="1800" b="1" dirty="0"/>
              <a:t>Q </a:t>
            </a:r>
            <a:r>
              <a:rPr lang="en-US" sz="1800" b="1" dirty="0" smtClean="0"/>
              <a:t>31</a:t>
            </a:r>
            <a:r>
              <a:rPr lang="en-US" sz="1800" b="1" dirty="0" smtClean="0"/>
              <a:t>. </a:t>
            </a:r>
            <a:r>
              <a:rPr lang="en-US" sz="1800" b="1" dirty="0"/>
              <a:t>UKWJMA </a:t>
            </a:r>
          </a:p>
          <a:p>
            <a:pPr>
              <a:buNone/>
            </a:pPr>
            <a:r>
              <a:rPr lang="en-US" sz="1800" b="1" dirty="0"/>
              <a:t>(1) ©%6d3@ 	(2) @%683@ 	(3) @%6d©3 	(4) @%6d3© 	(5) None of these</a:t>
            </a:r>
            <a:r>
              <a:rPr lang="en-US" dirty="0"/>
              <a:t> </a:t>
            </a:r>
            <a:endParaRPr lang="en-US" b="1" dirty="0"/>
          </a:p>
          <a:p>
            <a:pPr>
              <a:buNone/>
            </a:pPr>
            <a:r>
              <a:rPr lang="en-US"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4. In a certain code language BREAKDOWN is written as NWODKAERB. How will TRIANGLES be written in that code language? </a:t>
            </a:r>
          </a:p>
          <a:p>
            <a:pPr marL="457200" indent="-457200">
              <a:buAutoNum type="arabicParenBoth"/>
            </a:pPr>
            <a:r>
              <a:rPr lang="en-US" b="1" dirty="0"/>
              <a:t>AIRTGNSEL 	(2) SELGWTRIA 	(3) AIRTNSELG 	(4) SELGNAIRT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latin typeface="Arial Black" pitchFamily="34" charset="0"/>
              </a:rPr>
              <a:t> </a:t>
            </a:r>
            <a:r>
              <a:rPr lang="en-US" b="1" dirty="0"/>
              <a:t> </a:t>
            </a:r>
          </a:p>
          <a:p>
            <a:pPr>
              <a:buNone/>
            </a:pPr>
            <a:endParaRPr lang="en-US" b="1" dirty="0"/>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latin typeface="Arial Black" pitchFamily="34" charset="0"/>
              </a:rPr>
              <a:t>5</a:t>
            </a:r>
            <a:r>
              <a:rPr lang="en-US" b="1" dirty="0" smtClean="0"/>
              <a:t>. </a:t>
            </a:r>
            <a:r>
              <a:rPr lang="en-US" b="1" dirty="0"/>
              <a:t>In a certain code language BREAK, is written as 51342 and KITE is written as 2796. How will RIB be written in that code language ? </a:t>
            </a:r>
          </a:p>
          <a:p>
            <a:pPr>
              <a:buNone/>
            </a:pPr>
            <a:r>
              <a:rPr lang="en-US" b="1" dirty="0"/>
              <a:t>(1) 175 	(2) 176 	(3) 185 	(4) 135 	(5) None of these language? </a:t>
            </a:r>
          </a:p>
          <a:p>
            <a:pPr>
              <a:buNone/>
            </a:pPr>
            <a:endParaRPr lang="en-US" b="1" dirty="0"/>
          </a:p>
          <a:p>
            <a:pPr>
              <a:buNone/>
            </a:pPr>
            <a:r>
              <a:rPr lang="en-US" b="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latin typeface="Arial Black" pitchFamily="34" charset="0"/>
              </a:rPr>
              <a:t>6</a:t>
            </a:r>
            <a:r>
              <a:rPr lang="en-US" b="1" dirty="0" smtClean="0"/>
              <a:t>. </a:t>
            </a:r>
            <a:r>
              <a:rPr lang="en-US" b="1" dirty="0"/>
              <a:t>In a certain code, 'ROAMING' is written as 'APRNGOI'. How would 'PLATEAU’ be written in the same code? </a:t>
            </a:r>
          </a:p>
          <a:p>
            <a:pPr marL="457200" indent="-457200">
              <a:buAutoNum type="arabicParenBoth"/>
            </a:pPr>
            <a:r>
              <a:rPr lang="en-US" b="1" dirty="0"/>
              <a:t>AMPTUBE 	(2) PMAUEBU 	(3) ALPUUAE 	(4) AMPUUBE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latin typeface="Arial Black" pitchFamily="34" charset="0"/>
              </a:rPr>
              <a:t>7</a:t>
            </a:r>
            <a:r>
              <a:rPr lang="en-US" b="1" dirty="0" smtClean="0"/>
              <a:t>. </a:t>
            </a:r>
            <a:r>
              <a:rPr lang="en-US" b="1" dirty="0"/>
              <a:t>In a certain code language, 'TEMPORARY' is written as 'SFLQOQBQZ'. How would 'WONDERFUL' be written in the same code? </a:t>
            </a:r>
          </a:p>
          <a:p>
            <a:pPr marL="457200" indent="-457200">
              <a:buAutoNum type="arabicParenBoth"/>
            </a:pPr>
            <a:r>
              <a:rPr lang="en-US" b="1" dirty="0"/>
              <a:t>VPMEFQGTM 		(2) VPMEESGTM 		(3) XPMEEQGTM 	</a:t>
            </a:r>
          </a:p>
          <a:p>
            <a:pPr marL="457200" indent="-457200">
              <a:buNone/>
            </a:pPr>
            <a:r>
              <a:rPr lang="en-US" b="1" dirty="0"/>
              <a:t>(4) VPMEESEVK 		(5)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8</a:t>
            </a:r>
            <a:r>
              <a:rPr lang="en-US" b="1" dirty="0" smtClean="0"/>
              <a:t>. </a:t>
            </a:r>
            <a:r>
              <a:rPr lang="en-US" b="1" dirty="0"/>
              <a:t>In a certain code BROWN is written as 531 @% and MEAN is written as 26©%. How is ROBE written in that code? </a:t>
            </a:r>
          </a:p>
          <a:p>
            <a:pPr marL="457200" indent="-457200">
              <a:buAutoNum type="arabicParenBoth"/>
            </a:pPr>
            <a:r>
              <a:rPr lang="en-US" b="1" dirty="0"/>
              <a:t>3@16 		(2) 3516 		(3) 3156 		(4) 3©16 </a:t>
            </a:r>
          </a:p>
          <a:p>
            <a:pPr marL="457200" indent="-457200">
              <a:buNone/>
            </a:pPr>
            <a:r>
              <a:rPr lang="en-US" b="1" dirty="0"/>
              <a:t>(5) None of these</a:t>
            </a:r>
          </a:p>
          <a:p>
            <a:pPr>
              <a:buNone/>
            </a:pPr>
            <a:r>
              <a:rPr lang="en-US" b="1" dirty="0"/>
              <a:t>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CODING DECODING</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9</a:t>
            </a:r>
            <a:r>
              <a:rPr lang="en-US" b="1" dirty="0" smtClean="0"/>
              <a:t>. </a:t>
            </a:r>
            <a:r>
              <a:rPr lang="en-US" b="1" dirty="0"/>
              <a:t>In a certain code ORBITAL is written as CSPHMBU. How is CHARGER written in that code? </a:t>
            </a:r>
          </a:p>
          <a:p>
            <a:pPr marL="457200" indent="-457200">
              <a:buAutoNum type="arabicParenBoth"/>
            </a:pPr>
            <a:r>
              <a:rPr lang="en-US" b="1" dirty="0"/>
              <a:t>BIDQSFH 	(2) BIDSSFH 	(3) BIDQQDF 	(4) DIBQSFH </a:t>
            </a:r>
          </a:p>
          <a:p>
            <a:pPr marL="457200" indent="-457200">
              <a:buNone/>
            </a:pPr>
            <a:r>
              <a:rPr lang="en-US" b="1" dirty="0"/>
              <a:t>(5) None of these</a:t>
            </a:r>
          </a:p>
          <a:p>
            <a:pPr>
              <a:buNone/>
            </a:pPr>
            <a:r>
              <a:rPr lang="en-US" b="1"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1177</TotalTime>
  <Words>62</Words>
  <Application>Microsoft Office PowerPoint</Application>
  <PresentationFormat>Custom</PresentationFormat>
  <Paragraphs>244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Lenovo</cp:lastModifiedBy>
  <cp:revision>170</cp:revision>
  <dcterms:created xsi:type="dcterms:W3CDTF">2020-02-23T06:37:57Z</dcterms:created>
  <dcterms:modified xsi:type="dcterms:W3CDTF">2022-06-03T09:24:24Z</dcterms:modified>
</cp:coreProperties>
</file>