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9" r:id="rId2"/>
    <p:sldId id="310" r:id="rId3"/>
    <p:sldId id="311" r:id="rId4"/>
    <p:sldId id="312" r:id="rId5"/>
    <p:sldId id="313" r:id="rId6"/>
    <p:sldId id="314" r:id="rId7"/>
    <p:sldId id="352" r:id="rId8"/>
    <p:sldId id="353" r:id="rId9"/>
    <p:sldId id="315" r:id="rId10"/>
    <p:sldId id="316" r:id="rId11"/>
    <p:sldId id="317" r:id="rId12"/>
    <p:sldId id="318" r:id="rId13"/>
    <p:sldId id="340" r:id="rId14"/>
    <p:sldId id="341" r:id="rId15"/>
    <p:sldId id="342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24" autoAdjust="0"/>
  </p:normalViewPr>
  <p:slideViewPr>
    <p:cSldViewPr snapToGrid="0">
      <p:cViewPr varScale="1">
        <p:scale>
          <a:sx n="68" d="100"/>
          <a:sy n="68" d="100"/>
        </p:scale>
        <p:origin x="50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05-08-2022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VERBAL ABILITY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		        </a:t>
            </a:r>
            <a:r>
              <a:rPr lang="en-US" sz="4400" b="1" u="sng" dirty="0">
                <a:solidFill>
                  <a:srgbClr val="FF0000"/>
                </a:solidFill>
                <a:latin typeface="Arial Black" pitchFamily="34" charset="0"/>
              </a:rPr>
              <a:t>WELCOME</a:t>
            </a: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		</a:t>
            </a: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What this class is about !!!!!</a:t>
            </a: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47" y="4351093"/>
            <a:ext cx="3630966" cy="1916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					Noun &amp; Number</a:t>
            </a:r>
          </a:p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			</a:t>
            </a:r>
            <a:r>
              <a:rPr lang="en-US" sz="4000" b="1" dirty="0">
                <a:solidFill>
                  <a:srgbClr val="002060"/>
                </a:solidFill>
              </a:rPr>
              <a:t>Singular</a:t>
            </a:r>
            <a:r>
              <a:rPr lang="en-US" sz="4000" b="1" dirty="0">
                <a:solidFill>
                  <a:srgbClr val="FF0000"/>
                </a:solidFill>
              </a:rPr>
              <a:t>			        </a:t>
            </a:r>
            <a:r>
              <a:rPr lang="en-US" sz="4000" b="1" dirty="0">
                <a:solidFill>
                  <a:srgbClr val="002060"/>
                </a:solidFill>
              </a:rPr>
              <a:t>Plural</a:t>
            </a:r>
          </a:p>
          <a:p>
            <a:pPr>
              <a:buNone/>
            </a:pPr>
            <a:r>
              <a:rPr lang="en-US" sz="4000" b="1" dirty="0">
                <a:solidFill>
                  <a:srgbClr val="002060"/>
                </a:solidFill>
              </a:rPr>
              <a:t>			</a:t>
            </a:r>
            <a:r>
              <a:rPr lang="en-US" sz="1600" b="1" dirty="0">
                <a:solidFill>
                  <a:srgbClr val="002060"/>
                </a:solidFill>
              </a:rPr>
              <a:t>Boy						Boys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</a:rPr>
              <a:t>			School						Schools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</a:rPr>
              <a:t>			City						Cities</a:t>
            </a:r>
          </a:p>
          <a:p>
            <a:pPr>
              <a:buNone/>
            </a:pPr>
            <a:r>
              <a:rPr lang="en-US" sz="1600" b="1" dirty="0">
                <a:solidFill>
                  <a:srgbClr val="002060"/>
                </a:solidFill>
              </a:rPr>
              <a:t>			Mother in law					______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Zone of Caution</a:t>
            </a:r>
          </a:p>
          <a:p>
            <a:pPr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</a:rPr>
              <a:t>Some nouns look singular but Plural in use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</a:rPr>
              <a:t>Some nouns look Plural but Singular in use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Names of certain dress articles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Jeans, trousers, shorts.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Names of some Instruments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Tongs, scissors, spectacles.</a:t>
            </a:r>
          </a:p>
          <a:p>
            <a:pPr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Names of some diseases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Rickets, Measles, Diabetes.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Names of some Subjects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Mathematics, Economics, statistics.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096" y="1835534"/>
            <a:ext cx="3441704" cy="34910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					Compound words (NOUN)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Five rupees				a five-rupee note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Four miles				a four-mile walk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Two hours	</a:t>
            </a:r>
            <a:r>
              <a:rPr lang="en-US" b="1" dirty="0"/>
              <a:t>			</a:t>
            </a:r>
            <a:r>
              <a:rPr lang="en-US" b="1" dirty="0">
                <a:solidFill>
                  <a:srgbClr val="002060"/>
                </a:solidFill>
              </a:rPr>
              <a:t>a two-hour exam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Five hundred rupees ____ not a small sum. (Is/are)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Five hundred rupees ____ been credited in your account. (has/have)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I have five hundreds rupees.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I have five hundred rupees.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b="1" dirty="0"/>
              <a:t>					     </a:t>
            </a: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NOUN &amp; CASE</a:t>
            </a:r>
          </a:p>
          <a:p>
            <a:pPr lvl="1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Nominative Case</a:t>
            </a:r>
          </a:p>
          <a:p>
            <a:pPr lvl="1"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lvl="1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Accusative Case</a:t>
            </a:r>
          </a:p>
          <a:p>
            <a:pPr lvl="1"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lvl="1"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lvl="1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Possessive Case</a:t>
            </a:r>
          </a:p>
          <a:p>
            <a:pPr lvl="1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</a:t>
            </a:r>
            <a:r>
              <a:rPr lang="en-US" sz="20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			When we say that something belongs to someone.</a:t>
            </a:r>
          </a:p>
          <a:p>
            <a:pPr lvl="1">
              <a:buNone/>
            </a:pPr>
            <a:r>
              <a:rPr lang="en-US" sz="28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					</a:t>
            </a:r>
            <a:r>
              <a:rPr lang="en-US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Noun			Possession</a:t>
            </a:r>
          </a:p>
          <a:p>
            <a:pPr lvl="1">
              <a:buNone/>
            </a:pPr>
            <a:r>
              <a:rPr lang="en-US" sz="28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				</a:t>
            </a: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Boy				Toy</a:t>
            </a:r>
          </a:p>
          <a:p>
            <a:pPr lvl="1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					Boys				College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81623"/>
            <a:ext cx="11684000" cy="671250"/>
          </a:xfrm>
        </p:spPr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How to form possessive nouns ?</a:t>
            </a:r>
          </a:p>
          <a:p>
            <a:pPr>
              <a:buNone/>
            </a:pPr>
            <a:endParaRPr lang="en-US" sz="2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Words ending with ‘s’ sound</a:t>
            </a:r>
          </a:p>
          <a:p>
            <a:pPr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Words not ending with ‘s’ sound</a:t>
            </a:r>
          </a:p>
          <a:p>
            <a:pPr>
              <a:buNone/>
            </a:pPr>
            <a:endParaRPr lang="en-US" sz="28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						  Exercise</a:t>
            </a:r>
          </a:p>
          <a:p>
            <a:pPr>
              <a:buNone/>
            </a:pPr>
            <a:r>
              <a:rPr lang="en-US" b="1" dirty="0"/>
              <a:t>I could not buy furnitures when I was in Chandigarh.</a:t>
            </a:r>
          </a:p>
          <a:p>
            <a:pPr>
              <a:buNone/>
            </a:pPr>
            <a:r>
              <a:rPr lang="en-US" b="1" dirty="0"/>
              <a:t>I receive many advices from my seniors.</a:t>
            </a:r>
          </a:p>
          <a:p>
            <a:pPr>
              <a:buNone/>
            </a:pPr>
            <a:r>
              <a:rPr lang="en-US" b="1" dirty="0"/>
              <a:t>There are many sheeps grazing in the field.</a:t>
            </a:r>
          </a:p>
          <a:p>
            <a:pPr>
              <a:buNone/>
            </a:pPr>
            <a:r>
              <a:rPr lang="en-US" b="1" dirty="0"/>
              <a:t>Is your scissors sharp ?</a:t>
            </a:r>
          </a:p>
          <a:p>
            <a:pPr>
              <a:buNone/>
            </a:pPr>
            <a:r>
              <a:rPr lang="en-US" b="1" dirty="0"/>
              <a:t>I received hundred hundred-rupees notes.</a:t>
            </a:r>
          </a:p>
          <a:p>
            <a:pPr>
              <a:buNone/>
            </a:pPr>
            <a:r>
              <a:rPr lang="en-US" b="1" dirty="0"/>
              <a:t>The sceneries of Masuri are heavenly.</a:t>
            </a:r>
          </a:p>
          <a:p>
            <a:pPr>
              <a:buNone/>
            </a:pPr>
            <a:r>
              <a:rPr lang="en-US" b="1" dirty="0"/>
              <a:t>I had two breads in breakfast.</a:t>
            </a:r>
          </a:p>
          <a:p>
            <a:pPr>
              <a:buNone/>
            </a:pPr>
            <a:r>
              <a:rPr lang="en-US" b="1" dirty="0"/>
              <a:t>I scored only passing marks in English.</a:t>
            </a:r>
          </a:p>
          <a:p>
            <a:pPr>
              <a:buNone/>
            </a:pPr>
            <a:r>
              <a:rPr lang="en-US" b="1" dirty="0"/>
              <a:t>A flock of lions is roaming in the jungle.</a:t>
            </a:r>
          </a:p>
          <a:p>
            <a:pPr>
              <a:buNone/>
            </a:pPr>
            <a:r>
              <a:rPr lang="en-US" b="1" dirty="0"/>
              <a:t>Last month, community center's wall fell down due to heavy rain.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How many eggs (A)/ and milk (B)/ do you need. (C)/ No error. (D)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These news have (A)/ disturbed the (B)/ peace of my mind (C)/ No error. (D)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All the girls students (A)/ of the college are advised (B)/ to sit in the(C)/ girls’ common room. (D)/ No Error (E)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The Indian team (A)/ defeated the Australian (B)/ by an innings.(C)/ No error (D)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The name of (A)/ Sudhakar’s and (B)/ Abhijeet’s father is Rai bahadur. (C)/ No error.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When they stole (A)/ the money and (B)/ Where did they hide it ? (C)/ No error.(D)</a:t>
            </a:r>
          </a:p>
        </p:txBody>
      </p:sp>
    </p:spTree>
    <p:extLst>
      <p:ext uri="{BB962C8B-B14F-4D97-AF65-F5344CB8AC3E}">
        <p14:creationId xmlns:p14="http://schemas.microsoft.com/office/powerpoint/2010/main" val="1497315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There are four alternatives of underlined part is given below. choose the correct the alternative to improve the sentence.  If sentence doesn’t need improvement select ‘no improvement’ option. 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Bachelor of Arts is a three-years degree course.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(A) a three-years degree courses.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(B) a three years degree course.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(C) a three-year degree course.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(D) No improvement.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939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Somesh gifted his sister many furnitures.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(A) Many furniture.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(B) Many pieces of furniture.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(C) Many pieces of furnitures.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(D) No improvement.</a:t>
            </a:r>
          </a:p>
        </p:txBody>
      </p:sp>
    </p:spTree>
    <p:extLst>
      <p:ext uri="{BB962C8B-B14F-4D97-AF65-F5344CB8AC3E}">
        <p14:creationId xmlns:p14="http://schemas.microsoft.com/office/powerpoint/2010/main" val="833902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Empire after Empire was destroyed by Alexander.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(A) Empires after empires were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(B) Empire after empires was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(C) Empire after empire was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(D) Empires after empire were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(E) No improvement.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1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 Black" pitchFamily="34" charset="0"/>
              </a:rPr>
              <a:t>What is Verbal Ability?</a:t>
            </a:r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Verbal Ability is defined as the capability of a person in expressing ideas using words in a clearly understandable manner. 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For Verbal Ability, a good vocabulary and sentence-forming skills are vital.</a:t>
            </a: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 Black" pitchFamily="34" charset="0"/>
              </a:rPr>
              <a:t>Why are we reading Verbal Ability ?</a:t>
            </a:r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Verbal Ability is an important component of various assessment tests as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amcat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Elitmus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etc.</a:t>
            </a:r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Verbal Ability </a:t>
            </a:r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</a:t>
            </a: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Two-third of the member of parliament were agreed on this bill.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(A) Two-thirds of the members of parliament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(B) Two-thirds of the member of parliaments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(C) Two-third of the members of parliament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(D) Two-thirds of the member of parliament</a:t>
            </a:r>
          </a:p>
        </p:txBody>
      </p:sp>
    </p:spTree>
    <p:extLst>
      <p:ext uri="{BB962C8B-B14F-4D97-AF65-F5344CB8AC3E}">
        <p14:creationId xmlns:p14="http://schemas.microsoft.com/office/powerpoint/2010/main" val="942046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He gave his friend a hundred-rupees note.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(A) hundred-rupees notes.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(B) hundred-rupee notes.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(C) Hundreds-rupee note.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(D) Hundred-rupee note.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(E) No improvement.</a:t>
            </a:r>
          </a:p>
        </p:txBody>
      </p:sp>
    </p:spTree>
    <p:extLst>
      <p:ext uri="{BB962C8B-B14F-4D97-AF65-F5344CB8AC3E}">
        <p14:creationId xmlns:p14="http://schemas.microsoft.com/office/powerpoint/2010/main" val="553494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Stealing is (a)/ a bad (b)/ custom. (c)/no error (d)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My uncle’s secretary’s wife (a)/ is (b)/ very charming. (c)/ no error (d)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 hundred miles (a)/ are a (b)/ long distance. (c)/ no error (d)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There were many (a)/ females (b)/ in the compartment (c)/ no error (d)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There was (a)/ no place (b)/ on the bench for you. (c)/ no error (d)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Please (a)/ put your (b)/sign here (c)/no errors (d)</a:t>
            </a:r>
          </a:p>
        </p:txBody>
      </p:sp>
    </p:spTree>
    <p:extLst>
      <p:ext uri="{BB962C8B-B14F-4D97-AF65-F5344CB8AC3E}">
        <p14:creationId xmlns:p14="http://schemas.microsoft.com/office/powerpoint/2010/main" val="1369733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					     </a:t>
            </a:r>
            <a:r>
              <a:rPr lang="en-US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Vocabulary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In the following question, out of the four alternatives, choose the one which best expresses the meaning of the given word.</a:t>
            </a: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Ineffable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Options: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 unintelligible</a:t>
            </a:r>
            <a:br>
              <a:rPr lang="en-US" dirty="0"/>
            </a:br>
            <a:r>
              <a:rPr lang="en-US" dirty="0"/>
              <a:t>2) illegible</a:t>
            </a:r>
            <a:br>
              <a:rPr lang="en-US" dirty="0"/>
            </a:br>
            <a:r>
              <a:rPr lang="en-US" dirty="0"/>
              <a:t>3) inexplicable</a:t>
            </a:r>
            <a:br>
              <a:rPr lang="en-US" dirty="0"/>
            </a:br>
            <a:r>
              <a:rPr lang="en-US" dirty="0"/>
              <a:t>4) inexpressible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			</a:t>
            </a:r>
            <a:r>
              <a:rPr lang="en-US" sz="2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Vocabulary</a:t>
            </a: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In the following question, out of the four alternatives, choose the one which best expresses the meaning of the given word.</a:t>
            </a:r>
            <a:endParaRPr lang="en-US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Espionage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Options: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 hypnotism</a:t>
            </a:r>
            <a:br>
              <a:rPr lang="en-US" dirty="0"/>
            </a:br>
            <a:r>
              <a:rPr lang="en-US" dirty="0"/>
              <a:t>2) spying</a:t>
            </a:r>
            <a:br>
              <a:rPr lang="en-US" dirty="0"/>
            </a:br>
            <a:r>
              <a:rPr lang="en-US" dirty="0"/>
              <a:t>3) perception</a:t>
            </a:r>
            <a:br>
              <a:rPr lang="en-US" dirty="0"/>
            </a:br>
            <a:r>
              <a:rPr lang="en-US" dirty="0"/>
              <a:t>4) detente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					Vocabulary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 the following question, choose the word opposite in meaning to the given word.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Theoretical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Options: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 punctual</a:t>
            </a:r>
            <a:br>
              <a:rPr lang="en-US" dirty="0"/>
            </a:br>
            <a:r>
              <a:rPr lang="en-US" dirty="0"/>
              <a:t>2) uncritical</a:t>
            </a:r>
            <a:br>
              <a:rPr lang="en-US" dirty="0"/>
            </a:br>
            <a:r>
              <a:rPr lang="en-US" dirty="0"/>
              <a:t>3) emotional</a:t>
            </a:r>
            <a:br>
              <a:rPr lang="en-US" dirty="0"/>
            </a:br>
            <a:r>
              <a:rPr lang="en-US" dirty="0"/>
              <a:t>4) practical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 In the following question, choose the word opposite in meaning to the given word.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Mitigate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Options: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 enlarge</a:t>
            </a:r>
            <a:br>
              <a:rPr lang="en-US" dirty="0"/>
            </a:br>
            <a:r>
              <a:rPr lang="en-US" dirty="0"/>
              <a:t>2) reduce</a:t>
            </a:r>
            <a:br>
              <a:rPr lang="en-US" dirty="0"/>
            </a:br>
            <a:r>
              <a:rPr lang="en-US" dirty="0"/>
              <a:t>3) increase</a:t>
            </a:r>
            <a:br>
              <a:rPr lang="en-US" dirty="0"/>
            </a:br>
            <a:r>
              <a:rPr lang="en-US" dirty="0"/>
              <a:t>4) multiply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 the following question, choose the word opposite in meaning to the given word.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Elegance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Options: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 vehemence</a:t>
            </a:r>
            <a:br>
              <a:rPr lang="en-US" dirty="0"/>
            </a:br>
            <a:r>
              <a:rPr lang="en-US" dirty="0"/>
              <a:t>2) fragrance</a:t>
            </a:r>
            <a:br>
              <a:rPr lang="en-US" dirty="0"/>
            </a:br>
            <a:r>
              <a:rPr lang="en-US" dirty="0"/>
              <a:t>3) graceless</a:t>
            </a:r>
            <a:br>
              <a:rPr lang="en-US" dirty="0"/>
            </a:br>
            <a:r>
              <a:rPr lang="en-US" dirty="0"/>
              <a:t>4) ostentatious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In the following question the 1st and the last part of the sentence/passage are numbered 1 and 6. The rest of the sentence/ passage is split into four parts and named P, Q, R and S. These four parts are not given in their proper order. Read the sentence/passage and find out which of the four combinations is correct.</a:t>
            </a:r>
            <a:endParaRPr lang="en-US" sz="18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1. Why should I tell you again and again?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P. They know what they have to do.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Q. Don't you know your duties?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R. Only you require to be told.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S. Other students need not be told.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6. I will not tolerate this anymore.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QSPR</a:t>
            </a:r>
            <a:br>
              <a:rPr lang="en-US" dirty="0"/>
            </a:br>
            <a:r>
              <a:rPr lang="en-US" dirty="0"/>
              <a:t>2) QRPS</a:t>
            </a:r>
            <a:br>
              <a:rPr lang="en-US" dirty="0"/>
            </a:br>
            <a:r>
              <a:rPr lang="en-US" dirty="0"/>
              <a:t>3) SPRQ</a:t>
            </a:r>
            <a:br>
              <a:rPr lang="en-US" dirty="0"/>
            </a:br>
            <a:r>
              <a:rPr lang="en-US" dirty="0"/>
              <a:t>4) QPSR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1. One evening he lit a large lamp in the bedroom and sat near his wife.</a:t>
            </a:r>
            <a:b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P. 'Why not?', was the answer.</a:t>
            </a:r>
            <a:b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Q. 'Whatever you like.'</a:t>
            </a:r>
            <a:b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R. 'Shall I read you something?', he asked.</a:t>
            </a:r>
            <a:b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S. 'What shall I read?', he continued.</a:t>
            </a:r>
            <a:b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sz="2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6. He was somewhat taken aback by her answer.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RPSQ</a:t>
            </a:r>
            <a:br>
              <a:rPr lang="en-US" dirty="0"/>
            </a:br>
            <a:r>
              <a:rPr lang="en-US" dirty="0"/>
              <a:t>2) SRQP</a:t>
            </a:r>
            <a:br>
              <a:rPr lang="en-US" dirty="0"/>
            </a:br>
            <a:r>
              <a:rPr lang="en-US" dirty="0"/>
              <a:t>3) RQPS</a:t>
            </a:r>
            <a:br>
              <a:rPr lang="en-US" dirty="0"/>
            </a:br>
            <a:r>
              <a:rPr lang="en-US" dirty="0"/>
              <a:t>4) SQPR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Verbal Ability or English Aptitude comprises following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2060"/>
                </a:solidFill>
              </a:rPr>
              <a:t>Reading Ability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Grammar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Vocabulary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We will cover all three components in every class.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931" y="1605347"/>
            <a:ext cx="4993227" cy="174556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1. Suddenly the man heard the low hum of an engine.</a:t>
            </a:r>
            <a:b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P. Instead, it grew louder and louder and seemed to be coming from above.</a:t>
            </a:r>
            <a:b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Q. At first he thought that it must be a car travelling along the road he had recently left.</a:t>
            </a:r>
            <a:b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R. He looked up quickly and saw an aeroplane cutting a crazy, zigzag path across the sky.</a:t>
            </a:r>
            <a:b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S. He expected the noise to fade away in the distance.</a:t>
            </a:r>
            <a:b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6. It disappeared for an instant behind some clouds, then emerged and plunged into the field.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QSPR</a:t>
            </a:r>
            <a:br>
              <a:rPr lang="en-US" dirty="0"/>
            </a:br>
            <a:r>
              <a:rPr lang="en-US" dirty="0"/>
              <a:t>2) SPRQ</a:t>
            </a:r>
            <a:br>
              <a:rPr lang="en-US" dirty="0"/>
            </a:br>
            <a:r>
              <a:rPr lang="en-US" dirty="0"/>
              <a:t>3) RPSQ</a:t>
            </a:r>
            <a:br>
              <a:rPr lang="en-US" dirty="0"/>
            </a:br>
            <a:r>
              <a:rPr lang="en-US" dirty="0"/>
              <a:t>4) QPRS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1. I got on a colourful bus filled with all kinds of strange people.</a:t>
            </a:r>
            <a:br>
              <a:rPr lang="en-US" sz="2600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sz="2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P. We arrived at a gate like the one in Salvador Dali's paintings.</a:t>
            </a:r>
            <a:br>
              <a:rPr lang="en-US" sz="2600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sz="2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Q. The bus rode across the dirty expanses without roads.</a:t>
            </a:r>
            <a:br>
              <a:rPr lang="en-US" sz="2600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sz="2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R. At first, I wasn't aware that the bus roof was loaded with drugs.</a:t>
            </a:r>
            <a:br>
              <a:rPr lang="en-US" sz="2600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sz="2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S. Everyone was filled with dust and often the wheels would sink into the soft soil.</a:t>
            </a:r>
            <a:br>
              <a:rPr lang="en-US" sz="2600" b="1" dirty="0">
                <a:solidFill>
                  <a:srgbClr val="002060"/>
                </a:solidFill>
                <a:latin typeface="Bookman Old Style" panose="02050604050505020204" pitchFamily="18" charset="0"/>
              </a:rPr>
            </a:br>
            <a:r>
              <a:rPr lang="en-US" sz="2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6. It was a gate neither separated nor connected anything from or to anything.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QRSP</a:t>
            </a:r>
            <a:br>
              <a:rPr lang="en-US" dirty="0"/>
            </a:br>
            <a:r>
              <a:rPr lang="en-US" dirty="0"/>
              <a:t>2) SPQR</a:t>
            </a:r>
            <a:br>
              <a:rPr lang="en-US" dirty="0"/>
            </a:br>
            <a:r>
              <a:rPr lang="en-US" dirty="0"/>
              <a:t>3) RQSP</a:t>
            </a:r>
            <a:br>
              <a:rPr lang="en-US" dirty="0"/>
            </a:br>
            <a:r>
              <a:rPr lang="en-US" dirty="0"/>
              <a:t>4) RSPQ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					</a:t>
            </a:r>
            <a:r>
              <a:rPr lang="en-US" b="1" dirty="0">
                <a:solidFill>
                  <a:srgbClr val="FF0000"/>
                </a:solidFill>
              </a:rPr>
              <a:t>GRAMMAR</a:t>
            </a:r>
          </a:p>
          <a:p>
            <a:pPr marL="0" lvl="7" indent="0">
              <a:spcBef>
                <a:spcPts val="1000"/>
              </a:spcBef>
              <a:buNone/>
            </a:pPr>
            <a:r>
              <a:rPr lang="en-US" sz="3600" b="1" dirty="0">
                <a:solidFill>
                  <a:srgbClr val="002060"/>
                </a:solidFill>
              </a:rPr>
              <a:t>				   Parts of Speech</a:t>
            </a:r>
          </a:p>
          <a:p>
            <a:pPr marL="0" lvl="7" indent="0">
              <a:spcBef>
                <a:spcPts val="1000"/>
              </a:spcBef>
              <a:buNone/>
            </a:pPr>
            <a:r>
              <a:rPr lang="en-US" sz="3600" b="1" dirty="0">
                <a:solidFill>
                  <a:srgbClr val="002060"/>
                </a:solidFill>
              </a:rPr>
              <a:t> </a:t>
            </a:r>
            <a:r>
              <a:rPr lang="en-US" sz="3600" b="1" dirty="0">
                <a:solidFill>
                  <a:srgbClr val="00B050"/>
                </a:solidFill>
              </a:rPr>
              <a:t>Noun	       Pronoun	 	    Adjective		 Verb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</a:rPr>
              <a:t>Adverb	      Preposition          Conjunction         Interjection</a:t>
            </a:r>
          </a:p>
          <a:p>
            <a:pPr marL="0" indent="0">
              <a:buNone/>
            </a:pPr>
            <a:endParaRPr lang="en-US" sz="3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921" y="1012054"/>
            <a:ext cx="1110596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					</a:t>
            </a:r>
            <a:r>
              <a:rPr lang="en-US" sz="36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NOUN  </a:t>
            </a:r>
          </a:p>
          <a:p>
            <a:pPr>
              <a:buNone/>
            </a:pP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Noun is the name given to a person, place or thing.</a:t>
            </a:r>
          </a:p>
          <a:p>
            <a:pPr>
              <a:buNone/>
            </a:pP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  </a:t>
            </a:r>
            <a:r>
              <a:rPr lang="en-US" sz="20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Eg</a:t>
            </a: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. </a:t>
            </a:r>
            <a:r>
              <a:rPr lang="en-US" sz="2000" b="1" dirty="0" err="1">
                <a:solidFill>
                  <a:srgbClr val="002060"/>
                </a:solidFill>
                <a:latin typeface="Bookman Old Style" panose="02050604050505020204" pitchFamily="18" charset="0"/>
              </a:rPr>
              <a:t>Kabir</a:t>
            </a:r>
            <a:r>
              <a:rPr lang="en-US" sz="20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, Chandigarh, Gold, Cricket etc.</a:t>
            </a:r>
          </a:p>
          <a:p>
            <a:pPr>
              <a:buNone/>
            </a:pPr>
            <a:endParaRPr lang="en-US" sz="20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98" y="2343706"/>
            <a:ext cx="5631402" cy="40990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Classification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Proper Noun	Common Noun      Collective Noun		Abstract Noun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The train stopped at the station.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A pack of cards is kept on the table.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The Taj Mahal is a beautiful building.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This necklace is made of gold.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The fireman could not put out the fire.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My family is going to Lucknow.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The Ganga is a holy river.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Many new plants have been planted in the garden.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The shepherd took his flock of sheep to the grassland.</a:t>
            </a:r>
          </a:p>
          <a:p>
            <a:pPr>
              <a:buNone/>
            </a:pPr>
            <a:r>
              <a:rPr lang="en-US" sz="2800" dirty="0">
                <a:solidFill>
                  <a:srgbClr val="002060"/>
                </a:solidFill>
                <a:latin typeface="Bookman Old Style" panose="02050604050505020204" pitchFamily="18" charset="0"/>
              </a:rPr>
              <a:t>A crowd gathered around the injured man.</a:t>
            </a:r>
            <a:endParaRPr lang="en-US" sz="20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0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2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endParaRPr lang="en-US" sz="32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Table, rain, box, mob, tiger, Delhi, car, gold, ground, bat, </a:t>
            </a:r>
          </a:p>
          <a:p>
            <a:pPr>
              <a:buNone/>
            </a:pPr>
            <a:r>
              <a:rPr lang="en-US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football, soldier, Vishnu, England, Shakespeare, silver,</a:t>
            </a:r>
          </a:p>
          <a:p>
            <a:pPr>
              <a:buNone/>
            </a:pPr>
            <a:r>
              <a:rPr lang="en-US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bed, bunch, flock, mountain, bangle, Ox, honesty,</a:t>
            </a:r>
          </a:p>
          <a:p>
            <a:pPr>
              <a:buNone/>
            </a:pPr>
            <a:r>
              <a:rPr lang="en-US" sz="3200" dirty="0">
                <a:solidFill>
                  <a:srgbClr val="002060"/>
                </a:solidFill>
                <a:latin typeface="Bookman Old Style" panose="02050604050505020204" pitchFamily="18" charset="0"/>
              </a:rPr>
              <a:t>intelligence, Mumbai</a:t>
            </a:r>
          </a:p>
          <a:p>
            <a:pPr>
              <a:buNone/>
            </a:pPr>
            <a:endParaRPr lang="en-US" sz="32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85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VERBAL 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</a:rPr>
              <a:t>Let’s Simplify</a:t>
            </a:r>
          </a:p>
          <a:p>
            <a:pPr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</a:rPr>
              <a:t>		</a:t>
            </a:r>
            <a:r>
              <a:rPr lang="en-US" sz="2800" b="1" dirty="0">
                <a:solidFill>
                  <a:srgbClr val="002060"/>
                </a:solidFill>
              </a:rPr>
              <a:t>Countable 					Uncountable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1316</TotalTime>
  <Words>1979</Words>
  <Application>Microsoft Office PowerPoint</Application>
  <PresentationFormat>Widescreen</PresentationFormat>
  <Paragraphs>258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Arial Unicode MS</vt:lpstr>
      <vt:lpstr>Bookman Old Style</vt:lpstr>
      <vt:lpstr>Calibri</vt:lpstr>
      <vt:lpstr>Calibri Light</vt:lpstr>
      <vt:lpstr>Office Theme</vt:lpstr>
      <vt:lpstr>        VERBAL ABILITY       v 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  <vt:lpstr>VERBAL 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DEEPAK SAJWAN</cp:lastModifiedBy>
  <cp:revision>178</cp:revision>
  <dcterms:created xsi:type="dcterms:W3CDTF">2020-02-23T06:37:57Z</dcterms:created>
  <dcterms:modified xsi:type="dcterms:W3CDTF">2022-08-05T05:38:35Z</dcterms:modified>
</cp:coreProperties>
</file>