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71" r:id="rId3"/>
    <p:sldId id="272" r:id="rId4"/>
    <p:sldId id="273" r:id="rId5"/>
    <p:sldId id="274" r:id="rId6"/>
    <p:sldId id="275" r:id="rId7"/>
    <p:sldId id="257" r:id="rId8"/>
    <p:sldId id="258" r:id="rId9"/>
    <p:sldId id="259" r:id="rId10"/>
    <p:sldId id="260" r:id="rId11"/>
    <p:sldId id="261" r:id="rId12"/>
    <p:sldId id="263" r:id="rId13"/>
    <p:sldId id="264" r:id="rId14"/>
    <p:sldId id="265" r:id="rId15"/>
    <p:sldId id="266" r:id="rId16"/>
    <p:sldId id="267" r:id="rId17"/>
    <p:sldId id="283" r:id="rId18"/>
    <p:sldId id="277" r:id="rId19"/>
    <p:sldId id="278" r:id="rId20"/>
    <p:sldId id="279" r:id="rId21"/>
    <p:sldId id="282" r:id="rId22"/>
    <p:sldId id="276" r:id="rId23"/>
    <p:sldId id="270" r:id="rId24"/>
    <p:sldId id="280" r:id="rId25"/>
    <p:sldId id="281" r:id="rId26"/>
    <p:sldId id="268" r:id="rId27"/>
    <p:sldId id="269"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343" autoAdjust="0"/>
  </p:normalViewPr>
  <p:slideViewPr>
    <p:cSldViewPr snapToGrid="0">
      <p:cViewPr varScale="1">
        <p:scale>
          <a:sx n="73" d="100"/>
          <a:sy n="73" d="100"/>
        </p:scale>
        <p:origin x="61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8AD354F-A24E-40EC-907A-522F48D983A2}" type="datetimeFigureOut">
              <a:rPr lang="en-US" smtClean="0"/>
              <a:t>7/27/2019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471629-B731-4F7B-AAA8-983B7A64301E}" type="slidenum">
              <a:rPr lang="en-US" smtClean="0"/>
              <a:t>‹#›</a:t>
            </a:fld>
            <a:endParaRPr lang="en-US"/>
          </a:p>
        </p:txBody>
      </p:sp>
    </p:spTree>
    <p:extLst>
      <p:ext uri="{BB962C8B-B14F-4D97-AF65-F5344CB8AC3E}">
        <p14:creationId xmlns:p14="http://schemas.microsoft.com/office/powerpoint/2010/main" val="483955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8AD354F-A24E-40EC-907A-522F48D983A2}" type="datetimeFigureOut">
              <a:rPr lang="en-US" smtClean="0"/>
              <a:t>7/27/2019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471629-B731-4F7B-AAA8-983B7A64301E}" type="slidenum">
              <a:rPr lang="en-US" smtClean="0"/>
              <a:t>‹#›</a:t>
            </a:fld>
            <a:endParaRPr lang="en-US"/>
          </a:p>
        </p:txBody>
      </p:sp>
    </p:spTree>
    <p:extLst>
      <p:ext uri="{BB962C8B-B14F-4D97-AF65-F5344CB8AC3E}">
        <p14:creationId xmlns:p14="http://schemas.microsoft.com/office/powerpoint/2010/main" val="2365842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8AD354F-A24E-40EC-907A-522F48D983A2}" type="datetimeFigureOut">
              <a:rPr lang="en-US" smtClean="0"/>
              <a:t>7/27/2019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471629-B731-4F7B-AAA8-983B7A64301E}" type="slidenum">
              <a:rPr lang="en-US" smtClean="0"/>
              <a:t>‹#›</a:t>
            </a:fld>
            <a:endParaRPr lang="en-US"/>
          </a:p>
        </p:txBody>
      </p:sp>
    </p:spTree>
    <p:extLst>
      <p:ext uri="{BB962C8B-B14F-4D97-AF65-F5344CB8AC3E}">
        <p14:creationId xmlns:p14="http://schemas.microsoft.com/office/powerpoint/2010/main" val="14676404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8AD354F-A24E-40EC-907A-522F48D983A2}" type="datetimeFigureOut">
              <a:rPr lang="en-US" smtClean="0"/>
              <a:t>7/27/2019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471629-B731-4F7B-AAA8-983B7A64301E}"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9177644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AD354F-A24E-40EC-907A-522F48D983A2}" type="datetimeFigureOut">
              <a:rPr lang="en-US" smtClean="0"/>
              <a:t>7/27/2019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471629-B731-4F7B-AAA8-983B7A64301E}" type="slidenum">
              <a:rPr lang="en-US" smtClean="0"/>
              <a:t>‹#›</a:t>
            </a:fld>
            <a:endParaRPr lang="en-US"/>
          </a:p>
        </p:txBody>
      </p:sp>
    </p:spTree>
    <p:extLst>
      <p:ext uri="{BB962C8B-B14F-4D97-AF65-F5344CB8AC3E}">
        <p14:creationId xmlns:p14="http://schemas.microsoft.com/office/powerpoint/2010/main" val="20884119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8AD354F-A24E-40EC-907A-522F48D983A2}" type="datetimeFigureOut">
              <a:rPr lang="en-US" smtClean="0"/>
              <a:t>7/27/2019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471629-B731-4F7B-AAA8-983B7A64301E}" type="slidenum">
              <a:rPr lang="en-US" smtClean="0"/>
              <a:t>‹#›</a:t>
            </a:fld>
            <a:endParaRPr lang="en-US"/>
          </a:p>
        </p:txBody>
      </p:sp>
    </p:spTree>
    <p:extLst>
      <p:ext uri="{BB962C8B-B14F-4D97-AF65-F5344CB8AC3E}">
        <p14:creationId xmlns:p14="http://schemas.microsoft.com/office/powerpoint/2010/main" val="41536879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8AD354F-A24E-40EC-907A-522F48D983A2}" type="datetimeFigureOut">
              <a:rPr lang="en-US" smtClean="0"/>
              <a:t>7/27/2019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471629-B731-4F7B-AAA8-983B7A64301E}" type="slidenum">
              <a:rPr lang="en-US" smtClean="0"/>
              <a:t>‹#›</a:t>
            </a:fld>
            <a:endParaRPr lang="en-US"/>
          </a:p>
        </p:txBody>
      </p:sp>
    </p:spTree>
    <p:extLst>
      <p:ext uri="{BB962C8B-B14F-4D97-AF65-F5344CB8AC3E}">
        <p14:creationId xmlns:p14="http://schemas.microsoft.com/office/powerpoint/2010/main" val="42258740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AD354F-A24E-40EC-907A-522F48D983A2}" type="datetimeFigureOut">
              <a:rPr lang="en-US" smtClean="0"/>
              <a:t>7/27/2019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471629-B731-4F7B-AAA8-983B7A64301E}" type="slidenum">
              <a:rPr lang="en-US" smtClean="0"/>
              <a:t>‹#›</a:t>
            </a:fld>
            <a:endParaRPr lang="en-US"/>
          </a:p>
        </p:txBody>
      </p:sp>
    </p:spTree>
    <p:extLst>
      <p:ext uri="{BB962C8B-B14F-4D97-AF65-F5344CB8AC3E}">
        <p14:creationId xmlns:p14="http://schemas.microsoft.com/office/powerpoint/2010/main" val="38290478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AD354F-A24E-40EC-907A-522F48D983A2}" type="datetimeFigureOut">
              <a:rPr lang="en-US" smtClean="0"/>
              <a:t>7/27/2019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471629-B731-4F7B-AAA8-983B7A64301E}" type="slidenum">
              <a:rPr lang="en-US" smtClean="0"/>
              <a:t>‹#›</a:t>
            </a:fld>
            <a:endParaRPr lang="en-US"/>
          </a:p>
        </p:txBody>
      </p:sp>
    </p:spTree>
    <p:extLst>
      <p:ext uri="{BB962C8B-B14F-4D97-AF65-F5344CB8AC3E}">
        <p14:creationId xmlns:p14="http://schemas.microsoft.com/office/powerpoint/2010/main" val="2617699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8AD354F-A24E-40EC-907A-522F48D983A2}" type="datetimeFigureOut">
              <a:rPr lang="en-US" smtClean="0"/>
              <a:t>7/27/2019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471629-B731-4F7B-AAA8-983B7A64301E}" type="slidenum">
              <a:rPr lang="en-US" smtClean="0"/>
              <a:t>‹#›</a:t>
            </a:fld>
            <a:endParaRPr lang="en-US"/>
          </a:p>
        </p:txBody>
      </p:sp>
    </p:spTree>
    <p:extLst>
      <p:ext uri="{BB962C8B-B14F-4D97-AF65-F5344CB8AC3E}">
        <p14:creationId xmlns:p14="http://schemas.microsoft.com/office/powerpoint/2010/main" val="1109693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AD354F-A24E-40EC-907A-522F48D983A2}" type="datetimeFigureOut">
              <a:rPr lang="en-US" smtClean="0"/>
              <a:t>7/27/2019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471629-B731-4F7B-AAA8-983B7A64301E}" type="slidenum">
              <a:rPr lang="en-US" smtClean="0"/>
              <a:t>‹#›</a:t>
            </a:fld>
            <a:endParaRPr lang="en-US"/>
          </a:p>
        </p:txBody>
      </p:sp>
    </p:spTree>
    <p:extLst>
      <p:ext uri="{BB962C8B-B14F-4D97-AF65-F5344CB8AC3E}">
        <p14:creationId xmlns:p14="http://schemas.microsoft.com/office/powerpoint/2010/main" val="2768075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AD354F-A24E-40EC-907A-522F48D983A2}" type="datetimeFigureOut">
              <a:rPr lang="en-US" smtClean="0"/>
              <a:t>7/27/2019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471629-B731-4F7B-AAA8-983B7A64301E}" type="slidenum">
              <a:rPr lang="en-US" smtClean="0"/>
              <a:t>‹#›</a:t>
            </a:fld>
            <a:endParaRPr lang="en-US"/>
          </a:p>
        </p:txBody>
      </p:sp>
    </p:spTree>
    <p:extLst>
      <p:ext uri="{BB962C8B-B14F-4D97-AF65-F5344CB8AC3E}">
        <p14:creationId xmlns:p14="http://schemas.microsoft.com/office/powerpoint/2010/main" val="2790821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AD354F-A24E-40EC-907A-522F48D983A2}" type="datetimeFigureOut">
              <a:rPr lang="en-US" smtClean="0"/>
              <a:t>7/27/2019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471629-B731-4F7B-AAA8-983B7A64301E}" type="slidenum">
              <a:rPr lang="en-US" smtClean="0"/>
              <a:t>‹#›</a:t>
            </a:fld>
            <a:endParaRPr lang="en-US"/>
          </a:p>
        </p:txBody>
      </p:sp>
    </p:spTree>
    <p:extLst>
      <p:ext uri="{BB962C8B-B14F-4D97-AF65-F5344CB8AC3E}">
        <p14:creationId xmlns:p14="http://schemas.microsoft.com/office/powerpoint/2010/main" val="353129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8AD354F-A24E-40EC-907A-522F48D983A2}" type="datetimeFigureOut">
              <a:rPr lang="en-US" smtClean="0"/>
              <a:t>7/27/2019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88471629-B731-4F7B-AAA8-983B7A64301E}" type="slidenum">
              <a:rPr lang="en-US" smtClean="0"/>
              <a:t>‹#›</a:t>
            </a:fld>
            <a:endParaRPr lang="en-US"/>
          </a:p>
        </p:txBody>
      </p:sp>
    </p:spTree>
    <p:extLst>
      <p:ext uri="{BB962C8B-B14F-4D97-AF65-F5344CB8AC3E}">
        <p14:creationId xmlns:p14="http://schemas.microsoft.com/office/powerpoint/2010/main" val="1787622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8AD354F-A24E-40EC-907A-522F48D983A2}" type="datetimeFigureOut">
              <a:rPr lang="en-US" smtClean="0"/>
              <a:t>7/27/2019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88471629-B731-4F7B-AAA8-983B7A64301E}" type="slidenum">
              <a:rPr lang="en-US" smtClean="0"/>
              <a:t>‹#›</a:t>
            </a:fld>
            <a:endParaRPr lang="en-US"/>
          </a:p>
        </p:txBody>
      </p:sp>
    </p:spTree>
    <p:extLst>
      <p:ext uri="{BB962C8B-B14F-4D97-AF65-F5344CB8AC3E}">
        <p14:creationId xmlns:p14="http://schemas.microsoft.com/office/powerpoint/2010/main" val="3738161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8AD354F-A24E-40EC-907A-522F48D983A2}" type="datetimeFigureOut">
              <a:rPr lang="en-US" smtClean="0"/>
              <a:t>7/27/2019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88471629-B731-4F7B-AAA8-983B7A64301E}" type="slidenum">
              <a:rPr lang="en-US" smtClean="0"/>
              <a:t>‹#›</a:t>
            </a:fld>
            <a:endParaRPr lang="en-US"/>
          </a:p>
        </p:txBody>
      </p:sp>
    </p:spTree>
    <p:extLst>
      <p:ext uri="{BB962C8B-B14F-4D97-AF65-F5344CB8AC3E}">
        <p14:creationId xmlns:p14="http://schemas.microsoft.com/office/powerpoint/2010/main" val="643614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8AD354F-A24E-40EC-907A-522F48D983A2}" type="datetimeFigureOut">
              <a:rPr lang="en-US" smtClean="0"/>
              <a:t>7/27/2019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471629-B731-4F7B-AAA8-983B7A64301E}" type="slidenum">
              <a:rPr lang="en-US" smtClean="0"/>
              <a:t>‹#›</a:t>
            </a:fld>
            <a:endParaRPr lang="en-US"/>
          </a:p>
        </p:txBody>
      </p:sp>
    </p:spTree>
    <p:extLst>
      <p:ext uri="{BB962C8B-B14F-4D97-AF65-F5344CB8AC3E}">
        <p14:creationId xmlns:p14="http://schemas.microsoft.com/office/powerpoint/2010/main" val="2215876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8AD354F-A24E-40EC-907A-522F48D983A2}" type="datetimeFigureOut">
              <a:rPr lang="en-US" smtClean="0"/>
              <a:t>7/27/2019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8471629-B731-4F7B-AAA8-983B7A64301E}" type="slidenum">
              <a:rPr lang="en-US" smtClean="0"/>
              <a:t>‹#›</a:t>
            </a:fld>
            <a:endParaRPr lang="en-US"/>
          </a:p>
        </p:txBody>
      </p:sp>
    </p:spTree>
    <p:extLst>
      <p:ext uri="{BB962C8B-B14F-4D97-AF65-F5344CB8AC3E}">
        <p14:creationId xmlns:p14="http://schemas.microsoft.com/office/powerpoint/2010/main" val="3888429478"/>
      </p:ext>
    </p:extLst>
  </p:cSld>
  <p:clrMap bg1="dk1" tx1="lt1" bg2="dk2" tx2="lt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 id="214748375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hyperlink" Target="https://www.geeksforgeeks.org/python-programming-languag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Transducer" TargetMode="External"/><Relationship Id="rId7" Type="http://schemas.openxmlformats.org/officeDocument/2006/relationships/image" Target="../media/image14.jpg"/><Relationship Id="rId2" Type="http://schemas.openxmlformats.org/officeDocument/2006/relationships/hyperlink" Target="https://en.wikipedia.org/wiki/Force_gauge" TargetMode="External"/><Relationship Id="rId1" Type="http://schemas.openxmlformats.org/officeDocument/2006/relationships/slideLayout" Target="../slideLayouts/slideLayout2.xml"/><Relationship Id="rId6" Type="http://schemas.openxmlformats.org/officeDocument/2006/relationships/image" Target="../media/image13.jpg"/><Relationship Id="rId5" Type="http://schemas.openxmlformats.org/officeDocument/2006/relationships/hyperlink" Target="https://en.wikipedia.org/wiki/Force" TargetMode="External"/><Relationship Id="rId4" Type="http://schemas.openxmlformats.org/officeDocument/2006/relationships/hyperlink" Target="https://en.wikipedia.org/wiki/Electrical_signal"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BE096-75EB-49B4-80C9-9244DA7D4BA4}"/>
              </a:ext>
            </a:extLst>
          </p:cNvPr>
          <p:cNvSpPr>
            <a:spLocks noGrp="1"/>
          </p:cNvSpPr>
          <p:nvPr>
            <p:ph type="ctrTitle"/>
          </p:nvPr>
        </p:nvSpPr>
        <p:spPr>
          <a:xfrm>
            <a:off x="1524000" y="1122219"/>
            <a:ext cx="9144000" cy="2854036"/>
          </a:xfrm>
        </p:spPr>
        <p:txBody>
          <a:bodyPr>
            <a:normAutofit fontScale="90000"/>
          </a:bodyPr>
          <a:lstStyle/>
          <a:p>
            <a:r>
              <a:rPr lang="en-US" dirty="0"/>
              <a:t/>
            </a:r>
            <a:br>
              <a:rPr lang="en-US" dirty="0"/>
            </a:br>
            <a:r>
              <a:rPr lang="en-US" dirty="0"/>
              <a:t/>
            </a:r>
            <a:br>
              <a:rPr lang="en-US" dirty="0"/>
            </a:br>
            <a:r>
              <a:rPr lang="en-US" dirty="0"/>
              <a:t>SUMMER TRAINING ON</a:t>
            </a:r>
            <a:br>
              <a:rPr lang="en-US" dirty="0"/>
            </a:br>
            <a:r>
              <a:rPr lang="en-US" dirty="0"/>
              <a:t>RASPBERRY PI</a:t>
            </a:r>
            <a:br>
              <a:rPr lang="en-US" dirty="0"/>
            </a:br>
            <a:endParaRPr lang="en-US" dirty="0"/>
          </a:p>
        </p:txBody>
      </p:sp>
      <p:sp>
        <p:nvSpPr>
          <p:cNvPr id="3" name="Subtitle 2">
            <a:extLst>
              <a:ext uri="{FF2B5EF4-FFF2-40B4-BE49-F238E27FC236}">
                <a16:creationId xmlns:a16="http://schemas.microsoft.com/office/drawing/2014/main" id="{BDEB4267-1427-4C12-A1B5-0A52DCBD4805}"/>
              </a:ext>
            </a:extLst>
          </p:cNvPr>
          <p:cNvSpPr>
            <a:spLocks noGrp="1"/>
          </p:cNvSpPr>
          <p:nvPr>
            <p:ph type="subTitle" idx="1"/>
          </p:nvPr>
        </p:nvSpPr>
        <p:spPr>
          <a:xfrm>
            <a:off x="1524000" y="4100944"/>
            <a:ext cx="9144000" cy="1634837"/>
          </a:xfrm>
        </p:spPr>
        <p:txBody>
          <a:bodyPr>
            <a:normAutofit lnSpcReduction="10000"/>
          </a:bodyPr>
          <a:lstStyle/>
          <a:p>
            <a:r>
              <a:rPr lang="en-US" dirty="0"/>
              <a:t>Prepared By: </a:t>
            </a:r>
            <a:r>
              <a:rPr lang="en-US" dirty="0" smtClean="0"/>
              <a:t>NAKUL CHAUHAN</a:t>
            </a:r>
            <a:endParaRPr lang="en-US" dirty="0"/>
          </a:p>
          <a:p>
            <a:r>
              <a:rPr lang="en-US" dirty="0" err="1"/>
              <a:t>Reg</a:t>
            </a:r>
            <a:r>
              <a:rPr lang="en-US" dirty="0"/>
              <a:t> </a:t>
            </a:r>
            <a:r>
              <a:rPr lang="en-US" dirty="0" smtClean="0"/>
              <a:t>no:11714912</a:t>
            </a:r>
            <a:endParaRPr lang="en-US" dirty="0"/>
          </a:p>
          <a:p>
            <a:r>
              <a:rPr lang="en-US" dirty="0"/>
              <a:t>Section:E1704 </a:t>
            </a:r>
          </a:p>
          <a:p>
            <a:r>
              <a:rPr lang="en-US" dirty="0"/>
              <a:t>Group-1</a:t>
            </a:r>
          </a:p>
          <a:p>
            <a:endParaRPr lang="en-US" dirty="0"/>
          </a:p>
          <a:p>
            <a:endParaRPr lang="en-US" dirty="0"/>
          </a:p>
        </p:txBody>
      </p:sp>
    </p:spTree>
    <p:extLst>
      <p:ext uri="{BB962C8B-B14F-4D97-AF65-F5344CB8AC3E}">
        <p14:creationId xmlns:p14="http://schemas.microsoft.com/office/powerpoint/2010/main" val="2759823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42CB7-7A94-4849-B304-0FAF763106C2}"/>
              </a:ext>
            </a:extLst>
          </p:cNvPr>
          <p:cNvSpPr>
            <a:spLocks noGrp="1"/>
          </p:cNvSpPr>
          <p:nvPr>
            <p:ph type="title"/>
          </p:nvPr>
        </p:nvSpPr>
        <p:spPr/>
        <p:txBody>
          <a:bodyPr/>
          <a:lstStyle/>
          <a:p>
            <a:r>
              <a:rPr lang="en-US" dirty="0"/>
              <a:t>Introduction to Python Programming</a:t>
            </a:r>
          </a:p>
        </p:txBody>
      </p:sp>
      <p:sp>
        <p:nvSpPr>
          <p:cNvPr id="3" name="Content Placeholder 2">
            <a:extLst>
              <a:ext uri="{FF2B5EF4-FFF2-40B4-BE49-F238E27FC236}">
                <a16:creationId xmlns:a16="http://schemas.microsoft.com/office/drawing/2014/main" id="{7BBEFB02-86B7-43A2-8B7E-7A5B0FF9B511}"/>
              </a:ext>
            </a:extLst>
          </p:cNvPr>
          <p:cNvSpPr>
            <a:spLocks noGrp="1"/>
          </p:cNvSpPr>
          <p:nvPr>
            <p:ph idx="1"/>
          </p:nvPr>
        </p:nvSpPr>
        <p:spPr>
          <a:xfrm>
            <a:off x="1103312" y="2066772"/>
            <a:ext cx="9246033" cy="4195481"/>
          </a:xfrm>
        </p:spPr>
        <p:txBody>
          <a:bodyPr/>
          <a:lstStyle/>
          <a:p>
            <a:r>
              <a:rPr lang="en-US" dirty="0">
                <a:hlinkClick r:id="rId2"/>
              </a:rPr>
              <a:t>Python</a:t>
            </a:r>
            <a:r>
              <a:rPr lang="en-US" dirty="0"/>
              <a:t> is a widely used general-purpose, high level programming language. It was initially designed by Guido van Rossum in 1991 and developed by Python Software Foundation. It was mainly developed for emphasis on code readability, and its syntax allows programmers to express concepts in fewer lines of code.</a:t>
            </a:r>
          </a:p>
          <a:p>
            <a:endParaRPr lang="en-US" dirty="0"/>
          </a:p>
          <a:p>
            <a:r>
              <a:rPr lang="en-US" dirty="0"/>
              <a:t>Python is a programming language that lets you work quickly and integrate systems more efficiently.</a:t>
            </a:r>
          </a:p>
          <a:p>
            <a:endParaRPr lang="en-US" dirty="0"/>
          </a:p>
          <a:p>
            <a:r>
              <a:rPr lang="en-US" dirty="0"/>
              <a:t>Python uses an interpreter to interpret and run the programs.</a:t>
            </a:r>
          </a:p>
          <a:p>
            <a:endParaRPr lang="en-US" dirty="0"/>
          </a:p>
        </p:txBody>
      </p:sp>
      <p:pic>
        <p:nvPicPr>
          <p:cNvPr id="7" name="Picture 6">
            <a:extLst>
              <a:ext uri="{FF2B5EF4-FFF2-40B4-BE49-F238E27FC236}">
                <a16:creationId xmlns:a16="http://schemas.microsoft.com/office/drawing/2014/main" id="{48719534-B531-4219-8B76-68DDBFD746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1018" y="281090"/>
            <a:ext cx="2036618" cy="1771828"/>
          </a:xfrm>
          <a:prstGeom prst="rect">
            <a:avLst/>
          </a:prstGeom>
        </p:spPr>
      </p:pic>
    </p:spTree>
    <p:extLst>
      <p:ext uri="{BB962C8B-B14F-4D97-AF65-F5344CB8AC3E}">
        <p14:creationId xmlns:p14="http://schemas.microsoft.com/office/powerpoint/2010/main" val="2263380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719DA-B7E6-4DED-AA10-DC3339754349}"/>
              </a:ext>
            </a:extLst>
          </p:cNvPr>
          <p:cNvSpPr>
            <a:spLocks noGrp="1"/>
          </p:cNvSpPr>
          <p:nvPr>
            <p:ph type="title"/>
          </p:nvPr>
        </p:nvSpPr>
        <p:spPr/>
        <p:txBody>
          <a:bodyPr/>
          <a:lstStyle/>
          <a:p>
            <a:r>
              <a:rPr lang="en-US" dirty="0"/>
              <a:t>Python Language </a:t>
            </a:r>
            <a:r>
              <a:rPr lang="en-US" dirty="0" smtClean="0"/>
              <a:t>advantages:</a:t>
            </a:r>
            <a:r>
              <a:rPr lang="en-US" b="1" dirty="0"/>
              <a:t/>
            </a:r>
            <a:br>
              <a:rPr lang="en-US" b="1" dirty="0"/>
            </a:br>
            <a:endParaRPr lang="en-US" dirty="0"/>
          </a:p>
        </p:txBody>
      </p:sp>
      <p:sp>
        <p:nvSpPr>
          <p:cNvPr id="3" name="Content Placeholder 2">
            <a:extLst>
              <a:ext uri="{FF2B5EF4-FFF2-40B4-BE49-F238E27FC236}">
                <a16:creationId xmlns:a16="http://schemas.microsoft.com/office/drawing/2014/main" id="{A638FC81-2C57-45F9-9049-AB92073D69E3}"/>
              </a:ext>
            </a:extLst>
          </p:cNvPr>
          <p:cNvSpPr>
            <a:spLocks noGrp="1"/>
          </p:cNvSpPr>
          <p:nvPr>
            <p:ph idx="1"/>
          </p:nvPr>
        </p:nvSpPr>
        <p:spPr/>
        <p:txBody>
          <a:bodyPr/>
          <a:lstStyle/>
          <a:p>
            <a:r>
              <a:rPr lang="en-US" b="1" dirty="0"/>
              <a:t>Advantages </a:t>
            </a:r>
            <a:r>
              <a:rPr lang="en-US" b="1" dirty="0" smtClean="0"/>
              <a:t>:</a:t>
            </a:r>
            <a:endParaRPr lang="en-US" dirty="0" smtClean="0"/>
          </a:p>
          <a:p>
            <a:pPr marL="457200" indent="-457200">
              <a:buAutoNum type="arabicParenR"/>
            </a:pPr>
            <a:r>
              <a:rPr lang="en-US" dirty="0" smtClean="0"/>
              <a:t>No Curly Brackets</a:t>
            </a:r>
          </a:p>
          <a:p>
            <a:pPr marL="457200" indent="-457200">
              <a:buAutoNum type="arabicParenR"/>
            </a:pPr>
            <a:r>
              <a:rPr lang="en-US" dirty="0" smtClean="0"/>
              <a:t>Easy </a:t>
            </a:r>
            <a:r>
              <a:rPr lang="en-US" dirty="0"/>
              <a:t>to </a:t>
            </a:r>
            <a:r>
              <a:rPr lang="en-US" dirty="0" smtClean="0"/>
              <a:t>learn</a:t>
            </a:r>
            <a:endParaRPr lang="en-US" dirty="0"/>
          </a:p>
          <a:p>
            <a:pPr marL="457200" indent="-457200">
              <a:buAutoNum type="arabicParenR"/>
            </a:pPr>
            <a:r>
              <a:rPr lang="en-US" dirty="0" smtClean="0"/>
              <a:t>User-friendly data structures</a:t>
            </a:r>
          </a:p>
          <a:p>
            <a:pPr marL="457200" indent="-457200">
              <a:buAutoNum type="arabicParenR"/>
            </a:pPr>
            <a:r>
              <a:rPr lang="en-US" dirty="0" smtClean="0"/>
              <a:t>High-level language</a:t>
            </a:r>
          </a:p>
          <a:p>
            <a:pPr marL="457200" indent="-457200">
              <a:buAutoNum type="arabicParenR"/>
            </a:pPr>
            <a:r>
              <a:rPr lang="en-US" dirty="0" smtClean="0"/>
              <a:t>Dynamically </a:t>
            </a:r>
            <a:r>
              <a:rPr lang="en-US" dirty="0"/>
              <a:t>typed language(No need to mention data </a:t>
            </a:r>
            <a:r>
              <a:rPr lang="en-US" dirty="0" smtClean="0"/>
              <a:t>type)</a:t>
            </a:r>
          </a:p>
          <a:p>
            <a:pPr marL="457200" indent="-457200">
              <a:buAutoNum type="arabicParenR"/>
            </a:pPr>
            <a:r>
              <a:rPr lang="en-US" dirty="0" smtClean="0"/>
              <a:t>Object-oriented language</a:t>
            </a:r>
            <a:endParaRPr lang="en-US" dirty="0"/>
          </a:p>
        </p:txBody>
      </p:sp>
    </p:spTree>
    <p:extLst>
      <p:ext uri="{BB962C8B-B14F-4D97-AF65-F5344CB8AC3E}">
        <p14:creationId xmlns:p14="http://schemas.microsoft.com/office/powerpoint/2010/main" val="2551979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3AAF0-9EE5-4579-8C17-B0018882E01C}"/>
              </a:ext>
            </a:extLst>
          </p:cNvPr>
          <p:cNvSpPr>
            <a:spLocks noGrp="1"/>
          </p:cNvSpPr>
          <p:nvPr>
            <p:ph type="title"/>
          </p:nvPr>
        </p:nvSpPr>
        <p:spPr/>
        <p:txBody>
          <a:bodyPr/>
          <a:lstStyle/>
          <a:p>
            <a:r>
              <a:rPr lang="en-US" dirty="0"/>
              <a:t>Sensors and their working</a:t>
            </a:r>
          </a:p>
        </p:txBody>
      </p:sp>
      <p:sp>
        <p:nvSpPr>
          <p:cNvPr id="3" name="Content Placeholder 2">
            <a:extLst>
              <a:ext uri="{FF2B5EF4-FFF2-40B4-BE49-F238E27FC236}">
                <a16:creationId xmlns:a16="http://schemas.microsoft.com/office/drawing/2014/main" id="{7A1E564B-AC70-40C3-AD1F-6B7554AD3B9D}"/>
              </a:ext>
            </a:extLst>
          </p:cNvPr>
          <p:cNvSpPr>
            <a:spLocks noGrp="1"/>
          </p:cNvSpPr>
          <p:nvPr>
            <p:ph idx="1"/>
          </p:nvPr>
        </p:nvSpPr>
        <p:spPr>
          <a:xfrm>
            <a:off x="646112" y="1260764"/>
            <a:ext cx="6904616" cy="5472545"/>
          </a:xfrm>
        </p:spPr>
        <p:txBody>
          <a:bodyPr>
            <a:normAutofit lnSpcReduction="10000"/>
          </a:bodyPr>
          <a:lstStyle/>
          <a:p>
            <a:r>
              <a:rPr lang="en-US" b="1" dirty="0"/>
              <a:t>PIR sensor</a:t>
            </a:r>
            <a:r>
              <a:rPr lang="en-US" dirty="0"/>
              <a:t>: A PIR or a Passive Infrared Sensor can be used to detect presence of human beings in its proximity. The output can be used to control the motion of door.</a:t>
            </a:r>
          </a:p>
          <a:p>
            <a:pPr marL="0" indent="0">
              <a:buNone/>
            </a:pPr>
            <a:r>
              <a:rPr lang="en-US" dirty="0"/>
              <a:t>    Basically motion detection use light sensors to detect either the presence of infrared light emitted from a warm object or absence of infrared light when a object interrupts a beam emitted by another part of the device.</a:t>
            </a:r>
          </a:p>
          <a:p>
            <a:pPr marL="0" indent="0">
              <a:buNone/>
            </a:pPr>
            <a:r>
              <a:rPr lang="en-US" dirty="0"/>
              <a:t>   A PIR sensor detects the infrared light radiated by a warm object. It consists of pyro electric sensors which introduce changes in their temperature (due to incident infrared radiation) into electric signal. When infrared light strikes a crystal, it generates an electrical charge.</a:t>
            </a:r>
          </a:p>
          <a:p>
            <a:pPr marL="0" indent="0">
              <a:buNone/>
            </a:pPr>
            <a:r>
              <a:rPr lang="en-US" dirty="0"/>
              <a:t>   Thus a PIR sensor can be used to detect presence of human beings within a detection area of approximately 14 meters.</a:t>
            </a:r>
          </a:p>
          <a:p>
            <a:endParaRPr lang="en-US" dirty="0"/>
          </a:p>
        </p:txBody>
      </p:sp>
      <p:pic>
        <p:nvPicPr>
          <p:cNvPr id="5" name="Picture 4">
            <a:extLst>
              <a:ext uri="{FF2B5EF4-FFF2-40B4-BE49-F238E27FC236}">
                <a16:creationId xmlns:a16="http://schemas.microsoft.com/office/drawing/2014/main" id="{3E35C31E-EADA-435E-AE4F-3E75AC0586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73888" y="1427018"/>
            <a:ext cx="4419600" cy="4668982"/>
          </a:xfrm>
          <a:prstGeom prst="rect">
            <a:avLst/>
          </a:prstGeom>
        </p:spPr>
      </p:pic>
    </p:spTree>
    <p:extLst>
      <p:ext uri="{BB962C8B-B14F-4D97-AF65-F5344CB8AC3E}">
        <p14:creationId xmlns:p14="http://schemas.microsoft.com/office/powerpoint/2010/main" val="3570281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DD906-DB81-4CEB-8D8B-5208D244DA98}"/>
              </a:ext>
            </a:extLst>
          </p:cNvPr>
          <p:cNvSpPr>
            <a:spLocks noGrp="1"/>
          </p:cNvSpPr>
          <p:nvPr>
            <p:ph type="title"/>
          </p:nvPr>
        </p:nvSpPr>
        <p:spPr>
          <a:xfrm>
            <a:off x="540329" y="452718"/>
            <a:ext cx="9510506" cy="517100"/>
          </a:xfrm>
        </p:spPr>
        <p:txBody>
          <a:bodyPr/>
          <a:lstStyle/>
          <a:p>
            <a:r>
              <a:rPr lang="en-US" sz="2000" b="1" dirty="0"/>
              <a:t>Ultrasonic sensor</a:t>
            </a:r>
            <a:r>
              <a:rPr lang="en-US" sz="2000" dirty="0"/>
              <a:t>:</a:t>
            </a:r>
            <a:endParaRPr lang="en-US" dirty="0"/>
          </a:p>
        </p:txBody>
      </p:sp>
      <p:sp>
        <p:nvSpPr>
          <p:cNvPr id="3" name="Content Placeholder 2">
            <a:extLst>
              <a:ext uri="{FF2B5EF4-FFF2-40B4-BE49-F238E27FC236}">
                <a16:creationId xmlns:a16="http://schemas.microsoft.com/office/drawing/2014/main" id="{54FDEE87-9948-40F7-9F3E-A6FD1920120B}"/>
              </a:ext>
            </a:extLst>
          </p:cNvPr>
          <p:cNvSpPr>
            <a:spLocks noGrp="1"/>
          </p:cNvSpPr>
          <p:nvPr>
            <p:ph idx="1"/>
          </p:nvPr>
        </p:nvSpPr>
        <p:spPr>
          <a:xfrm>
            <a:off x="540328" y="969818"/>
            <a:ext cx="6442363" cy="5278581"/>
          </a:xfrm>
        </p:spPr>
        <p:txBody>
          <a:bodyPr/>
          <a:lstStyle/>
          <a:p>
            <a:pPr marL="0" indent="0">
              <a:buNone/>
            </a:pPr>
            <a:r>
              <a:rPr lang="en-US" dirty="0"/>
              <a:t>The Ultrasonic transmitter transmits an ultrasonic wave, this wave travels in air and when it gets objected by any material it gets reflected back toward the sensor this reflected wave is observed by the Ultrasonic receiver module</a:t>
            </a:r>
          </a:p>
          <a:p>
            <a:pPr marL="0" indent="0">
              <a:buNone/>
            </a:pPr>
            <a:r>
              <a:rPr lang="en-US" dirty="0"/>
              <a:t>Now, to calculate the distance using the above formulae, we should know the Speed and time. Since we are using the Ultrasonic wave we know the universal speed of US wave at room conditions which is 330m/s. The circuitry inbuilt on the module will calculate the time taken for the US wave to come back and turns on the echo pin high for that same particular amount of time, this way we can also know the time taken. Now simply calculate the distance using a microcontroller or microprocessor.</a:t>
            </a:r>
          </a:p>
        </p:txBody>
      </p:sp>
      <p:pic>
        <p:nvPicPr>
          <p:cNvPr id="5" name="Picture 4">
            <a:extLst>
              <a:ext uri="{FF2B5EF4-FFF2-40B4-BE49-F238E27FC236}">
                <a16:creationId xmlns:a16="http://schemas.microsoft.com/office/drawing/2014/main" id="{C4B02194-B100-4687-8DB2-E144F157A4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2691" y="1149928"/>
            <a:ext cx="4475018" cy="4738254"/>
          </a:xfrm>
          <a:prstGeom prst="rect">
            <a:avLst/>
          </a:prstGeom>
        </p:spPr>
      </p:pic>
    </p:spTree>
    <p:extLst>
      <p:ext uri="{BB962C8B-B14F-4D97-AF65-F5344CB8AC3E}">
        <p14:creationId xmlns:p14="http://schemas.microsoft.com/office/powerpoint/2010/main" val="2265436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53D2B-E43F-4B11-AA89-9016C33FDFB0}"/>
              </a:ext>
            </a:extLst>
          </p:cNvPr>
          <p:cNvSpPr>
            <a:spLocks noGrp="1"/>
          </p:cNvSpPr>
          <p:nvPr>
            <p:ph type="title"/>
          </p:nvPr>
        </p:nvSpPr>
        <p:spPr>
          <a:xfrm>
            <a:off x="646111" y="438863"/>
            <a:ext cx="9404723" cy="420118"/>
          </a:xfrm>
        </p:spPr>
        <p:txBody>
          <a:bodyPr/>
          <a:lstStyle/>
          <a:p>
            <a:r>
              <a:rPr lang="en-US" sz="2000" b="1" dirty="0"/>
              <a:t>Servomotor:</a:t>
            </a:r>
          </a:p>
        </p:txBody>
      </p:sp>
      <p:sp>
        <p:nvSpPr>
          <p:cNvPr id="3" name="Content Placeholder 2">
            <a:extLst>
              <a:ext uri="{FF2B5EF4-FFF2-40B4-BE49-F238E27FC236}">
                <a16:creationId xmlns:a16="http://schemas.microsoft.com/office/drawing/2014/main" id="{3A67EAD0-B092-4B1D-9053-96663B7DCA1D}"/>
              </a:ext>
            </a:extLst>
          </p:cNvPr>
          <p:cNvSpPr>
            <a:spLocks noGrp="1"/>
          </p:cNvSpPr>
          <p:nvPr>
            <p:ph idx="1"/>
          </p:nvPr>
        </p:nvSpPr>
        <p:spPr>
          <a:xfrm>
            <a:off x="646112" y="983674"/>
            <a:ext cx="7680470" cy="5638800"/>
          </a:xfrm>
        </p:spPr>
        <p:txBody>
          <a:bodyPr>
            <a:normAutofit fontScale="92500" lnSpcReduction="20000"/>
          </a:bodyPr>
          <a:lstStyle/>
          <a:p>
            <a:pPr marL="0" indent="0">
              <a:buNone/>
            </a:pPr>
            <a:r>
              <a:rPr lang="en-US" dirty="0"/>
              <a:t>A servo consists of a </a:t>
            </a:r>
            <a:r>
              <a:rPr lang="en-US" b="1" dirty="0"/>
              <a:t>Motor </a:t>
            </a:r>
            <a:r>
              <a:rPr lang="en-US" dirty="0"/>
              <a:t>(DC or AC), </a:t>
            </a:r>
            <a:r>
              <a:rPr lang="en-US" b="1" dirty="0"/>
              <a:t>a potentiometer</a:t>
            </a:r>
            <a:r>
              <a:rPr lang="en-US" dirty="0"/>
              <a:t>, </a:t>
            </a:r>
            <a:r>
              <a:rPr lang="en-US" b="1" dirty="0"/>
              <a:t>gear assembly </a:t>
            </a:r>
            <a:r>
              <a:rPr lang="en-US" dirty="0"/>
              <a:t>and a </a:t>
            </a:r>
            <a:r>
              <a:rPr lang="en-US" b="1" dirty="0"/>
              <a:t>controlling circuit</a:t>
            </a:r>
            <a:r>
              <a:rPr lang="en-US" dirty="0"/>
              <a:t>. First of all we use gear assembly to reduce RPM and to increase torque of motor. Say at initial position of servo motor shaft, the position of the potentiometer knob is such that there is no electrical signal generated at the output port of the potentiometer. Now an electrical signal is given to another input terminal of the error detector amplifier. Now difference between these two signals, one comes from potentiometer and another comes from other source, will be processed in feedback mechanism and output will be provided in term of error signal. This error signal acts as the input for motor and motor starts rotating. Now motor shaft is connected with potentiometer and as motor rotates so the potentiometer and it will generate a signal. So as the potentiometer’s angular position changes, its output feedback signal changes. After sometime the position of potentiometer reaches at a position that the output of potentiometer is same as external signal provided. At this condition, there will be no output signal from the amplifier to the motor input as there is no difference between external applied signal and the signal generated at potentiometer, and in this situation motor stops rotating.</a:t>
            </a:r>
          </a:p>
        </p:txBody>
      </p:sp>
      <p:pic>
        <p:nvPicPr>
          <p:cNvPr id="5" name="Picture 4">
            <a:extLst>
              <a:ext uri="{FF2B5EF4-FFF2-40B4-BE49-F238E27FC236}">
                <a16:creationId xmlns:a16="http://schemas.microsoft.com/office/drawing/2014/main" id="{BBBAF320-6E11-4643-B3C4-27C5A1C26BA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8271164" y="1870364"/>
            <a:ext cx="3274724" cy="3006436"/>
          </a:xfrm>
          <a:prstGeom prst="rect">
            <a:avLst/>
          </a:prstGeom>
        </p:spPr>
      </p:pic>
    </p:spTree>
    <p:extLst>
      <p:ext uri="{BB962C8B-B14F-4D97-AF65-F5344CB8AC3E}">
        <p14:creationId xmlns:p14="http://schemas.microsoft.com/office/powerpoint/2010/main" val="15478238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8D436-8E17-454B-81B2-A90D9FA94492}"/>
              </a:ext>
            </a:extLst>
          </p:cNvPr>
          <p:cNvSpPr>
            <a:spLocks noGrp="1"/>
          </p:cNvSpPr>
          <p:nvPr>
            <p:ph type="title"/>
          </p:nvPr>
        </p:nvSpPr>
        <p:spPr>
          <a:xfrm>
            <a:off x="646111" y="452718"/>
            <a:ext cx="9404723" cy="489391"/>
          </a:xfrm>
        </p:spPr>
        <p:txBody>
          <a:bodyPr/>
          <a:lstStyle/>
          <a:p>
            <a:r>
              <a:rPr lang="en-US" sz="2000" b="1" dirty="0"/>
              <a:t>Load Cell:</a:t>
            </a:r>
          </a:p>
        </p:txBody>
      </p:sp>
      <p:sp>
        <p:nvSpPr>
          <p:cNvPr id="3" name="Content Placeholder 2">
            <a:extLst>
              <a:ext uri="{FF2B5EF4-FFF2-40B4-BE49-F238E27FC236}">
                <a16:creationId xmlns:a16="http://schemas.microsoft.com/office/drawing/2014/main" id="{D2D9D785-2C91-4B37-9DE3-55E89747001F}"/>
              </a:ext>
            </a:extLst>
          </p:cNvPr>
          <p:cNvSpPr>
            <a:spLocks noGrp="1"/>
          </p:cNvSpPr>
          <p:nvPr>
            <p:ph idx="1"/>
          </p:nvPr>
        </p:nvSpPr>
        <p:spPr>
          <a:xfrm>
            <a:off x="646111" y="942109"/>
            <a:ext cx="5352906" cy="5915891"/>
          </a:xfrm>
        </p:spPr>
        <p:txBody>
          <a:bodyPr>
            <a:normAutofit lnSpcReduction="10000"/>
          </a:bodyPr>
          <a:lstStyle/>
          <a:p>
            <a:pPr marL="0" indent="0">
              <a:buNone/>
            </a:pPr>
            <a:r>
              <a:rPr lang="en-US" dirty="0"/>
              <a:t>A </a:t>
            </a:r>
            <a:r>
              <a:rPr lang="en-US" b="1" dirty="0"/>
              <a:t>load cell</a:t>
            </a:r>
            <a:r>
              <a:rPr lang="en-US" dirty="0"/>
              <a:t> is a type of </a:t>
            </a:r>
            <a:r>
              <a:rPr lang="en-US" dirty="0">
                <a:hlinkClick r:id="rId2" tooltip="Force gauge"/>
              </a:rPr>
              <a:t>force gauge</a:t>
            </a:r>
            <a:r>
              <a:rPr lang="en-US" dirty="0"/>
              <a:t>. It consists of a </a:t>
            </a:r>
            <a:r>
              <a:rPr lang="en-US" dirty="0">
                <a:hlinkClick r:id="rId3" tooltip="Transducer"/>
              </a:rPr>
              <a:t>transducer</a:t>
            </a:r>
            <a:r>
              <a:rPr lang="en-US" dirty="0"/>
              <a:t> that is used to create an </a:t>
            </a:r>
            <a:r>
              <a:rPr lang="en-US" dirty="0">
                <a:hlinkClick r:id="rId4" tooltip="Electrical signal"/>
              </a:rPr>
              <a:t>electrical signal</a:t>
            </a:r>
            <a:r>
              <a:rPr lang="en-US" dirty="0"/>
              <a:t> whose magnitude is directly proportional to the </a:t>
            </a:r>
            <a:r>
              <a:rPr lang="en-US" dirty="0">
                <a:hlinkClick r:id="rId5" tooltip="Force"/>
              </a:rPr>
              <a:t>force</a:t>
            </a:r>
            <a:r>
              <a:rPr lang="en-US" dirty="0"/>
              <a:t> being measured. The various load cell types include hydraulic, pneumatic, and strain gauge.</a:t>
            </a:r>
          </a:p>
          <a:p>
            <a:pPr marL="0" indent="0">
              <a:buNone/>
            </a:pPr>
            <a:endParaRPr lang="en-US" b="1" dirty="0"/>
          </a:p>
          <a:p>
            <a:pPr marL="0" indent="0">
              <a:buNone/>
            </a:pPr>
            <a:r>
              <a:rPr lang="en-US" b="1" dirty="0"/>
              <a:t>Hx711(Load cell Amplifier)</a:t>
            </a:r>
            <a:r>
              <a:rPr lang="en-US" dirty="0"/>
              <a:t>:</a:t>
            </a:r>
          </a:p>
          <a:p>
            <a:pPr marL="0" indent="0">
              <a:buNone/>
            </a:pPr>
            <a:r>
              <a:rPr lang="en-US" dirty="0"/>
              <a:t>This Load Cell Amplifier is a small breakout board for the HX711 IC that allows you to easily read load cells to measure weight. By connecting the amplifier to your microcontroller you will be able to read the changes in the resistance of the load cell and with some calibration you'll be able to get very accurate weight measurements.  </a:t>
            </a:r>
          </a:p>
        </p:txBody>
      </p:sp>
      <p:pic>
        <p:nvPicPr>
          <p:cNvPr id="5" name="Picture 4">
            <a:extLst>
              <a:ext uri="{FF2B5EF4-FFF2-40B4-BE49-F238E27FC236}">
                <a16:creationId xmlns:a16="http://schemas.microsoft.com/office/drawing/2014/main" id="{D98C45A6-1328-4851-9A4B-6BF5462AD5F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92985" y="942109"/>
            <a:ext cx="4045526" cy="2867891"/>
          </a:xfrm>
          <a:prstGeom prst="rect">
            <a:avLst/>
          </a:prstGeom>
        </p:spPr>
      </p:pic>
      <p:pic>
        <p:nvPicPr>
          <p:cNvPr id="7" name="Picture 6">
            <a:extLst>
              <a:ext uri="{FF2B5EF4-FFF2-40B4-BE49-F238E27FC236}">
                <a16:creationId xmlns:a16="http://schemas.microsoft.com/office/drawing/2014/main" id="{2E8676B0-42BB-49A0-8126-2E9E33F9A35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92985" y="4063862"/>
            <a:ext cx="4045526" cy="2604656"/>
          </a:xfrm>
          <a:prstGeom prst="rect">
            <a:avLst/>
          </a:prstGeom>
        </p:spPr>
      </p:pic>
    </p:spTree>
    <p:extLst>
      <p:ext uri="{BB962C8B-B14F-4D97-AF65-F5344CB8AC3E}">
        <p14:creationId xmlns:p14="http://schemas.microsoft.com/office/powerpoint/2010/main" val="18091019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843CA-1D63-464C-9D17-65428E7A6E4D}"/>
              </a:ext>
            </a:extLst>
          </p:cNvPr>
          <p:cNvSpPr>
            <a:spLocks noGrp="1"/>
          </p:cNvSpPr>
          <p:nvPr>
            <p:ph type="title"/>
          </p:nvPr>
        </p:nvSpPr>
        <p:spPr/>
        <p:txBody>
          <a:bodyPr/>
          <a:lstStyle/>
          <a:p>
            <a:r>
              <a:rPr lang="en-US" dirty="0"/>
              <a:t>Project: ”Smart Dustbin”</a:t>
            </a:r>
          </a:p>
        </p:txBody>
      </p:sp>
      <p:sp>
        <p:nvSpPr>
          <p:cNvPr id="3" name="Content Placeholder 2">
            <a:extLst>
              <a:ext uri="{FF2B5EF4-FFF2-40B4-BE49-F238E27FC236}">
                <a16:creationId xmlns:a16="http://schemas.microsoft.com/office/drawing/2014/main" id="{4661A839-1D9B-4BF8-8B5F-578E64D1A1FE}"/>
              </a:ext>
            </a:extLst>
          </p:cNvPr>
          <p:cNvSpPr>
            <a:spLocks noGrp="1"/>
          </p:cNvSpPr>
          <p:nvPr>
            <p:ph idx="1"/>
          </p:nvPr>
        </p:nvSpPr>
        <p:spPr>
          <a:xfrm>
            <a:off x="646111" y="1443318"/>
            <a:ext cx="4992688" cy="5276137"/>
          </a:xfrm>
        </p:spPr>
        <p:txBody>
          <a:bodyPr/>
          <a:lstStyle/>
          <a:p>
            <a:r>
              <a:rPr lang="en-US" b="1" dirty="0"/>
              <a:t>Concept behind Smart Dustbin using Arduino</a:t>
            </a:r>
          </a:p>
          <a:p>
            <a:r>
              <a:rPr lang="en-US" dirty="0"/>
              <a:t>The main concept behind the Smart Dustbin using </a:t>
            </a:r>
            <a:r>
              <a:rPr lang="en-US" dirty="0" smtClean="0"/>
              <a:t>Raspberry </a:t>
            </a:r>
            <a:r>
              <a:rPr lang="en-US" dirty="0"/>
              <a:t>project is Object Detection. The Ultrasonic Sensor is placed in front of the dustbin and when the sensor detects any object like a human hand, it will trigger Raspberry pi to open the lid. It will also keep a check on the amount of garbage in the dustbin and will display a message when the dustbin is full (email is sent so that the garbage could be collected from that location)</a:t>
            </a:r>
          </a:p>
        </p:txBody>
      </p:sp>
      <p:pic>
        <p:nvPicPr>
          <p:cNvPr id="5" name="Picture 4">
            <a:extLst>
              <a:ext uri="{FF2B5EF4-FFF2-40B4-BE49-F238E27FC236}">
                <a16:creationId xmlns:a16="http://schemas.microsoft.com/office/drawing/2014/main" id="{7E29105E-3734-4F07-BB4E-93AF51CCCB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5053" y="1590012"/>
            <a:ext cx="5915894" cy="4552034"/>
          </a:xfrm>
          <a:prstGeom prst="rect">
            <a:avLst/>
          </a:prstGeom>
        </p:spPr>
      </p:pic>
    </p:spTree>
    <p:extLst>
      <p:ext uri="{BB962C8B-B14F-4D97-AF65-F5344CB8AC3E}">
        <p14:creationId xmlns:p14="http://schemas.microsoft.com/office/powerpoint/2010/main" val="2239468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Components Used:</a:t>
            </a:r>
            <a:endParaRPr lang="en-IN" dirty="0"/>
          </a:p>
        </p:txBody>
      </p:sp>
      <p:sp>
        <p:nvSpPr>
          <p:cNvPr id="3" name="Content Placeholder 2"/>
          <p:cNvSpPr>
            <a:spLocks noGrp="1"/>
          </p:cNvSpPr>
          <p:nvPr>
            <p:ph idx="1"/>
          </p:nvPr>
        </p:nvSpPr>
        <p:spPr/>
        <p:txBody>
          <a:bodyPr/>
          <a:lstStyle/>
          <a:p>
            <a:r>
              <a:rPr lang="en-IN" dirty="0" smtClean="0"/>
              <a:t>2 Ultrasonic sensors</a:t>
            </a:r>
          </a:p>
          <a:p>
            <a:r>
              <a:rPr lang="en-IN" dirty="0" smtClean="0"/>
              <a:t>1 servo motor</a:t>
            </a:r>
          </a:p>
          <a:p>
            <a:r>
              <a:rPr lang="en-IN" dirty="0" smtClean="0"/>
              <a:t>1 LCD Display</a:t>
            </a:r>
          </a:p>
          <a:p>
            <a:r>
              <a:rPr lang="en-IN" dirty="0" smtClean="0"/>
              <a:t>Bucket</a:t>
            </a:r>
          </a:p>
          <a:p>
            <a:r>
              <a:rPr lang="en-IN" dirty="0" smtClean="0"/>
              <a:t>Raspberry Pi 3 B+</a:t>
            </a:r>
          </a:p>
        </p:txBody>
      </p:sp>
    </p:spTree>
    <p:extLst>
      <p:ext uri="{BB962C8B-B14F-4D97-AF65-F5344CB8AC3E}">
        <p14:creationId xmlns:p14="http://schemas.microsoft.com/office/powerpoint/2010/main" val="3059291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IN" dirty="0" smtClean="0"/>
              <a:t>When no one is there then it does not open the lid and shows the message “Keep City Clean and Green”.</a:t>
            </a:r>
          </a:p>
          <a:p>
            <a:endParaRPr lang="en-IN" dirty="0"/>
          </a:p>
          <a:p>
            <a:endParaRPr lang="en-IN" dirty="0"/>
          </a:p>
        </p:txBody>
      </p:sp>
      <p:pic>
        <p:nvPicPr>
          <p:cNvPr id="4" name="Content Placeholder 3"/>
          <p:cNvPicPr>
            <a:picLocks noChangeAspect="1"/>
          </p:cNvPicPr>
          <p:nvPr/>
        </p:nvPicPr>
        <p:blipFill rotWithShape="1">
          <a:blip r:embed="rId2"/>
          <a:srcRect l="39860" t="44479" r="37910" b="34662"/>
          <a:stretch/>
        </p:blipFill>
        <p:spPr>
          <a:xfrm>
            <a:off x="3122021" y="3265715"/>
            <a:ext cx="5603967" cy="2982684"/>
          </a:xfrm>
          <a:prstGeom prst="rect">
            <a:avLst/>
          </a:prstGeom>
        </p:spPr>
      </p:pic>
    </p:spTree>
    <p:extLst>
      <p:ext uri="{BB962C8B-B14F-4D97-AF65-F5344CB8AC3E}">
        <p14:creationId xmlns:p14="http://schemas.microsoft.com/office/powerpoint/2010/main" val="24833642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When someone throws garbage, then it gives “Thank you for using me” message.</a:t>
            </a:r>
          </a:p>
          <a:p>
            <a:endParaRPr lang="en-IN" dirty="0"/>
          </a:p>
          <a:p>
            <a:r>
              <a:rPr lang="en-IN" dirty="0" smtClean="0"/>
              <a:t> </a:t>
            </a:r>
            <a:endParaRPr lang="en-IN" dirty="0"/>
          </a:p>
        </p:txBody>
      </p:sp>
      <p:pic>
        <p:nvPicPr>
          <p:cNvPr id="4" name="Picture 3"/>
          <p:cNvPicPr>
            <a:picLocks noChangeAspect="1"/>
          </p:cNvPicPr>
          <p:nvPr/>
        </p:nvPicPr>
        <p:blipFill rotWithShape="1">
          <a:blip r:embed="rId2"/>
          <a:srcRect l="41800" t="51696" r="41132" b="33839"/>
          <a:stretch/>
        </p:blipFill>
        <p:spPr>
          <a:xfrm>
            <a:off x="2991394" y="3187337"/>
            <a:ext cx="5956663" cy="2795452"/>
          </a:xfrm>
          <a:prstGeom prst="rect">
            <a:avLst/>
          </a:prstGeom>
        </p:spPr>
      </p:pic>
    </p:spTree>
    <p:extLst>
      <p:ext uri="{BB962C8B-B14F-4D97-AF65-F5344CB8AC3E}">
        <p14:creationId xmlns:p14="http://schemas.microsoft.com/office/powerpoint/2010/main" val="1983887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Raspberry PI?</a:t>
            </a:r>
            <a:endParaRPr lang="en-IN" dirty="0"/>
          </a:p>
        </p:txBody>
      </p:sp>
      <p:sp>
        <p:nvSpPr>
          <p:cNvPr id="4" name="Content Placeholder 3"/>
          <p:cNvSpPr>
            <a:spLocks noGrp="1"/>
          </p:cNvSpPr>
          <p:nvPr>
            <p:ph idx="1"/>
          </p:nvPr>
        </p:nvSpPr>
        <p:spPr/>
        <p:txBody>
          <a:bodyPr/>
          <a:lstStyle/>
          <a:p>
            <a:r>
              <a:rPr lang="en-GB" dirty="0"/>
              <a:t>The </a:t>
            </a:r>
            <a:r>
              <a:rPr lang="en-GB" b="1" dirty="0"/>
              <a:t>Raspberry Pi</a:t>
            </a:r>
            <a:r>
              <a:rPr lang="en-GB" dirty="0"/>
              <a:t> is a series of small single-board computers developed in the United Kingdom by the Raspberry Pi </a:t>
            </a:r>
            <a:r>
              <a:rPr lang="en-GB" dirty="0" smtClean="0"/>
              <a:t>Foundation</a:t>
            </a:r>
            <a:r>
              <a:rPr lang="en-GB" dirty="0"/>
              <a:t> </a:t>
            </a:r>
            <a:r>
              <a:rPr lang="en-GB" dirty="0" smtClean="0"/>
              <a:t>to </a:t>
            </a:r>
            <a:r>
              <a:rPr lang="en-GB" dirty="0"/>
              <a:t>promote teaching of basic computer science in schools and in </a:t>
            </a:r>
            <a:r>
              <a:rPr lang="en-GB" dirty="0" smtClean="0"/>
              <a:t>developing countries.</a:t>
            </a:r>
          </a:p>
          <a:p>
            <a:endParaRPr lang="en-GB" dirty="0"/>
          </a:p>
          <a:p>
            <a:r>
              <a:rPr lang="en-GB" dirty="0" smtClean="0"/>
              <a:t>Its neither a microcontroller nor Microprocessor it’s a </a:t>
            </a:r>
            <a:r>
              <a:rPr lang="en-GB" dirty="0" err="1" smtClean="0"/>
              <a:t>SoC.</a:t>
            </a:r>
            <a:r>
              <a:rPr lang="en-GB" dirty="0" smtClean="0"/>
              <a:t> Broadcom is the </a:t>
            </a:r>
            <a:r>
              <a:rPr lang="en-GB" dirty="0" err="1" smtClean="0"/>
              <a:t>SoC</a:t>
            </a:r>
            <a:r>
              <a:rPr lang="en-GB" dirty="0" smtClean="0"/>
              <a:t> used in it.</a:t>
            </a:r>
          </a:p>
          <a:p>
            <a:pPr marL="0" indent="0">
              <a:buNone/>
            </a:pPr>
            <a:endParaRPr lang="en-GB" dirty="0" smtClean="0"/>
          </a:p>
          <a:p>
            <a:r>
              <a:rPr lang="en-GB" dirty="0" smtClean="0"/>
              <a:t>Family of Raspberry Pi is huge with Different Versions.</a:t>
            </a:r>
            <a:endParaRPr lang="en-IN" dirty="0"/>
          </a:p>
        </p:txBody>
      </p:sp>
    </p:spTree>
    <p:extLst>
      <p:ext uri="{BB962C8B-B14F-4D97-AF65-F5344CB8AC3E}">
        <p14:creationId xmlns:p14="http://schemas.microsoft.com/office/powerpoint/2010/main" val="26433404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When dustbin is full then it sends the mail to Concerned Authorities to pick up the Bin so that it is available for further use. It also shows “Dustbin is Full” message and permanently close the lid until it is emptied.</a:t>
            </a:r>
          </a:p>
          <a:p>
            <a:r>
              <a:rPr lang="en-IN" dirty="0" smtClean="0"/>
              <a:t>When bin is not full then, then it shows the Message “Dustbin is not full” and opens the lid when someone comes near to it.</a:t>
            </a:r>
          </a:p>
          <a:p>
            <a:pPr marL="0" indent="0">
              <a:buNone/>
            </a:pPr>
            <a:r>
              <a:rPr lang="en-IN" dirty="0" smtClean="0"/>
              <a:t> </a:t>
            </a:r>
            <a:endParaRPr lang="en-IN" dirty="0"/>
          </a:p>
        </p:txBody>
      </p:sp>
      <p:pic>
        <p:nvPicPr>
          <p:cNvPr id="4" name="Picture 3"/>
          <p:cNvPicPr>
            <a:picLocks noChangeAspect="1"/>
          </p:cNvPicPr>
          <p:nvPr/>
        </p:nvPicPr>
        <p:blipFill rotWithShape="1">
          <a:blip r:embed="rId2"/>
          <a:srcRect l="41571" t="53840" r="43822" b="35446"/>
          <a:stretch/>
        </p:blipFill>
        <p:spPr>
          <a:xfrm>
            <a:off x="2657790" y="4305760"/>
            <a:ext cx="5833067" cy="2382423"/>
          </a:xfrm>
          <a:prstGeom prst="rect">
            <a:avLst/>
          </a:prstGeom>
        </p:spPr>
      </p:pic>
    </p:spTree>
    <p:extLst>
      <p:ext uri="{BB962C8B-B14F-4D97-AF65-F5344CB8AC3E}">
        <p14:creationId xmlns:p14="http://schemas.microsoft.com/office/powerpoint/2010/main" val="10700162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Garbage Level Detector Graph:</a:t>
            </a:r>
            <a:endParaRPr lang="en-IN" dirty="0"/>
          </a:p>
        </p:txBody>
      </p:sp>
      <p:pic>
        <p:nvPicPr>
          <p:cNvPr id="4" name="Content Placeholder 3"/>
          <p:cNvPicPr>
            <a:picLocks noGrp="1" noChangeAspect="1"/>
          </p:cNvPicPr>
          <p:nvPr>
            <p:ph idx="1"/>
          </p:nvPr>
        </p:nvPicPr>
        <p:blipFill rotWithShape="1">
          <a:blip r:embed="rId2"/>
          <a:srcRect l="6252" t="28029" r="50512" b="20352"/>
          <a:stretch/>
        </p:blipFill>
        <p:spPr>
          <a:xfrm>
            <a:off x="1580606" y="1423851"/>
            <a:ext cx="7942217" cy="5277395"/>
          </a:xfrm>
          <a:prstGeom prst="rect">
            <a:avLst/>
          </a:prstGeom>
        </p:spPr>
      </p:pic>
    </p:spTree>
    <p:extLst>
      <p:ext uri="{BB962C8B-B14F-4D97-AF65-F5344CB8AC3E}">
        <p14:creationId xmlns:p14="http://schemas.microsoft.com/office/powerpoint/2010/main" val="7394779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7" name="Picture 6"/>
          <p:cNvPicPr>
            <a:picLocks noChangeAspect="1"/>
          </p:cNvPicPr>
          <p:nvPr/>
        </p:nvPicPr>
        <p:blipFill rotWithShape="1">
          <a:blip r:embed="rId2"/>
          <a:srcRect l="43206" t="47411" r="43039" b="43125"/>
          <a:stretch/>
        </p:blipFill>
        <p:spPr>
          <a:xfrm>
            <a:off x="2082756" y="3473042"/>
            <a:ext cx="6355849" cy="2757941"/>
          </a:xfrm>
          <a:prstGeom prst="rect">
            <a:avLst/>
          </a:prstGeom>
        </p:spPr>
      </p:pic>
      <p:sp>
        <p:nvSpPr>
          <p:cNvPr id="8" name="Content Placeholder 7"/>
          <p:cNvSpPr>
            <a:spLocks noGrp="1"/>
          </p:cNvSpPr>
          <p:nvPr>
            <p:ph idx="1"/>
          </p:nvPr>
        </p:nvSpPr>
        <p:spPr>
          <a:xfrm>
            <a:off x="1104293" y="2405615"/>
            <a:ext cx="8946541" cy="4195481"/>
          </a:xfrm>
        </p:spPr>
        <p:txBody>
          <a:bodyPr/>
          <a:lstStyle/>
          <a:p>
            <a:r>
              <a:rPr lang="en-IN" dirty="0" smtClean="0"/>
              <a:t>When bin is going to be full then it shows the message regarding it.</a:t>
            </a:r>
            <a:endParaRPr lang="en-IN" dirty="0"/>
          </a:p>
        </p:txBody>
      </p:sp>
    </p:spTree>
    <p:extLst>
      <p:ext uri="{BB962C8B-B14F-4D97-AF65-F5344CB8AC3E}">
        <p14:creationId xmlns:p14="http://schemas.microsoft.com/office/powerpoint/2010/main" val="30212735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DED05-A9AD-4D33-B572-8334FE86CB98}"/>
              </a:ext>
            </a:extLst>
          </p:cNvPr>
          <p:cNvSpPr>
            <a:spLocks noGrp="1"/>
          </p:cNvSpPr>
          <p:nvPr>
            <p:ph type="title"/>
          </p:nvPr>
        </p:nvSpPr>
        <p:spPr/>
        <p:txBody>
          <a:bodyPr/>
          <a:lstStyle/>
          <a:p>
            <a:r>
              <a:rPr lang="en-US" sz="3200" dirty="0"/>
              <a:t>Challenges Faced</a:t>
            </a:r>
          </a:p>
        </p:txBody>
      </p:sp>
      <p:sp>
        <p:nvSpPr>
          <p:cNvPr id="3" name="Content Placeholder 2">
            <a:extLst>
              <a:ext uri="{FF2B5EF4-FFF2-40B4-BE49-F238E27FC236}">
                <a16:creationId xmlns:a16="http://schemas.microsoft.com/office/drawing/2014/main" id="{897957E3-EB1E-492E-B6E0-A24EF06A0FAB}"/>
              </a:ext>
            </a:extLst>
          </p:cNvPr>
          <p:cNvSpPr>
            <a:spLocks noGrp="1"/>
          </p:cNvSpPr>
          <p:nvPr>
            <p:ph idx="1"/>
          </p:nvPr>
        </p:nvSpPr>
        <p:spPr>
          <a:xfrm>
            <a:off x="646112" y="1417984"/>
            <a:ext cx="5860705" cy="4830416"/>
          </a:xfrm>
        </p:spPr>
        <p:txBody>
          <a:bodyPr/>
          <a:lstStyle/>
          <a:p>
            <a:r>
              <a:rPr lang="en-US" dirty="0"/>
              <a:t>The servomotor was constantly flickering even when there was nothing in front of the dustbin.</a:t>
            </a:r>
          </a:p>
          <a:p>
            <a:r>
              <a:rPr lang="en-US" dirty="0"/>
              <a:t>Problems were faced in connecting Raspberry pi with different sensors as Raspberry Pi is expensive and a little bit of irresponsibility could damage its GPIO pins.</a:t>
            </a:r>
          </a:p>
          <a:p>
            <a:r>
              <a:rPr lang="en-US" dirty="0"/>
              <a:t>The Ultrasonic </a:t>
            </a:r>
            <a:r>
              <a:rPr lang="en-US" dirty="0" smtClean="0"/>
              <a:t>sensor </a:t>
            </a:r>
            <a:r>
              <a:rPr lang="en-US" dirty="0"/>
              <a:t>showing </a:t>
            </a:r>
            <a:r>
              <a:rPr lang="en-US" dirty="0" smtClean="0"/>
              <a:t>false </a:t>
            </a:r>
            <a:r>
              <a:rPr lang="en-US" dirty="0"/>
              <a:t>values at some instant of time</a:t>
            </a:r>
            <a:r>
              <a:rPr lang="en-US" dirty="0" smtClean="0"/>
              <a:t>.</a:t>
            </a:r>
          </a:p>
          <a:p>
            <a:r>
              <a:rPr lang="en-US" dirty="0" smtClean="0"/>
              <a:t>LCD interfacing was a big challenge due to it large number of pins</a:t>
            </a:r>
            <a:endParaRPr lang="en-US" dirty="0"/>
          </a:p>
        </p:txBody>
      </p:sp>
    </p:spTree>
    <p:extLst>
      <p:ext uri="{BB962C8B-B14F-4D97-AF65-F5344CB8AC3E}">
        <p14:creationId xmlns:p14="http://schemas.microsoft.com/office/powerpoint/2010/main" val="34792919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Applications:</a:t>
            </a:r>
            <a:endParaRPr lang="en-IN" dirty="0"/>
          </a:p>
        </p:txBody>
      </p:sp>
      <p:sp>
        <p:nvSpPr>
          <p:cNvPr id="3" name="Content Placeholder 2"/>
          <p:cNvSpPr>
            <a:spLocks noGrp="1"/>
          </p:cNvSpPr>
          <p:nvPr>
            <p:ph idx="1"/>
          </p:nvPr>
        </p:nvSpPr>
        <p:spPr/>
        <p:txBody>
          <a:bodyPr/>
          <a:lstStyle/>
          <a:p>
            <a:r>
              <a:rPr lang="en-IN" dirty="0" smtClean="0"/>
              <a:t>Smart City</a:t>
            </a:r>
          </a:p>
          <a:p>
            <a:r>
              <a:rPr lang="en-IN" dirty="0" smtClean="0"/>
              <a:t>Smart Home</a:t>
            </a:r>
          </a:p>
          <a:p>
            <a:pPr marL="0" indent="0">
              <a:buNone/>
            </a:pPr>
            <a:endParaRPr lang="en-IN" dirty="0"/>
          </a:p>
        </p:txBody>
      </p:sp>
    </p:spTree>
    <p:extLst>
      <p:ext uri="{BB962C8B-B14F-4D97-AF65-F5344CB8AC3E}">
        <p14:creationId xmlns:p14="http://schemas.microsoft.com/office/powerpoint/2010/main" val="27742801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Future Work:</a:t>
            </a:r>
            <a:endParaRPr lang="en-IN" dirty="0"/>
          </a:p>
        </p:txBody>
      </p:sp>
      <p:sp>
        <p:nvSpPr>
          <p:cNvPr id="3" name="Content Placeholder 2"/>
          <p:cNvSpPr>
            <a:spLocks noGrp="1"/>
          </p:cNvSpPr>
          <p:nvPr>
            <p:ph idx="1"/>
          </p:nvPr>
        </p:nvSpPr>
        <p:spPr/>
        <p:txBody>
          <a:bodyPr/>
          <a:lstStyle/>
          <a:p>
            <a:r>
              <a:rPr lang="en-IN" dirty="0" smtClean="0"/>
              <a:t>Dustbin Location tracker</a:t>
            </a:r>
          </a:p>
          <a:p>
            <a:r>
              <a:rPr lang="en-IN" dirty="0" smtClean="0"/>
              <a:t>Autonomous Dustbin</a:t>
            </a:r>
            <a:endParaRPr lang="en-IN" dirty="0"/>
          </a:p>
        </p:txBody>
      </p:sp>
    </p:spTree>
    <p:extLst>
      <p:ext uri="{BB962C8B-B14F-4D97-AF65-F5344CB8AC3E}">
        <p14:creationId xmlns:p14="http://schemas.microsoft.com/office/powerpoint/2010/main" val="36077548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18AC7-F32F-4875-8C11-95D07F6F6FDB}"/>
              </a:ext>
            </a:extLst>
          </p:cNvPr>
          <p:cNvSpPr>
            <a:spLocks noGrp="1"/>
          </p:cNvSpPr>
          <p:nvPr>
            <p:ph type="title"/>
          </p:nvPr>
        </p:nvSpPr>
        <p:spPr>
          <a:xfrm>
            <a:off x="646111" y="452718"/>
            <a:ext cx="9404723" cy="475537"/>
          </a:xfrm>
        </p:spPr>
        <p:txBody>
          <a:bodyPr/>
          <a:lstStyle/>
          <a:p>
            <a:r>
              <a:rPr lang="en-US" sz="3200" dirty="0"/>
              <a:t>Conclusion</a:t>
            </a:r>
          </a:p>
        </p:txBody>
      </p:sp>
      <p:sp>
        <p:nvSpPr>
          <p:cNvPr id="3" name="Content Placeholder 2">
            <a:extLst>
              <a:ext uri="{FF2B5EF4-FFF2-40B4-BE49-F238E27FC236}">
                <a16:creationId xmlns:a16="http://schemas.microsoft.com/office/drawing/2014/main" id="{96AAAEB1-FAC0-46A1-915F-AACD8247A4DF}"/>
              </a:ext>
            </a:extLst>
          </p:cNvPr>
          <p:cNvSpPr>
            <a:spLocks noGrp="1"/>
          </p:cNvSpPr>
          <p:nvPr>
            <p:ph idx="1"/>
          </p:nvPr>
        </p:nvSpPr>
        <p:spPr>
          <a:xfrm>
            <a:off x="646111" y="928255"/>
            <a:ext cx="8594871" cy="4195481"/>
          </a:xfrm>
        </p:spPr>
        <p:txBody>
          <a:bodyPr/>
          <a:lstStyle/>
          <a:p>
            <a:pPr marL="0" indent="0">
              <a:buNone/>
            </a:pPr>
            <a:endParaRPr lang="en-US" dirty="0"/>
          </a:p>
          <a:p>
            <a:pPr marL="0" indent="0">
              <a:buNone/>
            </a:pPr>
            <a:r>
              <a:rPr lang="en-US" dirty="0"/>
              <a:t> A simple but useful project called Smart Dustbin using Raspberry Pi is designed and developed here. Using this project, the lid of the dustbin stays closed, so that waste is not exposed (to avoid flies and mosquitos) and when you want dispose any waste, it will automatically open the lid</a:t>
            </a:r>
            <a:r>
              <a:rPr lang="en-US" dirty="0" smtClean="0"/>
              <a:t>. It also let the user to know the status of the dustbin </a:t>
            </a:r>
            <a:r>
              <a:rPr lang="en-US" dirty="0" err="1" smtClean="0"/>
              <a:t>wheather</a:t>
            </a:r>
            <a:r>
              <a:rPr lang="en-US" dirty="0" smtClean="0"/>
              <a:t> it is full or partially full. </a:t>
            </a:r>
            <a:r>
              <a:rPr lang="en-US" dirty="0"/>
              <a:t>And also the dustbin won’t be let full of garbage for a long time as the concerned authority would be  informed as soon as the Dustbin is full of garbage.</a:t>
            </a:r>
          </a:p>
          <a:p>
            <a:endParaRPr lang="en-US" dirty="0"/>
          </a:p>
        </p:txBody>
      </p:sp>
    </p:spTree>
    <p:extLst>
      <p:ext uri="{BB962C8B-B14F-4D97-AF65-F5344CB8AC3E}">
        <p14:creationId xmlns:p14="http://schemas.microsoft.com/office/powerpoint/2010/main" val="16441240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7D348-B89A-4758-BA8A-850A14C8F2BD}"/>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7067C8E3-F604-4C0C-B846-C0CCB59179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10183091" cy="6858000"/>
          </a:xfrm>
        </p:spPr>
      </p:pic>
    </p:spTree>
    <p:extLst>
      <p:ext uri="{BB962C8B-B14F-4D97-AF65-F5344CB8AC3E}">
        <p14:creationId xmlns:p14="http://schemas.microsoft.com/office/powerpoint/2010/main" val="3447136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Family of Raspberry Pi:</a:t>
            </a:r>
            <a:endParaRPr lang="en-IN" dirty="0"/>
          </a:p>
        </p:txBody>
      </p:sp>
      <p:sp>
        <p:nvSpPr>
          <p:cNvPr id="3" name="Content Placeholder 2"/>
          <p:cNvSpPr>
            <a:spLocks noGrp="1"/>
          </p:cNvSpPr>
          <p:nvPr>
            <p:ph idx="1"/>
          </p:nvPr>
        </p:nvSpPr>
        <p:spPr/>
        <p:txBody>
          <a:bodyPr/>
          <a:lstStyle/>
          <a:p>
            <a:r>
              <a:rPr lang="en-IN" dirty="0" smtClean="0"/>
              <a:t>Raspberry Pi A</a:t>
            </a:r>
          </a:p>
          <a:p>
            <a:r>
              <a:rPr lang="en-IN" dirty="0"/>
              <a:t>Raspberry Pi </a:t>
            </a:r>
            <a:r>
              <a:rPr lang="en-IN" dirty="0" smtClean="0"/>
              <a:t>A+</a:t>
            </a:r>
          </a:p>
          <a:p>
            <a:r>
              <a:rPr lang="en-IN" dirty="0"/>
              <a:t>Raspberry Pi </a:t>
            </a:r>
            <a:r>
              <a:rPr lang="en-IN" dirty="0" smtClean="0"/>
              <a:t>B</a:t>
            </a:r>
            <a:endParaRPr lang="en-IN" dirty="0"/>
          </a:p>
          <a:p>
            <a:r>
              <a:rPr lang="en-IN" dirty="0"/>
              <a:t>Raspberry Pi </a:t>
            </a:r>
            <a:r>
              <a:rPr lang="en-IN" dirty="0" smtClean="0"/>
              <a:t>B+</a:t>
            </a:r>
          </a:p>
          <a:p>
            <a:r>
              <a:rPr lang="en-IN" dirty="0"/>
              <a:t>Raspberry Pi </a:t>
            </a:r>
            <a:r>
              <a:rPr lang="en-IN" dirty="0" smtClean="0"/>
              <a:t>Zero</a:t>
            </a:r>
            <a:endParaRPr lang="en-IN" dirty="0"/>
          </a:p>
          <a:p>
            <a:endParaRPr lang="en-IN" dirty="0" smtClean="0"/>
          </a:p>
          <a:p>
            <a:endParaRPr lang="en-IN" dirty="0"/>
          </a:p>
          <a:p>
            <a:pPr marL="0" indent="0">
              <a:buNone/>
            </a:pPr>
            <a:r>
              <a:rPr lang="en-IN" dirty="0" smtClean="0"/>
              <a:t>Note: Each member has its own different versions.</a:t>
            </a:r>
          </a:p>
          <a:p>
            <a:endParaRPr lang="en-IN" dirty="0" smtClean="0"/>
          </a:p>
        </p:txBody>
      </p:sp>
    </p:spTree>
    <p:extLst>
      <p:ext uri="{BB962C8B-B14F-4D97-AF65-F5344CB8AC3E}">
        <p14:creationId xmlns:p14="http://schemas.microsoft.com/office/powerpoint/2010/main" val="12689538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 name="Content Placeholder 3"/>
          <p:cNvPicPr>
            <a:picLocks noGrp="1" noChangeAspect="1"/>
          </p:cNvPicPr>
          <p:nvPr>
            <p:ph idx="1"/>
          </p:nvPr>
        </p:nvPicPr>
        <p:blipFill rotWithShape="1">
          <a:blip r:embed="rId2"/>
          <a:srcRect l="20606" t="11900" r="20580" b="10751"/>
          <a:stretch/>
        </p:blipFill>
        <p:spPr>
          <a:xfrm>
            <a:off x="0" y="-95922"/>
            <a:ext cx="12292149" cy="7045362"/>
          </a:xfrm>
          <a:prstGeom prst="rect">
            <a:avLst/>
          </a:prstGeom>
        </p:spPr>
      </p:pic>
    </p:spTree>
    <p:extLst>
      <p:ext uri="{BB962C8B-B14F-4D97-AF65-F5344CB8AC3E}">
        <p14:creationId xmlns:p14="http://schemas.microsoft.com/office/powerpoint/2010/main" val="466869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 name="Content Placeholder 3"/>
          <p:cNvPicPr>
            <a:picLocks noGrp="1" noChangeAspect="1"/>
          </p:cNvPicPr>
          <p:nvPr>
            <p:ph idx="1"/>
          </p:nvPr>
        </p:nvPicPr>
        <p:blipFill rotWithShape="1">
          <a:blip r:embed="rId2"/>
          <a:srcRect l="20257" t="28912" r="23380" b="6642"/>
          <a:stretch/>
        </p:blipFill>
        <p:spPr>
          <a:xfrm>
            <a:off x="0" y="0"/>
            <a:ext cx="12192000" cy="6858000"/>
          </a:xfrm>
          <a:prstGeom prst="rect">
            <a:avLst/>
          </a:prstGeom>
        </p:spPr>
      </p:pic>
    </p:spTree>
    <p:extLst>
      <p:ext uri="{BB962C8B-B14F-4D97-AF65-F5344CB8AC3E}">
        <p14:creationId xmlns:p14="http://schemas.microsoft.com/office/powerpoint/2010/main" val="2943801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Arduino Uno vs Raspberry Pi 3 B+</a:t>
            </a:r>
            <a:endParaRPr lang="en-IN" dirty="0"/>
          </a:p>
        </p:txBody>
      </p:sp>
      <p:sp>
        <p:nvSpPr>
          <p:cNvPr id="3" name="Content Placeholder 2"/>
          <p:cNvSpPr>
            <a:spLocks noGrp="1"/>
          </p:cNvSpPr>
          <p:nvPr>
            <p:ph idx="1"/>
          </p:nvPr>
        </p:nvSpPr>
        <p:spPr/>
        <p:txBody>
          <a:bodyPr/>
          <a:lstStyle/>
          <a:p>
            <a:r>
              <a:rPr lang="en-IN" dirty="0" smtClean="0"/>
              <a:t>No OS in Arduino</a:t>
            </a:r>
          </a:p>
          <a:p>
            <a:r>
              <a:rPr lang="en-IN" dirty="0" smtClean="0"/>
              <a:t>Less Processing Power in Arduino</a:t>
            </a:r>
          </a:p>
          <a:p>
            <a:r>
              <a:rPr lang="en-IN" dirty="0" smtClean="0"/>
              <a:t>Less Memory in Arduino</a:t>
            </a:r>
          </a:p>
          <a:p>
            <a:r>
              <a:rPr lang="en-IN" dirty="0" smtClean="0"/>
              <a:t>Less GPIO</a:t>
            </a:r>
          </a:p>
          <a:p>
            <a:r>
              <a:rPr lang="en-IN" dirty="0" smtClean="0"/>
              <a:t>Less ports in Arduino</a:t>
            </a:r>
          </a:p>
          <a:p>
            <a:r>
              <a:rPr lang="en-IN" dirty="0" smtClean="0"/>
              <a:t>No inbuilt </a:t>
            </a:r>
            <a:r>
              <a:rPr lang="en-IN" dirty="0" err="1" smtClean="0"/>
              <a:t>Wifi</a:t>
            </a:r>
            <a:r>
              <a:rPr lang="en-IN" dirty="0" smtClean="0"/>
              <a:t> and Bluetooth in </a:t>
            </a:r>
            <a:r>
              <a:rPr lang="en-IN" dirty="0" smtClean="0"/>
              <a:t>Arduino</a:t>
            </a:r>
          </a:p>
          <a:p>
            <a:r>
              <a:rPr lang="en-IN" dirty="0" smtClean="0"/>
              <a:t>No Ethernet port is available in Arduino Uno </a:t>
            </a:r>
            <a:endParaRPr lang="en-IN" dirty="0" smtClean="0"/>
          </a:p>
          <a:p>
            <a:r>
              <a:rPr lang="en-IN" dirty="0" smtClean="0"/>
              <a:t>No Analog pins in Raspberry Pi (major drawback with Pi)</a:t>
            </a:r>
            <a:endParaRPr lang="en-IN" dirty="0"/>
          </a:p>
        </p:txBody>
      </p:sp>
    </p:spTree>
    <p:extLst>
      <p:ext uri="{BB962C8B-B14F-4D97-AF65-F5344CB8AC3E}">
        <p14:creationId xmlns:p14="http://schemas.microsoft.com/office/powerpoint/2010/main" val="3496417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4AA03-6660-4192-8F1A-20A20BAB2FBA}"/>
              </a:ext>
            </a:extLst>
          </p:cNvPr>
          <p:cNvSpPr>
            <a:spLocks noGrp="1"/>
          </p:cNvSpPr>
          <p:nvPr>
            <p:ph type="title"/>
          </p:nvPr>
        </p:nvSpPr>
        <p:spPr/>
        <p:txBody>
          <a:bodyPr/>
          <a:lstStyle/>
          <a:p>
            <a:r>
              <a:rPr lang="en-US" dirty="0"/>
              <a:t>Raspberry Pi(model 3B</a:t>
            </a:r>
            <a:r>
              <a:rPr lang="en-US" dirty="0" smtClean="0"/>
              <a:t>+):</a:t>
            </a:r>
            <a:endParaRPr lang="en-US" dirty="0"/>
          </a:p>
        </p:txBody>
      </p:sp>
      <p:pic>
        <p:nvPicPr>
          <p:cNvPr id="9" name="Content Placeholder 8">
            <a:extLst>
              <a:ext uri="{FF2B5EF4-FFF2-40B4-BE49-F238E27FC236}">
                <a16:creationId xmlns:a16="http://schemas.microsoft.com/office/drawing/2014/main" id="{95C9DE64-66C6-484E-8B9C-3AFE440625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8146" y="1372023"/>
            <a:ext cx="9404723" cy="4931795"/>
          </a:xfrm>
        </p:spPr>
      </p:pic>
    </p:spTree>
    <p:extLst>
      <p:ext uri="{BB962C8B-B14F-4D97-AF65-F5344CB8AC3E}">
        <p14:creationId xmlns:p14="http://schemas.microsoft.com/office/powerpoint/2010/main" val="3615753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51EFE-3D68-4D6A-921D-0DAD116B9F62}"/>
              </a:ext>
            </a:extLst>
          </p:cNvPr>
          <p:cNvSpPr>
            <a:spLocks noGrp="1"/>
          </p:cNvSpPr>
          <p:nvPr>
            <p:ph type="title"/>
          </p:nvPr>
        </p:nvSpPr>
        <p:spPr/>
        <p:txBody>
          <a:bodyPr/>
          <a:lstStyle/>
          <a:p>
            <a:r>
              <a:rPr lang="en-US" dirty="0"/>
              <a:t>Specifications</a:t>
            </a:r>
          </a:p>
        </p:txBody>
      </p:sp>
      <p:sp>
        <p:nvSpPr>
          <p:cNvPr id="3" name="Content Placeholder 2">
            <a:extLst>
              <a:ext uri="{FF2B5EF4-FFF2-40B4-BE49-F238E27FC236}">
                <a16:creationId xmlns:a16="http://schemas.microsoft.com/office/drawing/2014/main" id="{FB3F5D6E-8750-4D96-90AF-35D972E24B56}"/>
              </a:ext>
            </a:extLst>
          </p:cNvPr>
          <p:cNvSpPr>
            <a:spLocks noGrp="1"/>
          </p:cNvSpPr>
          <p:nvPr>
            <p:ph idx="1"/>
          </p:nvPr>
        </p:nvSpPr>
        <p:spPr>
          <a:xfrm>
            <a:off x="645130" y="1496292"/>
            <a:ext cx="9404723" cy="4752108"/>
          </a:xfrm>
        </p:spPr>
        <p:txBody>
          <a:bodyPr>
            <a:normAutofit fontScale="85000" lnSpcReduction="10000"/>
          </a:bodyPr>
          <a:lstStyle/>
          <a:p>
            <a:r>
              <a:rPr lang="en-US" b="1" dirty="0"/>
              <a:t>SOC</a:t>
            </a:r>
            <a:r>
              <a:rPr lang="en-US" dirty="0"/>
              <a:t>: Broadcom BCM2837B0, Cortex-A53 (ARMv8) 64-bit SoC</a:t>
            </a:r>
          </a:p>
          <a:p>
            <a:r>
              <a:rPr lang="en-US" b="1" dirty="0"/>
              <a:t>CPU</a:t>
            </a:r>
            <a:r>
              <a:rPr lang="en-US" dirty="0"/>
              <a:t>: 1.4GHz 64-bit quad-core ARM Cortex-A53 CPU</a:t>
            </a:r>
          </a:p>
          <a:p>
            <a:r>
              <a:rPr lang="en-US" b="1" dirty="0"/>
              <a:t>RAM</a:t>
            </a:r>
            <a:r>
              <a:rPr lang="en-US" dirty="0"/>
              <a:t>: 1GB LPDDR2 SDRAM</a:t>
            </a:r>
          </a:p>
          <a:p>
            <a:r>
              <a:rPr lang="en-US" b="1" dirty="0"/>
              <a:t>WIFI</a:t>
            </a:r>
            <a:r>
              <a:rPr lang="en-US" dirty="0"/>
              <a:t>: Dual-band 802.11ac wireless LAN (2.4GHz and 5GHz ) and Bluetooth 4.2</a:t>
            </a:r>
          </a:p>
          <a:p>
            <a:r>
              <a:rPr lang="en-US" b="1" dirty="0"/>
              <a:t>Ethernet</a:t>
            </a:r>
            <a:r>
              <a:rPr lang="en-US" dirty="0"/>
              <a:t>: Gigabit Ethernet over USB 2.0 (max 300 Mbps). Power-over-Ethernet support (with separate PoE HAT). Improved PXE network and USB mass-storage booting.</a:t>
            </a:r>
          </a:p>
          <a:p>
            <a:r>
              <a:rPr lang="en-US" b="1" dirty="0"/>
              <a:t>Thermal management</a:t>
            </a:r>
            <a:r>
              <a:rPr lang="en-US" dirty="0"/>
              <a:t>: Yes</a:t>
            </a:r>
          </a:p>
          <a:p>
            <a:r>
              <a:rPr lang="en-US" b="1" dirty="0"/>
              <a:t>Video</a:t>
            </a:r>
            <a:r>
              <a:rPr lang="en-US" dirty="0"/>
              <a:t>: Yes – </a:t>
            </a:r>
            <a:r>
              <a:rPr lang="en-US" dirty="0" err="1"/>
              <a:t>VideoCore</a:t>
            </a:r>
            <a:r>
              <a:rPr lang="en-US" dirty="0"/>
              <a:t> IV 3D. Full-size HDMI</a:t>
            </a:r>
          </a:p>
          <a:p>
            <a:r>
              <a:rPr lang="en-US" b="1" dirty="0"/>
              <a:t>Audio</a:t>
            </a:r>
            <a:r>
              <a:rPr lang="en-US" dirty="0"/>
              <a:t>: Yes</a:t>
            </a:r>
          </a:p>
          <a:p>
            <a:r>
              <a:rPr lang="en-US" b="1" dirty="0"/>
              <a:t>USB</a:t>
            </a:r>
            <a:r>
              <a:rPr lang="en-US" dirty="0"/>
              <a:t> 2.0: 4 ports</a:t>
            </a:r>
          </a:p>
          <a:p>
            <a:r>
              <a:rPr lang="en-US" b="1" dirty="0"/>
              <a:t>GPIO</a:t>
            </a:r>
            <a:r>
              <a:rPr lang="en-US" dirty="0"/>
              <a:t>: 40-pin</a:t>
            </a:r>
          </a:p>
          <a:p>
            <a:r>
              <a:rPr lang="en-US" b="1" dirty="0"/>
              <a:t>Power</a:t>
            </a:r>
            <a:r>
              <a:rPr lang="en-US" dirty="0"/>
              <a:t>: 5V/2.5A DC power input</a:t>
            </a:r>
          </a:p>
          <a:p>
            <a:r>
              <a:rPr lang="en-US" b="1" dirty="0"/>
              <a:t>Operating system support</a:t>
            </a:r>
            <a:r>
              <a:rPr lang="en-US" dirty="0"/>
              <a:t>: Linux and </a:t>
            </a:r>
            <a:r>
              <a:rPr lang="en-US" dirty="0" smtClean="0"/>
              <a:t>Unix (</a:t>
            </a:r>
            <a:r>
              <a:rPr lang="en-US" dirty="0" err="1" smtClean="0"/>
              <a:t>Raspbian</a:t>
            </a:r>
            <a:r>
              <a:rPr lang="en-US" dirty="0" smtClean="0"/>
              <a:t> OS is official OS)</a:t>
            </a:r>
            <a:endParaRPr lang="en-US" dirty="0"/>
          </a:p>
          <a:p>
            <a:endParaRPr lang="en-US" dirty="0"/>
          </a:p>
        </p:txBody>
      </p:sp>
    </p:spTree>
    <p:extLst>
      <p:ext uri="{BB962C8B-B14F-4D97-AF65-F5344CB8AC3E}">
        <p14:creationId xmlns:p14="http://schemas.microsoft.com/office/powerpoint/2010/main" val="2470356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5A8EB-A883-4137-85B0-AE2A19B930FA}"/>
              </a:ext>
            </a:extLst>
          </p:cNvPr>
          <p:cNvSpPr>
            <a:spLocks noGrp="1"/>
          </p:cNvSpPr>
          <p:nvPr>
            <p:ph type="title"/>
          </p:nvPr>
        </p:nvSpPr>
        <p:spPr/>
        <p:txBody>
          <a:bodyPr/>
          <a:lstStyle/>
          <a:p>
            <a:r>
              <a:rPr lang="en-US" b="1" dirty="0"/>
              <a:t>Key Improvements from Pi 3 Model B to Pi 3 Model B+</a:t>
            </a:r>
            <a:br>
              <a:rPr lang="en-US" b="1" dirty="0"/>
            </a:br>
            <a:endParaRPr lang="en-US" dirty="0"/>
          </a:p>
        </p:txBody>
      </p:sp>
      <p:sp>
        <p:nvSpPr>
          <p:cNvPr id="3" name="Content Placeholder 2">
            <a:extLst>
              <a:ext uri="{FF2B5EF4-FFF2-40B4-BE49-F238E27FC236}">
                <a16:creationId xmlns:a16="http://schemas.microsoft.com/office/drawing/2014/main" id="{D6645EF5-C002-483C-AC7D-3962254B2B81}"/>
              </a:ext>
            </a:extLst>
          </p:cNvPr>
          <p:cNvSpPr>
            <a:spLocks noGrp="1"/>
          </p:cNvSpPr>
          <p:nvPr>
            <p:ph idx="1"/>
          </p:nvPr>
        </p:nvSpPr>
        <p:spPr>
          <a:xfrm>
            <a:off x="645132" y="2052918"/>
            <a:ext cx="9404722" cy="4195481"/>
          </a:xfrm>
        </p:spPr>
        <p:txBody>
          <a:bodyPr/>
          <a:lstStyle/>
          <a:p>
            <a:r>
              <a:rPr lang="en-US" dirty="0"/>
              <a:t>Improved compatibility for network booting</a:t>
            </a:r>
          </a:p>
          <a:p>
            <a:r>
              <a:rPr lang="en-US" dirty="0"/>
              <a:t>New support for Power over Ethernet</a:t>
            </a:r>
          </a:p>
          <a:p>
            <a:r>
              <a:rPr lang="en-US" dirty="0"/>
              <a:t>Processor speed has increased from 1.2Ghz on Pi 3 to 1.4Ghz</a:t>
            </a:r>
          </a:p>
          <a:p>
            <a:r>
              <a:rPr lang="en-US" dirty="0"/>
              <a:t>New dual band wireless LAN chip, 2.4Ghz and 5Ghz with embedded antenna</a:t>
            </a:r>
          </a:p>
          <a:p>
            <a:r>
              <a:rPr lang="en-US" dirty="0"/>
              <a:t>Bluetooth 4.2 Low Energy</a:t>
            </a:r>
          </a:p>
          <a:p>
            <a:r>
              <a:rPr lang="en-US" dirty="0"/>
              <a:t>Faster onboard Ethernet, up to 300mbps speed</a:t>
            </a:r>
          </a:p>
          <a:p>
            <a:endParaRPr lang="en-US" dirty="0"/>
          </a:p>
        </p:txBody>
      </p:sp>
    </p:spTree>
    <p:extLst>
      <p:ext uri="{BB962C8B-B14F-4D97-AF65-F5344CB8AC3E}">
        <p14:creationId xmlns:p14="http://schemas.microsoft.com/office/powerpoint/2010/main" val="19851877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412</TotalTime>
  <Words>1363</Words>
  <Application>Microsoft Office PowerPoint</Application>
  <PresentationFormat>Widescreen</PresentationFormat>
  <Paragraphs>111</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Century Gothic</vt:lpstr>
      <vt:lpstr>Wingdings 3</vt:lpstr>
      <vt:lpstr>Ion</vt:lpstr>
      <vt:lpstr>  SUMMER TRAINING ON RASPBERRY PI </vt:lpstr>
      <vt:lpstr>What is Raspberry PI?</vt:lpstr>
      <vt:lpstr>Family of Raspberry Pi:</vt:lpstr>
      <vt:lpstr>PowerPoint Presentation</vt:lpstr>
      <vt:lpstr>PowerPoint Presentation</vt:lpstr>
      <vt:lpstr>Arduino Uno vs Raspberry Pi 3 B+</vt:lpstr>
      <vt:lpstr>Raspberry Pi(model 3B+):</vt:lpstr>
      <vt:lpstr>Specifications</vt:lpstr>
      <vt:lpstr>Key Improvements from Pi 3 Model B to Pi 3 Model B+ </vt:lpstr>
      <vt:lpstr>Introduction to Python Programming</vt:lpstr>
      <vt:lpstr>Python Language advantages: </vt:lpstr>
      <vt:lpstr>Sensors and their working</vt:lpstr>
      <vt:lpstr>Ultrasonic sensor:</vt:lpstr>
      <vt:lpstr>Servomotor:</vt:lpstr>
      <vt:lpstr>Load Cell:</vt:lpstr>
      <vt:lpstr>Project: ”Smart Dustbin”</vt:lpstr>
      <vt:lpstr>Components Used:</vt:lpstr>
      <vt:lpstr>PowerPoint Presentation</vt:lpstr>
      <vt:lpstr>PowerPoint Presentation</vt:lpstr>
      <vt:lpstr>PowerPoint Presentation</vt:lpstr>
      <vt:lpstr>Garbage Level Detector Graph:</vt:lpstr>
      <vt:lpstr>PowerPoint Presentation</vt:lpstr>
      <vt:lpstr>Challenges Faced</vt:lpstr>
      <vt:lpstr>Applications:</vt:lpstr>
      <vt:lpstr>Future Work:</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SUMMER TRAINING ON RASPBERRY PI</dc:title>
  <dc:creator>ojhashashank41@outlook.com</dc:creator>
  <cp:lastModifiedBy>NAKUL</cp:lastModifiedBy>
  <cp:revision>24</cp:revision>
  <dcterms:created xsi:type="dcterms:W3CDTF">2019-07-24T18:46:36Z</dcterms:created>
  <dcterms:modified xsi:type="dcterms:W3CDTF">2019-07-27T07:44:25Z</dcterms:modified>
</cp:coreProperties>
</file>