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0" r:id="rId2"/>
    <p:sldId id="290" r:id="rId3"/>
    <p:sldId id="289" r:id="rId4"/>
    <p:sldId id="298" r:id="rId5"/>
    <p:sldId id="305" r:id="rId6"/>
    <p:sldId id="312" r:id="rId7"/>
    <p:sldId id="313" r:id="rId8"/>
    <p:sldId id="306" r:id="rId9"/>
    <p:sldId id="307" r:id="rId10"/>
    <p:sldId id="315" r:id="rId11"/>
    <p:sldId id="316" r:id="rId12"/>
    <p:sldId id="318" r:id="rId13"/>
    <p:sldId id="319" r:id="rId14"/>
    <p:sldId id="320" r:id="rId15"/>
    <p:sldId id="321" r:id="rId16"/>
    <p:sldId id="322" r:id="rId17"/>
    <p:sldId id="308" r:id="rId18"/>
    <p:sldId id="309" r:id="rId19"/>
    <p:sldId id="310" r:id="rId20"/>
    <p:sldId id="31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800000"/>
    <a:srgbClr val="FF3300"/>
    <a:srgbClr val="FF9900"/>
    <a:srgbClr val="00FFFF"/>
    <a:srgbClr val="FFCCFF"/>
    <a:srgbClr val="3333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>
      <p:cViewPr varScale="1">
        <p:scale>
          <a:sx n="63" d="100"/>
          <a:sy n="63" d="100"/>
        </p:scale>
        <p:origin x="138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979CC5B-D49D-42E4-ACB3-8D2199DF2DF2}" type="datetimeFigureOut">
              <a:rPr lang="en-US"/>
              <a:pPr>
                <a:defRPr/>
              </a:pPr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6C3AF96-763E-41D1-9DF8-D5A7950D3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122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D4B275-9A97-4B3D-959C-A17ABCE6A876}" type="datetimeFigureOut">
              <a:rPr lang="en-US"/>
              <a:pPr>
                <a:defRPr/>
              </a:pPr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2ADC973-49F9-4EE9-9E5B-C61046CD5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14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3A03-618C-42B5-98CF-13C26931FD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D234-391F-460B-9969-AE3BE5F0E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ECDD-291C-40FC-A296-2F9C7DA6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356351"/>
            <a:ext cx="7886700" cy="365125"/>
          </a:xfrm>
          <a:solidFill>
            <a:schemeClr val="accent2"/>
          </a:solidFill>
        </p:spPr>
        <p:txBody>
          <a:bodyPr/>
          <a:lstStyle>
            <a:lvl1pPr>
              <a:defRPr>
                <a:ln w="6350">
                  <a:solidFill>
                    <a:schemeClr val="tx1"/>
                  </a:solidFill>
                </a:ln>
                <a:noFill/>
              </a:defRPr>
            </a:lvl1pPr>
          </a:lstStyle>
          <a:p>
            <a:pPr>
              <a:defRPr/>
            </a:pPr>
            <a:r>
              <a:rPr lang="en-US" dirty="0"/>
              <a:t>SKNCOE SE (E &amp; TC) 2020-21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C01F8-8217-4021-BA2A-EE2C74DB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10A76A0-256F-4F28-AB52-94CEC88C30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CAA28-7CB2-4BAA-B597-640B2002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7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4D4DDB4-6BD9-4055-AB2A-5CE84AC14C9A}" type="datetime5">
              <a:rPr lang="en-US" smtClean="0"/>
              <a:pPr>
                <a:defRPr/>
              </a:pPr>
              <a:t>9-May-22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FC96-DBB6-4D5B-9112-53CFFD0D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C48CB-9921-49DF-A42E-1850EA671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F3BC3-8878-4217-BB4D-FAF550E7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DD0575-242F-4E65-8DC4-3FD4587942C0}" type="datetime5">
              <a:rPr lang="en-US" smtClean="0"/>
              <a:pPr>
                <a:defRPr/>
              </a:pPr>
              <a:t>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C561D-F349-4AF4-8B93-79DC9997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SKNCOE BE (E &amp; TC) 2020-21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3C55A-2DC6-43FF-AE88-C7896E8B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B2940-0EE9-4116-BC4A-6922F47996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0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FB469-7843-4113-B0E3-CD2EFFCC6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9E9B9-8D15-4193-BC71-F0C39A138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3FB5-EB3C-4648-AAD3-6E1AB49B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28C1E-406B-4DA8-AF60-2781004E45B3}" type="datetime5">
              <a:rPr lang="en-US" smtClean="0"/>
              <a:pPr>
                <a:defRPr/>
              </a:pPr>
              <a:t>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E59D-997C-456F-83FA-B8DA5AEC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SKNCOE BE (E &amp; TC) 2020-21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3D883-3480-44B1-A000-675A17B1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D24AD-6310-499A-955E-0A6AF1EB5F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1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D44D-7740-4CD6-9A13-3A68797D6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FA09A-FC6D-41BC-8D70-6933B2C78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3F68-3F23-4A1C-B2DC-AE87DAD0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5D3CD8-89B4-487C-8DA4-AB10944BF7F4}" type="datetime5">
              <a:rPr lang="en-US" smtClean="0"/>
              <a:pPr>
                <a:defRPr/>
              </a:pPr>
              <a:t>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2EE4-52E3-4C51-BCCE-DBDC4EC9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SKNCOE BE (E &amp; TC) 2020-21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4A86F-BA96-413C-9546-6F9685CA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1A6F94-8A4A-4A13-BD5E-23ED20E8FB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6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FD3D-E8E8-4CD1-8411-22CF45FA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43C7-6DBE-4991-807B-47C23822F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FE2C-3288-4068-9A18-FD261847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3E6C50-D748-44C0-9033-B5CA7AC4F5F4}" type="datetime5">
              <a:rPr lang="en-US" smtClean="0"/>
              <a:pPr>
                <a:defRPr/>
              </a:pPr>
              <a:t>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5FBC2-88DD-4271-A2F4-086E5989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SKNCOE BE (E &amp; TC) 2020-21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1057-E94C-4094-8C75-2A45951F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D489B-751A-451C-BE9B-9F46278672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6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8E91-A848-460E-B6D6-8F637F01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A0A6-A242-4B3C-921F-47B7A2F50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1C85B-A4C3-4D80-AF9A-F5E3F3588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517BC-233D-4034-B60B-24126CD6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4FEBB6-ED88-40B9-95CF-9840E3E70245}" type="datetime5">
              <a:rPr lang="en-US" smtClean="0"/>
              <a:pPr>
                <a:defRPr/>
              </a:pPr>
              <a:t>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4B51D-5D2C-44F4-98F1-8743CB8C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SKNCOE BE (E &amp; TC) 2020-21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81693-19AA-44EF-B432-74FE3B38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9068C-3421-41A6-A3AB-626385E32C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1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50D1-F897-4447-8C87-A352CE0B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50EA5-B313-4F26-A31D-0E30ADCB2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91419-5A20-43C1-ABE5-64024DE9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8386B-9019-43C7-A3C0-F9B7DF0EA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11E65-8B6E-438C-8291-47A9CBC05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61528-0847-4523-8D16-70DA758E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D0DD2-E634-44FE-A276-442C21FB2552}" type="datetime5">
              <a:rPr lang="en-US" smtClean="0"/>
              <a:pPr>
                <a:defRPr/>
              </a:pPr>
              <a:t>9-May-22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688D4-178E-40FB-93A9-D2B1380E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SKNCOE BE (E &amp; TC) 2020-21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F9BE0-BF32-4DC1-ACDD-5C731598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AD4F6-1F07-4298-A234-94A5905A6E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4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B572-C604-4509-88B7-69261DB4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42C7D-1894-4035-882E-5A7C3FD9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FA243-508A-482E-9669-B0AF52E0324E}" type="datetime5">
              <a:rPr lang="en-US" smtClean="0"/>
              <a:pPr>
                <a:defRPr/>
              </a:pPr>
              <a:t>9-May-22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E1C30-EAD8-47C3-96FA-37E388E1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SKNCOE BE (E &amp; TC) 2020-21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620A4-6C08-4079-BDA4-E437AE1E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A821E-5EE0-49C1-A55F-2A6EB84340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3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FFECA-860F-4F49-8888-A95E510F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37EF7-164B-49B0-9ACB-4F8CDCCC4569}" type="datetime5">
              <a:rPr lang="en-US" smtClean="0"/>
              <a:pPr>
                <a:defRPr/>
              </a:pPr>
              <a:t>9-May-22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CADD4-0DA5-40A8-8067-7972DE4B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SKNCOE BE (E &amp; TC) 2020-21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4B278-AA09-44E8-BB71-53795EBD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AA26D-CB0D-4285-8E00-597B5EDCDB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1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D73F-132C-4F97-9386-8A57B983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F543-A2B9-4700-8CF0-C6D35E46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C163E-C1E6-473E-874C-0E854B881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E5FB1-0715-43FA-8847-0B827994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357F81-B53C-4C0C-A6A4-AB234A372535}" type="datetime5">
              <a:rPr lang="en-US" smtClean="0"/>
              <a:pPr>
                <a:defRPr/>
              </a:pPr>
              <a:t>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9184A-E56D-4903-92E0-03B058E9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SKNCOE BE (E &amp; TC) 2020-21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C52E8-5550-4703-93B8-5BCF8FFF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7A651-1830-4699-BE01-B1C2060856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9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7487-AB4D-4AB3-BDE9-FF5F42DC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0DE2F-37C0-4B41-BDFF-31EC6C36E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EEB21-005F-453C-B1E2-C151E452C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6A27-FDCF-4100-98F9-15135CEF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458FA2-6B9A-470A-B997-2A3CE784F7B6}" type="datetime5">
              <a:rPr lang="en-US" smtClean="0"/>
              <a:pPr>
                <a:defRPr/>
              </a:pPr>
              <a:t>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1114A-51DF-47C8-927D-329179BF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SKNCOE BE (E &amp; TC) 2020-21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20F03-F0B6-40D6-8D2C-2B3F9857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28A41-7B01-4CC1-A570-C0927E291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C8E3F-6C16-40E1-9CEA-663110F4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C64E3-9352-4044-A65B-E049A1557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DA349-E2A3-4DD3-9922-46AB8A7D9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1FB47B-824E-423C-B583-B944B20566D3}" type="datetime5">
              <a:rPr lang="en-US" smtClean="0"/>
              <a:pPr>
                <a:defRPr/>
              </a:pPr>
              <a:t>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68D7-3445-4EEA-9AB9-31BD220DF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SKNCOE SE (E &amp; TC) 2020-21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B373A-CB0A-42B0-BC94-3A158211F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BF362A-D5A5-4553-B3F0-15A77B3EC1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8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76400"/>
            <a:ext cx="9144000" cy="52322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 Controller by Using MATLAB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054" name="TextBox 3"/>
          <p:cNvSpPr txBox="1">
            <a:spLocks noChangeArrowheads="1"/>
          </p:cNvSpPr>
          <p:nvPr/>
        </p:nvSpPr>
        <p:spPr bwMode="auto">
          <a:xfrm>
            <a:off x="200660" y="3390598"/>
            <a:ext cx="3505200" cy="8735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By:-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Prof.Smita Ingawle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47920" y="3390598"/>
            <a:ext cx="4191000" cy="25355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1.501_ AGUNDE SUYASH TANAJI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2.510_ DANDEKAR NAKUL HARBAN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3.511_ DAVE ANTARA PRAGNESH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4.514_ DISALE YOGITA BIBHISHAN</a:t>
            </a:r>
          </a:p>
          <a:p>
            <a:pPr marL="342900" indent="-342900" algn="just"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5.517_ GURME SWAPNIL SHRIDHAR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solidFill>
            <a:srgbClr val="FF33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Department of  Electronics &amp; Telecommunication Engineering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Smt. Kashibai Navale College of Engineering, Pune - 41.</a:t>
            </a: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7086600" y="228600"/>
            <a:ext cx="1828800" cy="40011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No:03 </a:t>
            </a:r>
          </a:p>
        </p:txBody>
      </p:sp>
      <p:pic>
        <p:nvPicPr>
          <p:cNvPr id="20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6002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54" grpId="0" animBg="1"/>
      <p:bldP spid="9" grpId="0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FBE92-2848-029F-3A61-252160FB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000" dirty="0"/>
              <a:t>9-Feb-22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4B96C-43D5-B463-FED8-A3AAEAAB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SKNCOE BE (E &amp; TC) 2020-21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2174B-882C-C4B0-7E15-10BE7775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AA26D-CB0D-4285-8E00-597B5EDCDB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499D4-0648-6D9B-0FC9-52A3690B8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F04B8-F196-4E1E-FC61-1578C7B9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9-Feb-22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96C6D-51E2-BF6E-ADAB-A6BB0A9D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SKNCOE BE (E &amp; TC) 2020-21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1E99E-001C-A333-E9C5-FCF77CEC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AA26D-CB0D-4285-8E00-597B5EDCDB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FEB73-5EEB-349D-CC9B-0745B69D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687"/>
            <a:ext cx="9144000" cy="51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5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20C13-89FD-53E8-C147-D4D22623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9-Feb-22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48279-C511-5A98-871C-0B9002F0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SKNCOE BE (E &amp; TC) 2020-21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7752D-BCD8-DB0C-0C13-7DF72C3F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AA26D-CB0D-4285-8E00-597B5EDCDB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13714-8C7F-F340-20B1-0860E0A33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14"/>
            <a:ext cx="9144000" cy="514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1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0BF92-7F5A-409C-DE7A-9854846B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9-Feb-22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6A6BE-6FCB-89ED-F163-F254825E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SKNCOE BE (E &amp; TC) 2020-21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C207B-476A-2FC4-C749-35C64145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AA26D-CB0D-4285-8E00-597B5EDCDB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B30CC-9CDB-C8A9-CFC3-DE3E1C203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9538"/>
            <a:ext cx="9144000" cy="511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11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709B1-E1D4-63FC-5E95-D07E1DA9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9-Feb-22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21ED6-0772-3B78-188C-3F04EC21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SKNCOE BE (E &amp; TC) 2020-21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FF5E2-3372-7F24-365F-0111DAAF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AA26D-CB0D-4285-8E00-597B5EDCDB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9E0DF-4FF1-1D37-E2BB-BBE00162F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965"/>
            <a:ext cx="9144000" cy="512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35082-E02E-9DA2-0718-3A848B6C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9-Feb-22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7C8E2-98E6-CC5B-2CE6-D51F8F6F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SKNCOE BE (E &amp; TC) 2020-21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E83F0-2E2B-E9B5-E258-0BDF692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AA26D-CB0D-4285-8E00-597B5EDCDB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A7C8E-F7FE-761F-067B-87166C84C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4515"/>
            <a:ext cx="9144000" cy="516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94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F4B15-D802-D115-28CD-1845B933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9-Feb-22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EA592-BAB7-115F-32F3-690DF7B1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SKNCOE BE (E &amp; TC) 2020-21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31A9E-D6DB-EBF0-2EBA-1B034F49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AA26D-CB0D-4285-8E00-597B5EDCDB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A9E08-2B89-A9CF-4B8A-91CBE821B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14"/>
            <a:ext cx="9144000" cy="514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3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080"/>
            <a:ext cx="7886700" cy="77628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9-Feb-22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A76A0-256F-4F28-AB52-94CEC88C301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3429000" cy="476250"/>
          </a:xfrm>
          <a:noFill/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SKNCOE SE (E &amp; TC) 2020-21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AC61A-3210-157D-24C3-D65CF368F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106"/>
            <a:ext cx="9144000" cy="51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9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317"/>
            <a:ext cx="7886700" cy="92868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28987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performed PID controller simulation using MATLAB software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process control systems cannot exist without PID controllers, all control functions and also it is the simplest controller which uses present, past and future errors. </a:t>
            </a:r>
          </a:p>
          <a:p>
            <a:pPr algn="just">
              <a:lnSpc>
                <a:spcPct val="10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9-Feb-22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A76A0-256F-4F28-AB52-94CEC88C301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3429000" cy="476250"/>
          </a:xfrm>
          <a:noFill/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SKNCOE SE (E &amp; TC) 2020-21</a:t>
            </a:r>
          </a:p>
        </p:txBody>
      </p:sp>
    </p:spTree>
    <p:extLst>
      <p:ext uri="{BB962C8B-B14F-4D97-AF65-F5344CB8AC3E}">
        <p14:creationId xmlns:p14="http://schemas.microsoft.com/office/powerpoint/2010/main" val="31783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-60960"/>
            <a:ext cx="7886700" cy="92868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9-Feb-22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A76A0-256F-4F28-AB52-94CEC88C301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3429000" cy="476250"/>
          </a:xfrm>
          <a:noFill/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SKNCOE SE (E &amp; TC) 2020-21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82582-6CDF-5E9B-32C2-2D91277073B8}"/>
              </a:ext>
            </a:extLst>
          </p:cNvPr>
          <p:cNvSpPr txBox="1"/>
          <p:nvPr/>
        </p:nvSpPr>
        <p:spPr>
          <a:xfrm>
            <a:off x="666750" y="1029655"/>
            <a:ext cx="7886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 Lee, M.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Shamsuzzoha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T.N. Luan Vu, ―IMC-PID Approach: An Effective way to get an Analytical Design of Robust PID Controller,‖ International Conference on Control, Automation and Systems, Seoul, Korea, pp. 2861–2866, 2008.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Zwe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-Lee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 A particle swarm optimization approach for optimum design of PID controller in AVR system”, IEEE transactions on energy conversion,November 6,(2002).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Jihong Li and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Pingkang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Li, “Stability Region Analysis of PID Controllers for Time-delay Systems”, Proceeding of the 6thWorld Congress on Intelligent Control and automation, June 21-23, 2219-2223, © 2006 IEEE.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Ang, K.H.; Chong, G.; Li, Y. PID control system analysis, design, and technology. IEEE Trans. Control Syst. Technol. 2005, 13, 559–576. [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CrossRef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Meshram, P. M., and Rohit G.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Kanojiya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"Tuning of PID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roller using Ziegler-Nichols method for speed control of DC motor," Advances in Engineering, Science and Management (ICAESM), 2012 International Conference on, pp. 117-122. IEEE, 2012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015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303212"/>
            <a:ext cx="8229600" cy="56356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0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9-Feb-22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8D1439-7499-4023-B504-7B323526DB3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3429000" cy="476250"/>
          </a:xfrm>
          <a:noFill/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SKNCOE SE (E &amp; TC) 2020-21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DF2D69F-6103-DDDB-26DF-09B8AFD23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02901"/>
              </p:ext>
            </p:extLst>
          </p:nvPr>
        </p:nvGraphicFramePr>
        <p:xfrm>
          <a:off x="1362075" y="1535192"/>
          <a:ext cx="6419850" cy="378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925">
                  <a:extLst>
                    <a:ext uri="{9D8B030D-6E8A-4147-A177-3AD203B41FA5}">
                      <a16:colId xmlns:a16="http://schemas.microsoft.com/office/drawing/2014/main" val="2437977118"/>
                    </a:ext>
                  </a:extLst>
                </a:gridCol>
                <a:gridCol w="3209925">
                  <a:extLst>
                    <a:ext uri="{9D8B030D-6E8A-4147-A177-3AD203B41FA5}">
                      <a16:colId xmlns:a16="http://schemas.microsoft.com/office/drawing/2014/main" val="3104632810"/>
                    </a:ext>
                  </a:extLst>
                </a:gridCol>
              </a:tblGrid>
              <a:tr h="376523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38864"/>
                  </a:ext>
                </a:extLst>
              </a:tr>
              <a:tr h="376523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361842"/>
                  </a:ext>
                </a:extLst>
              </a:tr>
              <a:tr h="376523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499043"/>
                  </a:ext>
                </a:extLst>
              </a:tr>
              <a:tr h="376523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64562"/>
                  </a:ext>
                </a:extLst>
              </a:tr>
              <a:tr h="398908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The Design of Control System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08388"/>
                  </a:ext>
                </a:extLst>
              </a:tr>
              <a:tr h="376523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Block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409545"/>
                  </a:ext>
                </a:extLst>
              </a:tr>
              <a:tr h="376523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11343"/>
                  </a:ext>
                </a:extLst>
              </a:tr>
              <a:tr h="376523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09963"/>
                  </a:ext>
                </a:extLst>
              </a:tr>
              <a:tr h="376523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62063"/>
                  </a:ext>
                </a:extLst>
              </a:tr>
              <a:tr h="376523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817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65D02-BFF7-F040-7175-B7CDB3D8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9-Feb-22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64658-22DA-4092-304D-590BB1B4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SKNCOE BE (E &amp; TC) 2020-21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494A7-1D27-A602-B35C-E9E89B7A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AA26D-CB0D-4285-8E00-597B5EDCDB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D85C2-13D4-B92E-47C0-E96A7B7281B6}"/>
              </a:ext>
            </a:extLst>
          </p:cNvPr>
          <p:cNvSpPr txBox="1"/>
          <p:nvPr/>
        </p:nvSpPr>
        <p:spPr>
          <a:xfrm>
            <a:off x="1447800" y="2133600"/>
            <a:ext cx="6629400" cy="1840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 This Project !!!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236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110488"/>
            <a:ext cx="8229600" cy="56356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AIM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219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Clr>
                <a:srgbClr val="002060"/>
              </a:buClr>
              <a:buFontTx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simulate Proportional-integral derivative {PID} controller  using MATLAB software.</a:t>
            </a:r>
          </a:p>
          <a:p>
            <a:pPr marL="0" indent="0">
              <a:lnSpc>
                <a:spcPct val="10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9-feb-22</a:t>
            </a:r>
          </a:p>
        </p:txBody>
      </p:sp>
      <p:sp>
        <p:nvSpPr>
          <p:cNvPr id="307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3429000" cy="476250"/>
          </a:xfrm>
          <a:noFill/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SKNCOE SE (E &amp; TC) 2020-21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1BBFEB-4DB1-4C4B-8AF5-632F52785E85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49872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None/>
              <a:defRPr/>
            </a:pPr>
            <a:r>
              <a:rPr lang="en-US" sz="1800" dirty="0"/>
              <a:t>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 controller  it consists of three terms, that are 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proportional, integral, and derivative control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combined operation of these three controllers gives a control strategy for process control. It manipulates the process variables like pressure, speed, temperature, flow and so on</a:t>
            </a:r>
          </a:p>
          <a:p>
            <a:pPr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  <a:defRPr/>
            </a:pPr>
            <a:endParaRPr lang="en-US" sz="1800" dirty="0"/>
          </a:p>
          <a:p>
            <a:pPr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2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9-feb-22</a:t>
            </a:r>
          </a:p>
        </p:txBody>
      </p:sp>
      <p:sp>
        <p:nvSpPr>
          <p:cNvPr id="410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3276600" cy="476250"/>
          </a:xfrm>
          <a:noFill/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SKNCOE SE (E &amp; TC) 2020-21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5B83E7-9377-40DC-9988-3A784511D12A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7886700" cy="914399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4001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What is PID controller?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controller is a device that generates an output signal based on the input signal it receives.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input signal is actually an error signal, which is the difference between the measured variable and desired value,  to convert this error term/signal into suitable actuated commands so that overtime the error is driven to 0 we use controller.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also known as three term controller.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a control look feedback mechanism widely used in industrial control system and  variety of applications requiring continuously modulated control.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PID controller continuously calculates an error value e(t) as difference between a desired set points and a measured process variable and applies a correction based on proportional,integral,derivative terms which gives controller its name.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 depends on present error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 on the accumulation on past error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 is prediction of future errors, based on current rate of change</a:t>
            </a:r>
          </a:p>
          <a:p>
            <a:pPr algn="just">
              <a:lnSpc>
                <a:spcPct val="10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9-Feb-22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A76A0-256F-4F28-AB52-94CEC88C301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3429000" cy="476250"/>
          </a:xfrm>
          <a:noFill/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SKNCOE SE (E &amp; TC) 2020-21</a:t>
            </a:r>
          </a:p>
        </p:txBody>
      </p:sp>
    </p:spTree>
    <p:extLst>
      <p:ext uri="{BB962C8B-B14F-4D97-AF65-F5344CB8AC3E}">
        <p14:creationId xmlns:p14="http://schemas.microsoft.com/office/powerpoint/2010/main" val="428237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68103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the Control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/>
          <a:p>
            <a:r>
              <a:rPr lang="en-US" dirty="0"/>
              <a:t>In accordance with the needs of the system, this study was designed a method of PID components optimizing based on ant colony logic. PID equation e = r – y; </a:t>
            </a:r>
          </a:p>
          <a:p>
            <a:r>
              <a:rPr lang="en-US" dirty="0"/>
              <a:t>Where, e= input error; r= reference input; y = output</a:t>
            </a:r>
          </a:p>
          <a:p>
            <a:r>
              <a:rPr lang="en-US" dirty="0"/>
              <a:t>U(t) is output so,</a:t>
            </a:r>
          </a:p>
          <a:p>
            <a:r>
              <a:rPr lang="en-US" dirty="0"/>
              <a:t>U(t) ∝ e(t) , ∫e(t) , d/</a:t>
            </a:r>
            <a:r>
              <a:rPr lang="en-US" dirty="0" err="1"/>
              <a:t>dt</a:t>
            </a:r>
            <a:r>
              <a:rPr lang="en-US" dirty="0"/>
              <a:t> [e(t)]</a:t>
            </a:r>
          </a:p>
          <a:p>
            <a:r>
              <a:rPr lang="en-US" dirty="0"/>
              <a:t>U(t) = </a:t>
            </a:r>
            <a:r>
              <a:rPr lang="en-US" dirty="0" err="1"/>
              <a:t>kp</a:t>
            </a:r>
            <a:r>
              <a:rPr lang="en-US" dirty="0"/>
              <a:t> e(t) +</a:t>
            </a:r>
            <a:r>
              <a:rPr lang="en-US" dirty="0" err="1"/>
              <a:t>kI</a:t>
            </a:r>
            <a:r>
              <a:rPr lang="en-US" dirty="0"/>
              <a:t> ∫e(t) +</a:t>
            </a:r>
            <a:r>
              <a:rPr lang="en-US" dirty="0" err="1"/>
              <a:t>kD</a:t>
            </a:r>
            <a:r>
              <a:rPr lang="en-US" dirty="0"/>
              <a:t> [d/</a:t>
            </a:r>
            <a:r>
              <a:rPr lang="en-US" dirty="0" err="1"/>
              <a:t>dt</a:t>
            </a:r>
            <a:r>
              <a:rPr lang="en-US" dirty="0"/>
              <a:t> e(t)]</a:t>
            </a:r>
          </a:p>
          <a:p>
            <a:pPr>
              <a:buNone/>
            </a:pPr>
            <a:r>
              <a:rPr lang="en-US" dirty="0"/>
              <a:t>Where,</a:t>
            </a:r>
          </a:p>
          <a:p>
            <a:pPr>
              <a:buNone/>
            </a:pPr>
            <a:r>
              <a:rPr lang="en-US" dirty="0" err="1"/>
              <a:t>Kp</a:t>
            </a:r>
            <a:r>
              <a:rPr lang="en-US" dirty="0"/>
              <a:t>=proportional controller path; </a:t>
            </a:r>
            <a:r>
              <a:rPr lang="en-US" dirty="0" err="1"/>
              <a:t>kI</a:t>
            </a:r>
            <a:r>
              <a:rPr lang="en-US" dirty="0"/>
              <a:t>= integral component; </a:t>
            </a:r>
            <a:r>
              <a:rPr lang="en-US" dirty="0" err="1"/>
              <a:t>kD</a:t>
            </a:r>
            <a:r>
              <a:rPr lang="en-US" dirty="0"/>
              <a:t> = derivative component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E8E65-3623-84BC-D814-633BF972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7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9-Feb-22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2D5BE57-9622-0B3F-F8A3-652E155F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3429000" cy="476250"/>
          </a:xfrm>
          <a:noFill/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SKNCOE SE (E &amp; TC) 2020-21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72513-2E04-4C9B-85D5-13BBA749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>
              <a:defRPr/>
            </a:pPr>
            <a:fld id="{310A76A0-256F-4F28-AB52-94CEC88C30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2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10550" cy="5719763"/>
          </a:xfrm>
        </p:spPr>
        <p:txBody>
          <a:bodyPr/>
          <a:lstStyle/>
          <a:p>
            <a:r>
              <a:rPr lang="en-US" dirty="0"/>
              <a:t>Lets take </a:t>
            </a:r>
            <a:r>
              <a:rPr lang="en-US" dirty="0" err="1"/>
              <a:t>laplace</a:t>
            </a:r>
            <a:r>
              <a:rPr lang="en-US" dirty="0"/>
              <a:t> transform on both sides </a:t>
            </a:r>
          </a:p>
          <a:p>
            <a:r>
              <a:rPr lang="en-US" dirty="0"/>
              <a:t>U(s)  =  </a:t>
            </a:r>
            <a:r>
              <a:rPr lang="en-US" dirty="0" err="1"/>
              <a:t>kp</a:t>
            </a:r>
            <a:r>
              <a:rPr lang="en-US" dirty="0"/>
              <a:t> E(s)+ </a:t>
            </a:r>
            <a:r>
              <a:rPr lang="en-US" dirty="0" err="1"/>
              <a:t>ki</a:t>
            </a:r>
            <a:r>
              <a:rPr lang="en-US" dirty="0"/>
              <a:t>/S E(s)+ </a:t>
            </a:r>
            <a:r>
              <a:rPr lang="en-US" dirty="0" err="1"/>
              <a:t>kD</a:t>
            </a:r>
            <a:r>
              <a:rPr lang="en-US" dirty="0"/>
              <a:t> S E(s)</a:t>
            </a:r>
          </a:p>
          <a:p>
            <a:pPr>
              <a:buNone/>
            </a:pPr>
            <a:r>
              <a:rPr lang="en-US" dirty="0"/>
              <a:t>            = E(s) [</a:t>
            </a:r>
            <a:r>
              <a:rPr lang="en-US" dirty="0" err="1"/>
              <a:t>kpS+kI</a:t>
            </a:r>
            <a:r>
              <a:rPr lang="en-US" dirty="0"/>
              <a:t>/</a:t>
            </a:r>
            <a:r>
              <a:rPr lang="en-US" dirty="0" err="1"/>
              <a:t>S+kDS</a:t>
            </a:r>
            <a:r>
              <a:rPr lang="en-US" dirty="0"/>
              <a:t>]</a:t>
            </a:r>
          </a:p>
          <a:p>
            <a:pPr>
              <a:buNone/>
            </a:pPr>
            <a:r>
              <a:rPr lang="en-US" dirty="0"/>
              <a:t> u(s)/E(s)  =</a:t>
            </a:r>
            <a:r>
              <a:rPr lang="en-US" dirty="0" err="1"/>
              <a:t>kp+kI</a:t>
            </a:r>
            <a:r>
              <a:rPr lang="en-US" dirty="0"/>
              <a:t>/</a:t>
            </a:r>
            <a:r>
              <a:rPr lang="en-US" dirty="0" err="1"/>
              <a:t>s+kDs</a:t>
            </a:r>
            <a:endParaRPr lang="en-US" dirty="0"/>
          </a:p>
          <a:p>
            <a:pPr>
              <a:buNone/>
            </a:pPr>
            <a:r>
              <a:rPr lang="en-US" dirty="0"/>
              <a:t>                  =</a:t>
            </a:r>
            <a:r>
              <a:rPr lang="en-US" dirty="0" err="1"/>
              <a:t>kp</a:t>
            </a:r>
            <a:r>
              <a:rPr lang="en-US" dirty="0"/>
              <a:t>[1+ki/</a:t>
            </a:r>
            <a:r>
              <a:rPr lang="en-US" dirty="0" err="1"/>
              <a:t>kps+kD</a:t>
            </a:r>
            <a:r>
              <a:rPr lang="en-US" dirty="0"/>
              <a:t>/</a:t>
            </a:r>
            <a:r>
              <a:rPr lang="en-US" dirty="0" err="1"/>
              <a:t>kp</a:t>
            </a:r>
            <a:r>
              <a:rPr lang="en-US" dirty="0"/>
              <a:t> *s]</a:t>
            </a:r>
          </a:p>
          <a:p>
            <a:pPr>
              <a:buNone/>
            </a:pPr>
            <a:r>
              <a:rPr lang="en-US" dirty="0"/>
              <a:t>                  =</a:t>
            </a:r>
            <a:r>
              <a:rPr lang="en-US" dirty="0" err="1"/>
              <a:t>kp</a:t>
            </a:r>
            <a:r>
              <a:rPr lang="en-US" dirty="0"/>
              <a:t>[1+1/</a:t>
            </a:r>
            <a:r>
              <a:rPr lang="en-US" dirty="0" err="1"/>
              <a:t>Tis+TDs</a:t>
            </a:r>
            <a:r>
              <a:rPr lang="en-US" dirty="0"/>
              <a:t>]……..         Obtained by </a:t>
            </a:r>
            <a:r>
              <a:rPr lang="en-US" dirty="0" err="1"/>
              <a:t>ziegler-nichole</a:t>
            </a:r>
            <a:endParaRPr lang="en-US" dirty="0"/>
          </a:p>
          <a:p>
            <a:pPr>
              <a:buNone/>
            </a:pPr>
            <a:r>
              <a:rPr lang="en-US" dirty="0"/>
              <a:t>TI=</a:t>
            </a:r>
            <a:r>
              <a:rPr lang="en-US" dirty="0" err="1"/>
              <a:t>kp</a:t>
            </a:r>
            <a:r>
              <a:rPr lang="en-US" dirty="0"/>
              <a:t>/</a:t>
            </a:r>
            <a:r>
              <a:rPr lang="en-US" dirty="0" err="1"/>
              <a:t>kI</a:t>
            </a:r>
            <a:endParaRPr lang="en-US" dirty="0"/>
          </a:p>
          <a:p>
            <a:pPr>
              <a:buNone/>
            </a:pPr>
            <a:r>
              <a:rPr lang="en-US" dirty="0"/>
              <a:t>TD=</a:t>
            </a:r>
            <a:r>
              <a:rPr lang="en-US" dirty="0" err="1"/>
              <a:t>kD</a:t>
            </a:r>
            <a:r>
              <a:rPr lang="en-US" dirty="0"/>
              <a:t>/</a:t>
            </a:r>
            <a:r>
              <a:rPr lang="en-US" dirty="0" err="1"/>
              <a:t>kp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7AAC3-3E95-4E67-CF7F-CBF734D6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7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9-Feb-22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CC4347D-31D7-5F65-5DD9-F3095FD0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3429000" cy="476250"/>
          </a:xfrm>
          <a:noFill/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SKNCOE SE (E &amp; TC) 2020-21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675C-3059-3A51-CF2E-55D1C05D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>
              <a:defRPr/>
            </a:pPr>
            <a:fld id="{310A76A0-256F-4F28-AB52-94CEC88C301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1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"/>
            <a:ext cx="786765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9-Feb-22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A76A0-256F-4F28-AB52-94CEC88C301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3429000" cy="476250"/>
          </a:xfrm>
          <a:noFill/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SKNCOE SE (E &amp; TC) 2020-21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7543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-5080"/>
            <a:ext cx="8058150" cy="914400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000" dirty="0"/>
              <a:t>9-Feb-22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A76A0-256F-4F28-AB52-94CEC88C301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3429000" cy="476250"/>
          </a:xfrm>
          <a:noFill/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SKNCOE SE (E &amp; TC) 2020-21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34AB7C-6461-280B-20F2-9B10C3C73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56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5821</TotalTime>
  <Words>1023</Words>
  <Application>Microsoft Office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CONTENTS</vt:lpstr>
      <vt:lpstr>AIM</vt:lpstr>
      <vt:lpstr>OBJECTIVES</vt:lpstr>
      <vt:lpstr>INTRODUCTION</vt:lpstr>
      <vt:lpstr>The Design of the Control System:</vt:lpstr>
      <vt:lpstr>PowerPoint Presentation</vt:lpstr>
      <vt:lpstr>BLOCK DIAGRAM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  <vt:lpstr>REFERENCES</vt:lpstr>
      <vt:lpstr>PowerPoint Presentation</vt:lpstr>
    </vt:vector>
  </TitlesOfParts>
  <Company>XYZ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SEMINAR  ON</dc:title>
  <dc:creator>ADMIN</dc:creator>
  <cp:lastModifiedBy>nakul dandekar</cp:lastModifiedBy>
  <cp:revision>282</cp:revision>
  <dcterms:created xsi:type="dcterms:W3CDTF">2010-10-26T18:16:31Z</dcterms:created>
  <dcterms:modified xsi:type="dcterms:W3CDTF">2022-05-09T07:23:25Z</dcterms:modified>
</cp:coreProperties>
</file>