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280" r:id="rId2"/>
    <p:sldId id="290" r:id="rId3"/>
    <p:sldId id="289" r:id="rId4"/>
    <p:sldId id="298" r:id="rId5"/>
    <p:sldId id="287" r:id="rId6"/>
    <p:sldId id="293" r:id="rId7"/>
    <p:sldId id="300" r:id="rId8"/>
    <p:sldId id="301" r:id="rId9"/>
    <p:sldId id="288" r:id="rId10"/>
    <p:sldId id="291" r:id="rId11"/>
    <p:sldId id="310" r:id="rId12"/>
    <p:sldId id="311" r:id="rId13"/>
    <p:sldId id="312" r:id="rId14"/>
    <p:sldId id="302" r:id="rId15"/>
    <p:sldId id="313" r:id="rId16"/>
    <p:sldId id="314" r:id="rId17"/>
    <p:sldId id="315" r:id="rId18"/>
    <p:sldId id="316" r:id="rId19"/>
    <p:sldId id="303" r:id="rId20"/>
    <p:sldId id="322" r:id="rId21"/>
    <p:sldId id="305" r:id="rId22"/>
    <p:sldId id="323" r:id="rId23"/>
    <p:sldId id="296" r:id="rId24"/>
    <p:sldId id="317" r:id="rId25"/>
    <p:sldId id="318" r:id="rId26"/>
    <p:sldId id="306" r:id="rId27"/>
    <p:sldId id="319" r:id="rId28"/>
    <p:sldId id="320" r:id="rId29"/>
    <p:sldId id="321" r:id="rId30"/>
    <p:sldId id="297" r:id="rId31"/>
    <p:sldId id="324" r:id="rId32"/>
    <p:sldId id="307" r:id="rId33"/>
    <p:sldId id="295" r:id="rId34"/>
    <p:sldId id="27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71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C979CC5B-D49D-42E4-ACB3-8D2199DF2DF2}" type="datetimeFigureOut">
              <a:rPr lang="en-US"/>
              <a:pPr>
                <a:defRPr/>
              </a:pPr>
              <a:t>4/25/2023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D6C3AF96-763E-41D1-9DF8-D5A7950D341E}" type="slidenum">
              <a:rPr lang="en-US"/>
              <a:pPr>
                <a:defRPr/>
              </a:pPr>
              <a:t>‹#›</a:t>
            </a:fld>
            <a:endParaRPr lang="en-US"/>
          </a:p>
        </p:txBody>
      </p:sp>
    </p:spTree>
    <p:extLst>
      <p:ext uri="{BB962C8B-B14F-4D97-AF65-F5344CB8AC3E}">
        <p14:creationId xmlns:p14="http://schemas.microsoft.com/office/powerpoint/2010/main" val="40103122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06D4B275-9A97-4B3D-959C-A17ABCE6A876}" type="datetimeFigureOut">
              <a:rPr lang="en-US"/>
              <a:pPr>
                <a:defRPr/>
              </a:pPr>
              <a:t>4/25/2023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92ADC973-49F9-4EE9-9E5B-C61046CD5F23}" type="slidenum">
              <a:rPr lang="en-US"/>
              <a:pPr>
                <a:defRPr/>
              </a:pPr>
              <a:t>‹#›</a:t>
            </a:fld>
            <a:endParaRPr lang="en-US"/>
          </a:p>
        </p:txBody>
      </p:sp>
    </p:spTree>
    <p:extLst>
      <p:ext uri="{BB962C8B-B14F-4D97-AF65-F5344CB8AC3E}">
        <p14:creationId xmlns:p14="http://schemas.microsoft.com/office/powerpoint/2010/main" val="290930140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D44D-7740-4CD6-9A13-3A68797D6BF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C2FA09A-FC6D-41BC-8D70-6933B2C784F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8B3F68-3F23-4A1C-B2DC-AE87DAD01FC8}"/>
              </a:ext>
            </a:extLst>
          </p:cNvPr>
          <p:cNvSpPr>
            <a:spLocks noGrp="1"/>
          </p:cNvSpPr>
          <p:nvPr>
            <p:ph type="dt" sz="half" idx="10"/>
          </p:nvPr>
        </p:nvSpPr>
        <p:spPr/>
        <p:txBody>
          <a:bodyPr/>
          <a:lstStyle/>
          <a:p>
            <a:pPr>
              <a:defRPr/>
            </a:pPr>
            <a:fld id="{C2C63EFC-86F1-4F0A-AE63-E2222FC64AE1}" type="datetime5">
              <a:rPr lang="en-US" smtClean="0"/>
              <a:t>25-Apr-23</a:t>
            </a:fld>
            <a:endParaRPr lang="en-US"/>
          </a:p>
        </p:txBody>
      </p:sp>
      <p:sp>
        <p:nvSpPr>
          <p:cNvPr id="5" name="Footer Placeholder 4">
            <a:extLst>
              <a:ext uri="{FF2B5EF4-FFF2-40B4-BE49-F238E27FC236}">
                <a16:creationId xmlns:a16="http://schemas.microsoft.com/office/drawing/2014/main" id="{218F2EE4-52E3-4C51-BCCE-DBDC4EC9789B}"/>
              </a:ext>
            </a:extLst>
          </p:cNvPr>
          <p:cNvSpPr>
            <a:spLocks noGrp="1"/>
          </p:cNvSpPr>
          <p:nvPr>
            <p:ph type="ftr" sz="quarter" idx="11"/>
          </p:nvPr>
        </p:nvSpPr>
        <p:spPr/>
        <p:txBody>
          <a:bodyPr/>
          <a:lstStyle/>
          <a:p>
            <a:pPr>
              <a:defRPr/>
            </a:pPr>
            <a:r>
              <a:rPr lang="pt-BR"/>
              <a:t>SKNCOE TE (E &amp; TC) 2022-23</a:t>
            </a:r>
            <a:endParaRPr lang="en-US"/>
          </a:p>
        </p:txBody>
      </p:sp>
      <p:sp>
        <p:nvSpPr>
          <p:cNvPr id="6" name="Slide Number Placeholder 5">
            <a:extLst>
              <a:ext uri="{FF2B5EF4-FFF2-40B4-BE49-F238E27FC236}">
                <a16:creationId xmlns:a16="http://schemas.microsoft.com/office/drawing/2014/main" id="{0714A86F-BA96-413C-9546-6F9685CAFDE2}"/>
              </a:ext>
            </a:extLst>
          </p:cNvPr>
          <p:cNvSpPr>
            <a:spLocks noGrp="1"/>
          </p:cNvSpPr>
          <p:nvPr>
            <p:ph type="sldNum" sz="quarter" idx="12"/>
          </p:nvPr>
        </p:nvSpPr>
        <p:spPr/>
        <p:txBody>
          <a:bodyPr/>
          <a:lstStyle/>
          <a:p>
            <a:pPr>
              <a:defRPr/>
            </a:pPr>
            <a:fld id="{6E1A6F94-8A4A-4A13-BD5E-23ED20E8FB26}" type="slidenum">
              <a:rPr lang="en-US" smtClean="0"/>
              <a:pPr>
                <a:defRPr/>
              </a:pPr>
              <a:t>‹#›</a:t>
            </a:fld>
            <a:endParaRPr lang="en-US"/>
          </a:p>
        </p:txBody>
      </p:sp>
    </p:spTree>
    <p:extLst>
      <p:ext uri="{BB962C8B-B14F-4D97-AF65-F5344CB8AC3E}">
        <p14:creationId xmlns:p14="http://schemas.microsoft.com/office/powerpoint/2010/main" val="1946361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FC96-DBB6-4D5B-9112-53CFFD0D3B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BC48CB-9921-49DF-A42E-1850EA6710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F3BC3-8878-4217-BB4D-FAF550E730E2}"/>
              </a:ext>
            </a:extLst>
          </p:cNvPr>
          <p:cNvSpPr>
            <a:spLocks noGrp="1"/>
          </p:cNvSpPr>
          <p:nvPr>
            <p:ph type="dt" sz="half" idx="10"/>
          </p:nvPr>
        </p:nvSpPr>
        <p:spPr/>
        <p:txBody>
          <a:bodyPr/>
          <a:lstStyle/>
          <a:p>
            <a:pPr>
              <a:defRPr/>
            </a:pPr>
            <a:fld id="{9DE34DC9-AFAE-4F6E-A31E-4714E624CC92}" type="datetime5">
              <a:rPr lang="en-US" smtClean="0"/>
              <a:t>25-Apr-23</a:t>
            </a:fld>
            <a:endParaRPr lang="en-US"/>
          </a:p>
        </p:txBody>
      </p:sp>
      <p:sp>
        <p:nvSpPr>
          <p:cNvPr id="5" name="Footer Placeholder 4">
            <a:extLst>
              <a:ext uri="{FF2B5EF4-FFF2-40B4-BE49-F238E27FC236}">
                <a16:creationId xmlns:a16="http://schemas.microsoft.com/office/drawing/2014/main" id="{47AC561D-F349-4AF4-8B93-79DC9997C3FE}"/>
              </a:ext>
            </a:extLst>
          </p:cNvPr>
          <p:cNvSpPr>
            <a:spLocks noGrp="1"/>
          </p:cNvSpPr>
          <p:nvPr>
            <p:ph type="ftr" sz="quarter" idx="11"/>
          </p:nvPr>
        </p:nvSpPr>
        <p:spPr/>
        <p:txBody>
          <a:bodyPr/>
          <a:lstStyle/>
          <a:p>
            <a:pPr>
              <a:defRPr/>
            </a:pPr>
            <a:r>
              <a:rPr lang="pt-BR"/>
              <a:t>SKNCOE TE (E &amp; TC) 2022-23</a:t>
            </a:r>
            <a:endParaRPr lang="en-US"/>
          </a:p>
        </p:txBody>
      </p:sp>
      <p:sp>
        <p:nvSpPr>
          <p:cNvPr id="6" name="Slide Number Placeholder 5">
            <a:extLst>
              <a:ext uri="{FF2B5EF4-FFF2-40B4-BE49-F238E27FC236}">
                <a16:creationId xmlns:a16="http://schemas.microsoft.com/office/drawing/2014/main" id="{5D03C55A-2DC6-43FF-AE88-C7896E8B6E9F}"/>
              </a:ext>
            </a:extLst>
          </p:cNvPr>
          <p:cNvSpPr>
            <a:spLocks noGrp="1"/>
          </p:cNvSpPr>
          <p:nvPr>
            <p:ph type="sldNum" sz="quarter" idx="12"/>
          </p:nvPr>
        </p:nvSpPr>
        <p:spPr/>
        <p:txBody>
          <a:bodyPr/>
          <a:lstStyle/>
          <a:p>
            <a:pPr>
              <a:defRPr/>
            </a:pPr>
            <a:fld id="{E55B2940-0EE9-4116-BC4A-6922F4799626}" type="slidenum">
              <a:rPr lang="en-US" smtClean="0"/>
              <a:pPr>
                <a:defRPr/>
              </a:pPr>
              <a:t>‹#›</a:t>
            </a:fld>
            <a:endParaRPr lang="en-US"/>
          </a:p>
        </p:txBody>
      </p:sp>
    </p:spTree>
    <p:extLst>
      <p:ext uri="{BB962C8B-B14F-4D97-AF65-F5344CB8AC3E}">
        <p14:creationId xmlns:p14="http://schemas.microsoft.com/office/powerpoint/2010/main" val="1197106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8FB469-7843-4113-B0E3-CD2EFFCC678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E9E9B9-8D15-4193-BC71-F0C39A13809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943FB5-EB3C-4648-AAD3-6E1AB49BF35A}"/>
              </a:ext>
            </a:extLst>
          </p:cNvPr>
          <p:cNvSpPr>
            <a:spLocks noGrp="1"/>
          </p:cNvSpPr>
          <p:nvPr>
            <p:ph type="dt" sz="half" idx="10"/>
          </p:nvPr>
        </p:nvSpPr>
        <p:spPr/>
        <p:txBody>
          <a:bodyPr/>
          <a:lstStyle/>
          <a:p>
            <a:pPr>
              <a:defRPr/>
            </a:pPr>
            <a:fld id="{2CD8B769-5897-4204-9259-F3EAD03588E2}" type="datetime5">
              <a:rPr lang="en-US" smtClean="0"/>
              <a:t>25-Apr-23</a:t>
            </a:fld>
            <a:endParaRPr lang="en-US"/>
          </a:p>
        </p:txBody>
      </p:sp>
      <p:sp>
        <p:nvSpPr>
          <p:cNvPr id="5" name="Footer Placeholder 4">
            <a:extLst>
              <a:ext uri="{FF2B5EF4-FFF2-40B4-BE49-F238E27FC236}">
                <a16:creationId xmlns:a16="http://schemas.microsoft.com/office/drawing/2014/main" id="{7000E59D-997C-456F-83FA-B8DA5AEC12CD}"/>
              </a:ext>
            </a:extLst>
          </p:cNvPr>
          <p:cNvSpPr>
            <a:spLocks noGrp="1"/>
          </p:cNvSpPr>
          <p:nvPr>
            <p:ph type="ftr" sz="quarter" idx="11"/>
          </p:nvPr>
        </p:nvSpPr>
        <p:spPr/>
        <p:txBody>
          <a:bodyPr/>
          <a:lstStyle/>
          <a:p>
            <a:pPr>
              <a:defRPr/>
            </a:pPr>
            <a:r>
              <a:rPr lang="pt-BR"/>
              <a:t>SKNCOE TE (E &amp; TC) 2022-23</a:t>
            </a:r>
            <a:endParaRPr lang="en-US"/>
          </a:p>
        </p:txBody>
      </p:sp>
      <p:sp>
        <p:nvSpPr>
          <p:cNvPr id="6" name="Slide Number Placeholder 5">
            <a:extLst>
              <a:ext uri="{FF2B5EF4-FFF2-40B4-BE49-F238E27FC236}">
                <a16:creationId xmlns:a16="http://schemas.microsoft.com/office/drawing/2014/main" id="{EB33D883-3480-44B1-A000-675A17B1B706}"/>
              </a:ext>
            </a:extLst>
          </p:cNvPr>
          <p:cNvSpPr>
            <a:spLocks noGrp="1"/>
          </p:cNvSpPr>
          <p:nvPr>
            <p:ph type="sldNum" sz="quarter" idx="12"/>
          </p:nvPr>
        </p:nvSpPr>
        <p:spPr/>
        <p:txBody>
          <a:bodyPr/>
          <a:lstStyle/>
          <a:p>
            <a:pPr>
              <a:defRPr/>
            </a:pPr>
            <a:fld id="{AB9D24AD-6310-499A-955E-0A6AF1EB5FF8}" type="slidenum">
              <a:rPr lang="en-US" smtClean="0"/>
              <a:pPr>
                <a:defRPr/>
              </a:pPr>
              <a:t>‹#›</a:t>
            </a:fld>
            <a:endParaRPr lang="en-US"/>
          </a:p>
        </p:txBody>
      </p:sp>
    </p:spTree>
    <p:extLst>
      <p:ext uri="{BB962C8B-B14F-4D97-AF65-F5344CB8AC3E}">
        <p14:creationId xmlns:p14="http://schemas.microsoft.com/office/powerpoint/2010/main" val="364131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3A03-618C-42B5-98CF-13C26931FD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C6D234-391F-460B-9969-AE3BE5F0E4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CCAA28-7CB2-4BAA-B597-640B200226CD}"/>
              </a:ext>
            </a:extLst>
          </p:cNvPr>
          <p:cNvSpPr>
            <a:spLocks noGrp="1"/>
          </p:cNvSpPr>
          <p:nvPr>
            <p:ph type="dt" sz="half" idx="10"/>
          </p:nvPr>
        </p:nvSpPr>
        <p:spPr/>
        <p:txBody>
          <a:bodyPr/>
          <a:lstStyle/>
          <a:p>
            <a:pPr>
              <a:defRPr/>
            </a:pPr>
            <a:fld id="{C81B16F1-B9F7-4DD2-926F-EDC8A54F3468}" type="datetime5">
              <a:rPr lang="en-US" smtClean="0"/>
              <a:t>25-Apr-23</a:t>
            </a:fld>
            <a:endParaRPr lang="en-US"/>
          </a:p>
        </p:txBody>
      </p:sp>
      <p:sp>
        <p:nvSpPr>
          <p:cNvPr id="5" name="Footer Placeholder 4">
            <a:extLst>
              <a:ext uri="{FF2B5EF4-FFF2-40B4-BE49-F238E27FC236}">
                <a16:creationId xmlns:a16="http://schemas.microsoft.com/office/drawing/2014/main" id="{1606ECDD-291C-40FC-A296-2F9C7DA61852}"/>
              </a:ext>
            </a:extLst>
          </p:cNvPr>
          <p:cNvSpPr>
            <a:spLocks noGrp="1"/>
          </p:cNvSpPr>
          <p:nvPr>
            <p:ph type="ftr" sz="quarter" idx="11"/>
          </p:nvPr>
        </p:nvSpPr>
        <p:spPr/>
        <p:txBody>
          <a:bodyPr/>
          <a:lstStyle/>
          <a:p>
            <a:pPr>
              <a:defRPr/>
            </a:pPr>
            <a:r>
              <a:rPr lang="pt-BR"/>
              <a:t>SKNCOE TE (E &amp; TC) 2022-23</a:t>
            </a:r>
            <a:endParaRPr lang="en-US"/>
          </a:p>
        </p:txBody>
      </p:sp>
      <p:sp>
        <p:nvSpPr>
          <p:cNvPr id="6" name="Slide Number Placeholder 5">
            <a:extLst>
              <a:ext uri="{FF2B5EF4-FFF2-40B4-BE49-F238E27FC236}">
                <a16:creationId xmlns:a16="http://schemas.microsoft.com/office/drawing/2014/main" id="{286C01F8-8217-4021-BA2A-EE2C74DBBC00}"/>
              </a:ext>
            </a:extLst>
          </p:cNvPr>
          <p:cNvSpPr>
            <a:spLocks noGrp="1"/>
          </p:cNvSpPr>
          <p:nvPr>
            <p:ph type="sldNum" sz="quarter" idx="12"/>
          </p:nvPr>
        </p:nvSpPr>
        <p:spPr/>
        <p:txBody>
          <a:bodyPr/>
          <a:lstStyle/>
          <a:p>
            <a:pPr>
              <a:defRPr/>
            </a:pPr>
            <a:fld id="{310A76A0-256F-4F28-AB52-94CEC88C3011}" type="slidenum">
              <a:rPr lang="en-US" smtClean="0"/>
              <a:pPr>
                <a:defRPr/>
              </a:pPr>
              <a:t>‹#›</a:t>
            </a:fld>
            <a:endParaRPr lang="en-US"/>
          </a:p>
        </p:txBody>
      </p:sp>
    </p:spTree>
    <p:extLst>
      <p:ext uri="{BB962C8B-B14F-4D97-AF65-F5344CB8AC3E}">
        <p14:creationId xmlns:p14="http://schemas.microsoft.com/office/powerpoint/2010/main" val="14271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FD3D-E8E8-4CD1-8411-22CF45FA04D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F543C7-6DBE-4991-807B-47C23822FC4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BBFE2C-3288-4068-9A18-FD261847A16E}"/>
              </a:ext>
            </a:extLst>
          </p:cNvPr>
          <p:cNvSpPr>
            <a:spLocks noGrp="1"/>
          </p:cNvSpPr>
          <p:nvPr>
            <p:ph type="dt" sz="half" idx="10"/>
          </p:nvPr>
        </p:nvSpPr>
        <p:spPr/>
        <p:txBody>
          <a:bodyPr/>
          <a:lstStyle/>
          <a:p>
            <a:pPr>
              <a:defRPr/>
            </a:pPr>
            <a:fld id="{F2CCFD3B-06F8-4A3A-9B7F-97B4A1A4E41D}" type="datetime5">
              <a:rPr lang="en-US" smtClean="0"/>
              <a:t>25-Apr-23</a:t>
            </a:fld>
            <a:endParaRPr lang="en-US"/>
          </a:p>
        </p:txBody>
      </p:sp>
      <p:sp>
        <p:nvSpPr>
          <p:cNvPr id="5" name="Footer Placeholder 4">
            <a:extLst>
              <a:ext uri="{FF2B5EF4-FFF2-40B4-BE49-F238E27FC236}">
                <a16:creationId xmlns:a16="http://schemas.microsoft.com/office/drawing/2014/main" id="{6B85FBC2-88DD-4271-A2F4-086E59891B06}"/>
              </a:ext>
            </a:extLst>
          </p:cNvPr>
          <p:cNvSpPr>
            <a:spLocks noGrp="1"/>
          </p:cNvSpPr>
          <p:nvPr>
            <p:ph type="ftr" sz="quarter" idx="11"/>
          </p:nvPr>
        </p:nvSpPr>
        <p:spPr/>
        <p:txBody>
          <a:bodyPr/>
          <a:lstStyle/>
          <a:p>
            <a:pPr>
              <a:defRPr/>
            </a:pPr>
            <a:r>
              <a:rPr lang="pt-BR"/>
              <a:t>SKNCOE TE (E &amp; TC) 2022-23</a:t>
            </a:r>
            <a:endParaRPr lang="en-US"/>
          </a:p>
        </p:txBody>
      </p:sp>
      <p:sp>
        <p:nvSpPr>
          <p:cNvPr id="6" name="Slide Number Placeholder 5">
            <a:extLst>
              <a:ext uri="{FF2B5EF4-FFF2-40B4-BE49-F238E27FC236}">
                <a16:creationId xmlns:a16="http://schemas.microsoft.com/office/drawing/2014/main" id="{E6741057-E94C-4094-8C75-2A45951FA77D}"/>
              </a:ext>
            </a:extLst>
          </p:cNvPr>
          <p:cNvSpPr>
            <a:spLocks noGrp="1"/>
          </p:cNvSpPr>
          <p:nvPr>
            <p:ph type="sldNum" sz="quarter" idx="12"/>
          </p:nvPr>
        </p:nvSpPr>
        <p:spPr/>
        <p:txBody>
          <a:bodyPr/>
          <a:lstStyle/>
          <a:p>
            <a:pPr>
              <a:defRPr/>
            </a:pPr>
            <a:fld id="{6B6D489B-751A-451C-BE9B-9F4627867235}" type="slidenum">
              <a:rPr lang="en-US" smtClean="0"/>
              <a:pPr>
                <a:defRPr/>
              </a:pPr>
              <a:t>‹#›</a:t>
            </a:fld>
            <a:endParaRPr lang="en-US"/>
          </a:p>
        </p:txBody>
      </p:sp>
    </p:spTree>
    <p:extLst>
      <p:ext uri="{BB962C8B-B14F-4D97-AF65-F5344CB8AC3E}">
        <p14:creationId xmlns:p14="http://schemas.microsoft.com/office/powerpoint/2010/main" val="413926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8E91-A848-460E-B6D6-8F637F018A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C0A0A6-A242-4B3C-921F-47B7A2F50E9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E1C85B-A4C3-4D80-AF9A-F5E3F35886E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8517BC-233D-4034-B60B-24126CD61F79}"/>
              </a:ext>
            </a:extLst>
          </p:cNvPr>
          <p:cNvSpPr>
            <a:spLocks noGrp="1"/>
          </p:cNvSpPr>
          <p:nvPr>
            <p:ph type="dt" sz="half" idx="10"/>
          </p:nvPr>
        </p:nvSpPr>
        <p:spPr/>
        <p:txBody>
          <a:bodyPr/>
          <a:lstStyle/>
          <a:p>
            <a:pPr>
              <a:defRPr/>
            </a:pPr>
            <a:fld id="{765956F8-6A72-4321-A4AA-14DE901FA002}" type="datetime5">
              <a:rPr lang="en-US" smtClean="0"/>
              <a:t>25-Apr-23</a:t>
            </a:fld>
            <a:endParaRPr lang="en-US"/>
          </a:p>
        </p:txBody>
      </p:sp>
      <p:sp>
        <p:nvSpPr>
          <p:cNvPr id="6" name="Footer Placeholder 5">
            <a:extLst>
              <a:ext uri="{FF2B5EF4-FFF2-40B4-BE49-F238E27FC236}">
                <a16:creationId xmlns:a16="http://schemas.microsoft.com/office/drawing/2014/main" id="{97C4B51D-5D2C-44F4-98F1-8743CB8C7724}"/>
              </a:ext>
            </a:extLst>
          </p:cNvPr>
          <p:cNvSpPr>
            <a:spLocks noGrp="1"/>
          </p:cNvSpPr>
          <p:nvPr>
            <p:ph type="ftr" sz="quarter" idx="11"/>
          </p:nvPr>
        </p:nvSpPr>
        <p:spPr/>
        <p:txBody>
          <a:bodyPr/>
          <a:lstStyle/>
          <a:p>
            <a:pPr>
              <a:defRPr/>
            </a:pPr>
            <a:r>
              <a:rPr lang="pt-BR"/>
              <a:t>SKNCOE TE (E &amp; TC) 2022-23</a:t>
            </a:r>
            <a:endParaRPr lang="en-US"/>
          </a:p>
        </p:txBody>
      </p:sp>
      <p:sp>
        <p:nvSpPr>
          <p:cNvPr id="7" name="Slide Number Placeholder 6">
            <a:extLst>
              <a:ext uri="{FF2B5EF4-FFF2-40B4-BE49-F238E27FC236}">
                <a16:creationId xmlns:a16="http://schemas.microsoft.com/office/drawing/2014/main" id="{91C81693-19AA-44EF-B432-74FE3B389086}"/>
              </a:ext>
            </a:extLst>
          </p:cNvPr>
          <p:cNvSpPr>
            <a:spLocks noGrp="1"/>
          </p:cNvSpPr>
          <p:nvPr>
            <p:ph type="sldNum" sz="quarter" idx="12"/>
          </p:nvPr>
        </p:nvSpPr>
        <p:spPr/>
        <p:txBody>
          <a:bodyPr/>
          <a:lstStyle/>
          <a:p>
            <a:pPr>
              <a:defRPr/>
            </a:pPr>
            <a:fld id="{D709068C-3421-41A6-A3AB-626385E32C34}" type="slidenum">
              <a:rPr lang="en-US" smtClean="0"/>
              <a:pPr>
                <a:defRPr/>
              </a:pPr>
              <a:t>‹#›</a:t>
            </a:fld>
            <a:endParaRPr lang="en-US"/>
          </a:p>
        </p:txBody>
      </p:sp>
    </p:spTree>
    <p:extLst>
      <p:ext uri="{BB962C8B-B14F-4D97-AF65-F5344CB8AC3E}">
        <p14:creationId xmlns:p14="http://schemas.microsoft.com/office/powerpoint/2010/main" val="396031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50D1-F897-4447-8C87-A352CE0B0E57}"/>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E50EA5-B313-4F26-A31D-0E30ADCB291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2591419-5A20-43C1-ABE5-64024DE9AFB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58386B-9019-43C7-A3C0-F9B7DF0EABB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F011E65-8B6E-438C-8291-47A9CBC0549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661528-0847-4523-8D16-70DA758E00C8}"/>
              </a:ext>
            </a:extLst>
          </p:cNvPr>
          <p:cNvSpPr>
            <a:spLocks noGrp="1"/>
          </p:cNvSpPr>
          <p:nvPr>
            <p:ph type="dt" sz="half" idx="10"/>
          </p:nvPr>
        </p:nvSpPr>
        <p:spPr/>
        <p:txBody>
          <a:bodyPr/>
          <a:lstStyle/>
          <a:p>
            <a:pPr>
              <a:defRPr/>
            </a:pPr>
            <a:fld id="{7A6D6765-8C75-4D2E-9019-1EAB2A1F877E}" type="datetime5">
              <a:rPr lang="en-US" smtClean="0"/>
              <a:t>25-Apr-23</a:t>
            </a:fld>
            <a:endParaRPr lang="en-US"/>
          </a:p>
        </p:txBody>
      </p:sp>
      <p:sp>
        <p:nvSpPr>
          <p:cNvPr id="8" name="Footer Placeholder 7">
            <a:extLst>
              <a:ext uri="{FF2B5EF4-FFF2-40B4-BE49-F238E27FC236}">
                <a16:creationId xmlns:a16="http://schemas.microsoft.com/office/drawing/2014/main" id="{11C688D4-178E-40FB-93A9-D2B1380ECB7A}"/>
              </a:ext>
            </a:extLst>
          </p:cNvPr>
          <p:cNvSpPr>
            <a:spLocks noGrp="1"/>
          </p:cNvSpPr>
          <p:nvPr>
            <p:ph type="ftr" sz="quarter" idx="11"/>
          </p:nvPr>
        </p:nvSpPr>
        <p:spPr/>
        <p:txBody>
          <a:bodyPr/>
          <a:lstStyle/>
          <a:p>
            <a:pPr>
              <a:defRPr/>
            </a:pPr>
            <a:r>
              <a:rPr lang="pt-BR"/>
              <a:t>SKNCOE TE (E &amp; TC) 2022-23</a:t>
            </a:r>
            <a:endParaRPr lang="en-US"/>
          </a:p>
        </p:txBody>
      </p:sp>
      <p:sp>
        <p:nvSpPr>
          <p:cNvPr id="9" name="Slide Number Placeholder 8">
            <a:extLst>
              <a:ext uri="{FF2B5EF4-FFF2-40B4-BE49-F238E27FC236}">
                <a16:creationId xmlns:a16="http://schemas.microsoft.com/office/drawing/2014/main" id="{411F9BE0-BF32-4DC1-ACDD-5C73159822EC}"/>
              </a:ext>
            </a:extLst>
          </p:cNvPr>
          <p:cNvSpPr>
            <a:spLocks noGrp="1"/>
          </p:cNvSpPr>
          <p:nvPr>
            <p:ph type="sldNum" sz="quarter" idx="12"/>
          </p:nvPr>
        </p:nvSpPr>
        <p:spPr/>
        <p:txBody>
          <a:bodyPr/>
          <a:lstStyle/>
          <a:p>
            <a:pPr>
              <a:defRPr/>
            </a:pPr>
            <a:fld id="{90FAD4F6-1F07-4298-A234-94A5905A6E2C}" type="slidenum">
              <a:rPr lang="en-US" smtClean="0"/>
              <a:pPr>
                <a:defRPr/>
              </a:pPr>
              <a:t>‹#›</a:t>
            </a:fld>
            <a:endParaRPr lang="en-US"/>
          </a:p>
        </p:txBody>
      </p:sp>
    </p:spTree>
    <p:extLst>
      <p:ext uri="{BB962C8B-B14F-4D97-AF65-F5344CB8AC3E}">
        <p14:creationId xmlns:p14="http://schemas.microsoft.com/office/powerpoint/2010/main" val="419494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B572-C604-4509-88B7-69261DB4A4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442C7D-1894-4035-882E-5A7C3FD990DE}"/>
              </a:ext>
            </a:extLst>
          </p:cNvPr>
          <p:cNvSpPr>
            <a:spLocks noGrp="1"/>
          </p:cNvSpPr>
          <p:nvPr>
            <p:ph type="dt" sz="half" idx="10"/>
          </p:nvPr>
        </p:nvSpPr>
        <p:spPr/>
        <p:txBody>
          <a:bodyPr/>
          <a:lstStyle/>
          <a:p>
            <a:pPr>
              <a:defRPr/>
            </a:pPr>
            <a:fld id="{9D4B0C24-F29B-4B79-9C9C-D37F47531D69}" type="datetime5">
              <a:rPr lang="en-US" smtClean="0"/>
              <a:t>25-Apr-23</a:t>
            </a:fld>
            <a:endParaRPr lang="en-US"/>
          </a:p>
        </p:txBody>
      </p:sp>
      <p:sp>
        <p:nvSpPr>
          <p:cNvPr id="4" name="Footer Placeholder 3">
            <a:extLst>
              <a:ext uri="{FF2B5EF4-FFF2-40B4-BE49-F238E27FC236}">
                <a16:creationId xmlns:a16="http://schemas.microsoft.com/office/drawing/2014/main" id="{D7FE1C30-EAD8-47C3-96FA-37E388E179E9}"/>
              </a:ext>
            </a:extLst>
          </p:cNvPr>
          <p:cNvSpPr>
            <a:spLocks noGrp="1"/>
          </p:cNvSpPr>
          <p:nvPr>
            <p:ph type="ftr" sz="quarter" idx="11"/>
          </p:nvPr>
        </p:nvSpPr>
        <p:spPr/>
        <p:txBody>
          <a:bodyPr/>
          <a:lstStyle/>
          <a:p>
            <a:pPr>
              <a:defRPr/>
            </a:pPr>
            <a:r>
              <a:rPr lang="pt-BR"/>
              <a:t>SKNCOE TE (E &amp; TC) 2022-23</a:t>
            </a:r>
            <a:endParaRPr lang="en-US"/>
          </a:p>
        </p:txBody>
      </p:sp>
      <p:sp>
        <p:nvSpPr>
          <p:cNvPr id="5" name="Slide Number Placeholder 4">
            <a:extLst>
              <a:ext uri="{FF2B5EF4-FFF2-40B4-BE49-F238E27FC236}">
                <a16:creationId xmlns:a16="http://schemas.microsoft.com/office/drawing/2014/main" id="{D03620A4-6C08-4079-BDA4-E437AE1EB982}"/>
              </a:ext>
            </a:extLst>
          </p:cNvPr>
          <p:cNvSpPr>
            <a:spLocks noGrp="1"/>
          </p:cNvSpPr>
          <p:nvPr>
            <p:ph type="sldNum" sz="quarter" idx="12"/>
          </p:nvPr>
        </p:nvSpPr>
        <p:spPr/>
        <p:txBody>
          <a:bodyPr/>
          <a:lstStyle/>
          <a:p>
            <a:pPr>
              <a:defRPr/>
            </a:pPr>
            <a:fld id="{235A821E-5EE0-49C1-A55F-2A6EB8434084}" type="slidenum">
              <a:rPr lang="en-US" smtClean="0"/>
              <a:pPr>
                <a:defRPr/>
              </a:pPr>
              <a:t>‹#›</a:t>
            </a:fld>
            <a:endParaRPr lang="en-US"/>
          </a:p>
        </p:txBody>
      </p:sp>
    </p:spTree>
    <p:extLst>
      <p:ext uri="{BB962C8B-B14F-4D97-AF65-F5344CB8AC3E}">
        <p14:creationId xmlns:p14="http://schemas.microsoft.com/office/powerpoint/2010/main" val="252433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4FFECA-860F-4F49-8888-A95E510F8D42}"/>
              </a:ext>
            </a:extLst>
          </p:cNvPr>
          <p:cNvSpPr>
            <a:spLocks noGrp="1"/>
          </p:cNvSpPr>
          <p:nvPr>
            <p:ph type="dt" sz="half" idx="10"/>
          </p:nvPr>
        </p:nvSpPr>
        <p:spPr/>
        <p:txBody>
          <a:bodyPr/>
          <a:lstStyle/>
          <a:p>
            <a:pPr>
              <a:defRPr/>
            </a:pPr>
            <a:fld id="{CBE75E6A-85FF-45EA-B97A-F8D14F32FF7E}" type="datetime5">
              <a:rPr lang="en-US" smtClean="0"/>
              <a:t>25-Apr-23</a:t>
            </a:fld>
            <a:endParaRPr lang="en-US"/>
          </a:p>
        </p:txBody>
      </p:sp>
      <p:sp>
        <p:nvSpPr>
          <p:cNvPr id="3" name="Footer Placeholder 2">
            <a:extLst>
              <a:ext uri="{FF2B5EF4-FFF2-40B4-BE49-F238E27FC236}">
                <a16:creationId xmlns:a16="http://schemas.microsoft.com/office/drawing/2014/main" id="{385CADD4-0DA5-40A8-8067-7972DE4B1597}"/>
              </a:ext>
            </a:extLst>
          </p:cNvPr>
          <p:cNvSpPr>
            <a:spLocks noGrp="1"/>
          </p:cNvSpPr>
          <p:nvPr>
            <p:ph type="ftr" sz="quarter" idx="11"/>
          </p:nvPr>
        </p:nvSpPr>
        <p:spPr/>
        <p:txBody>
          <a:bodyPr/>
          <a:lstStyle/>
          <a:p>
            <a:pPr>
              <a:defRPr/>
            </a:pPr>
            <a:r>
              <a:rPr lang="pt-BR"/>
              <a:t>SKNCOE TE (E &amp; TC) 2022-23</a:t>
            </a:r>
            <a:endParaRPr lang="en-US"/>
          </a:p>
        </p:txBody>
      </p:sp>
      <p:sp>
        <p:nvSpPr>
          <p:cNvPr id="4" name="Slide Number Placeholder 3">
            <a:extLst>
              <a:ext uri="{FF2B5EF4-FFF2-40B4-BE49-F238E27FC236}">
                <a16:creationId xmlns:a16="http://schemas.microsoft.com/office/drawing/2014/main" id="{4C54B278-AA09-44E8-BB71-53795EBD6DA0}"/>
              </a:ext>
            </a:extLst>
          </p:cNvPr>
          <p:cNvSpPr>
            <a:spLocks noGrp="1"/>
          </p:cNvSpPr>
          <p:nvPr>
            <p:ph type="sldNum" sz="quarter" idx="12"/>
          </p:nvPr>
        </p:nvSpPr>
        <p:spPr/>
        <p:txBody>
          <a:bodyPr/>
          <a:lstStyle/>
          <a:p>
            <a:pPr>
              <a:defRPr/>
            </a:pPr>
            <a:fld id="{3E8AA26D-CB0D-4285-8E00-597B5EDCDBA6}" type="slidenum">
              <a:rPr lang="en-US" smtClean="0"/>
              <a:pPr>
                <a:defRPr/>
              </a:pPr>
              <a:t>‹#›</a:t>
            </a:fld>
            <a:endParaRPr lang="en-US"/>
          </a:p>
        </p:txBody>
      </p:sp>
    </p:spTree>
    <p:extLst>
      <p:ext uri="{BB962C8B-B14F-4D97-AF65-F5344CB8AC3E}">
        <p14:creationId xmlns:p14="http://schemas.microsoft.com/office/powerpoint/2010/main" val="188381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D73F-132C-4F97-9386-8A57B983DFD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17F543-A2B9-4700-8CF0-C6D35E461C7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2C163E-C1E6-473E-874C-0E854B88177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0EE5FB1-0715-43FA-8847-0B8279947112}"/>
              </a:ext>
            </a:extLst>
          </p:cNvPr>
          <p:cNvSpPr>
            <a:spLocks noGrp="1"/>
          </p:cNvSpPr>
          <p:nvPr>
            <p:ph type="dt" sz="half" idx="10"/>
          </p:nvPr>
        </p:nvSpPr>
        <p:spPr/>
        <p:txBody>
          <a:bodyPr/>
          <a:lstStyle/>
          <a:p>
            <a:pPr>
              <a:defRPr/>
            </a:pPr>
            <a:fld id="{26348A7A-3E01-4691-B8BF-EC4CC8E94D57}" type="datetime5">
              <a:rPr lang="en-US" smtClean="0"/>
              <a:t>25-Apr-23</a:t>
            </a:fld>
            <a:endParaRPr lang="en-US"/>
          </a:p>
        </p:txBody>
      </p:sp>
      <p:sp>
        <p:nvSpPr>
          <p:cNvPr id="6" name="Footer Placeholder 5">
            <a:extLst>
              <a:ext uri="{FF2B5EF4-FFF2-40B4-BE49-F238E27FC236}">
                <a16:creationId xmlns:a16="http://schemas.microsoft.com/office/drawing/2014/main" id="{24C9184A-E56D-4903-92E0-03B058E9EC9F}"/>
              </a:ext>
            </a:extLst>
          </p:cNvPr>
          <p:cNvSpPr>
            <a:spLocks noGrp="1"/>
          </p:cNvSpPr>
          <p:nvPr>
            <p:ph type="ftr" sz="quarter" idx="11"/>
          </p:nvPr>
        </p:nvSpPr>
        <p:spPr/>
        <p:txBody>
          <a:bodyPr/>
          <a:lstStyle/>
          <a:p>
            <a:pPr>
              <a:defRPr/>
            </a:pPr>
            <a:r>
              <a:rPr lang="pt-BR"/>
              <a:t>SKNCOE TE (E &amp; TC) 2022-23</a:t>
            </a:r>
            <a:endParaRPr lang="en-US"/>
          </a:p>
        </p:txBody>
      </p:sp>
      <p:sp>
        <p:nvSpPr>
          <p:cNvPr id="7" name="Slide Number Placeholder 6">
            <a:extLst>
              <a:ext uri="{FF2B5EF4-FFF2-40B4-BE49-F238E27FC236}">
                <a16:creationId xmlns:a16="http://schemas.microsoft.com/office/drawing/2014/main" id="{2FCC52E8-5550-4703-93B8-5BCF8FFF65DE}"/>
              </a:ext>
            </a:extLst>
          </p:cNvPr>
          <p:cNvSpPr>
            <a:spLocks noGrp="1"/>
          </p:cNvSpPr>
          <p:nvPr>
            <p:ph type="sldNum" sz="quarter" idx="12"/>
          </p:nvPr>
        </p:nvSpPr>
        <p:spPr/>
        <p:txBody>
          <a:bodyPr/>
          <a:lstStyle/>
          <a:p>
            <a:pPr>
              <a:defRPr/>
            </a:pPr>
            <a:fld id="{F687A651-1830-4699-BE01-B1C2060856AE}" type="slidenum">
              <a:rPr lang="en-US" smtClean="0"/>
              <a:pPr>
                <a:defRPr/>
              </a:pPr>
              <a:t>‹#›</a:t>
            </a:fld>
            <a:endParaRPr lang="en-US"/>
          </a:p>
        </p:txBody>
      </p:sp>
    </p:spTree>
    <p:extLst>
      <p:ext uri="{BB962C8B-B14F-4D97-AF65-F5344CB8AC3E}">
        <p14:creationId xmlns:p14="http://schemas.microsoft.com/office/powerpoint/2010/main" val="422649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7487-AB4D-4AB3-BDE9-FF5F42DCFDE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A0DE2F-37C0-4B41-BDFF-31EC6C36E6A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B1EEB21-005F-453C-B1E2-C151E452CEC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4386A27-FDCF-4100-98F9-15135CEF7393}"/>
              </a:ext>
            </a:extLst>
          </p:cNvPr>
          <p:cNvSpPr>
            <a:spLocks noGrp="1"/>
          </p:cNvSpPr>
          <p:nvPr>
            <p:ph type="dt" sz="half" idx="10"/>
          </p:nvPr>
        </p:nvSpPr>
        <p:spPr/>
        <p:txBody>
          <a:bodyPr/>
          <a:lstStyle/>
          <a:p>
            <a:pPr>
              <a:defRPr/>
            </a:pPr>
            <a:fld id="{48C0B4F3-0F9B-4B33-B210-A879960B7994}" type="datetime5">
              <a:rPr lang="en-US" smtClean="0"/>
              <a:t>25-Apr-23</a:t>
            </a:fld>
            <a:endParaRPr lang="en-US"/>
          </a:p>
        </p:txBody>
      </p:sp>
      <p:sp>
        <p:nvSpPr>
          <p:cNvPr id="6" name="Footer Placeholder 5">
            <a:extLst>
              <a:ext uri="{FF2B5EF4-FFF2-40B4-BE49-F238E27FC236}">
                <a16:creationId xmlns:a16="http://schemas.microsoft.com/office/drawing/2014/main" id="{5E41114A-51DF-47C8-927D-329179BF9281}"/>
              </a:ext>
            </a:extLst>
          </p:cNvPr>
          <p:cNvSpPr>
            <a:spLocks noGrp="1"/>
          </p:cNvSpPr>
          <p:nvPr>
            <p:ph type="ftr" sz="quarter" idx="11"/>
          </p:nvPr>
        </p:nvSpPr>
        <p:spPr/>
        <p:txBody>
          <a:bodyPr/>
          <a:lstStyle/>
          <a:p>
            <a:pPr>
              <a:defRPr/>
            </a:pPr>
            <a:r>
              <a:rPr lang="pt-BR"/>
              <a:t>SKNCOE TE (E &amp; TC) 2022-23</a:t>
            </a:r>
            <a:endParaRPr lang="en-US"/>
          </a:p>
        </p:txBody>
      </p:sp>
      <p:sp>
        <p:nvSpPr>
          <p:cNvPr id="7" name="Slide Number Placeholder 6">
            <a:extLst>
              <a:ext uri="{FF2B5EF4-FFF2-40B4-BE49-F238E27FC236}">
                <a16:creationId xmlns:a16="http://schemas.microsoft.com/office/drawing/2014/main" id="{D4220F03-F0B6-40D6-8D2C-2B3F98574578}"/>
              </a:ext>
            </a:extLst>
          </p:cNvPr>
          <p:cNvSpPr>
            <a:spLocks noGrp="1"/>
          </p:cNvSpPr>
          <p:nvPr>
            <p:ph type="sldNum" sz="quarter" idx="12"/>
          </p:nvPr>
        </p:nvSpPr>
        <p:spPr/>
        <p:txBody>
          <a:bodyPr/>
          <a:lstStyle/>
          <a:p>
            <a:pPr>
              <a:defRPr/>
            </a:pPr>
            <a:fld id="{A4228A41-7B01-4CC1-A570-C0927E291556}" type="slidenum">
              <a:rPr lang="en-US" smtClean="0"/>
              <a:pPr>
                <a:defRPr/>
              </a:pPr>
              <a:t>‹#›</a:t>
            </a:fld>
            <a:endParaRPr lang="en-US"/>
          </a:p>
        </p:txBody>
      </p:sp>
    </p:spTree>
    <p:extLst>
      <p:ext uri="{BB962C8B-B14F-4D97-AF65-F5344CB8AC3E}">
        <p14:creationId xmlns:p14="http://schemas.microsoft.com/office/powerpoint/2010/main" val="292641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3C8E3F-6C16-40E1-9CEA-663110F497D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BC64E3-9352-4044-A65B-E049A1557B1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9DA349-E2A3-4DD3-9922-46AB8A7D9C4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0BE0B344-E49C-4DE8-BDA2-CD349399A0F1}" type="datetime5">
              <a:rPr lang="en-US" smtClean="0"/>
              <a:t>25-Apr-23</a:t>
            </a:fld>
            <a:endParaRPr lang="en-US"/>
          </a:p>
        </p:txBody>
      </p:sp>
      <p:sp>
        <p:nvSpPr>
          <p:cNvPr id="5" name="Footer Placeholder 4">
            <a:extLst>
              <a:ext uri="{FF2B5EF4-FFF2-40B4-BE49-F238E27FC236}">
                <a16:creationId xmlns:a16="http://schemas.microsoft.com/office/drawing/2014/main" id="{CF4768D7-3445-4EEA-9AB9-31BD220DF87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pt-BR"/>
              <a:t>SKNCOE TE (E &amp; TC) 2022-23</a:t>
            </a:r>
            <a:endParaRPr lang="en-US"/>
          </a:p>
        </p:txBody>
      </p:sp>
      <p:sp>
        <p:nvSpPr>
          <p:cNvPr id="6" name="Slide Number Placeholder 5">
            <a:extLst>
              <a:ext uri="{FF2B5EF4-FFF2-40B4-BE49-F238E27FC236}">
                <a16:creationId xmlns:a16="http://schemas.microsoft.com/office/drawing/2014/main" id="{99EB373A-CB0A-42B0-BC94-3A158211FCB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8DBF362A-D5A5-4553-B3F0-15A77B3EC1F6}" type="slidenum">
              <a:rPr lang="en-US" smtClean="0"/>
              <a:pPr>
                <a:defRPr/>
              </a:pPr>
              <a:t>‹#›</a:t>
            </a:fld>
            <a:endParaRPr lang="en-US"/>
          </a:p>
        </p:txBody>
      </p:sp>
    </p:spTree>
    <p:extLst>
      <p:ext uri="{BB962C8B-B14F-4D97-AF65-F5344CB8AC3E}">
        <p14:creationId xmlns:p14="http://schemas.microsoft.com/office/powerpoint/2010/main" val="2039988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609600"/>
            <a:ext cx="4572000" cy="830263"/>
          </a:xfrm>
          <a:prstGeom prst="rect">
            <a:avLst/>
          </a:prstGeom>
          <a:solidFill>
            <a:schemeClr val="bg2">
              <a:lumMod val="20000"/>
              <a:lumOff val="80000"/>
            </a:schemeClr>
          </a:solidFill>
        </p:spPr>
        <p:style>
          <a:lnRef idx="3">
            <a:schemeClr val="lt1"/>
          </a:lnRef>
          <a:fillRef idx="1">
            <a:schemeClr val="accent3"/>
          </a:fillRef>
          <a:effectRef idx="1">
            <a:schemeClr val="accent3"/>
          </a:effectRef>
          <a:fontRef idx="minor">
            <a:schemeClr val="lt1"/>
          </a:fontRef>
        </p:style>
        <p:txBody>
          <a:bodyPr>
            <a:spAutoFit/>
          </a:bodyPr>
          <a:lstStyle/>
          <a:p>
            <a:pPr algn="ctr" fontAlgn="auto">
              <a:spcBef>
                <a:spcPts val="0"/>
              </a:spcBef>
              <a:spcAft>
                <a:spcPts val="0"/>
              </a:spcAft>
              <a:defRPr/>
            </a:pPr>
            <a:r>
              <a:rPr lang="en-US" sz="2400" dirty="0">
                <a:solidFill>
                  <a:schemeClr val="tx1"/>
                </a:solidFill>
                <a:latin typeface="Times New Roman" panose="02020603050405020304" pitchFamily="18" charset="0"/>
                <a:cs typeface="Times New Roman" panose="02020603050405020304" pitchFamily="18" charset="0"/>
              </a:rPr>
              <a:t>A</a:t>
            </a:r>
          </a:p>
          <a:p>
            <a:pPr algn="ctr" fontAlgn="auto">
              <a:spcBef>
                <a:spcPts val="0"/>
              </a:spcBef>
              <a:spcAft>
                <a:spcPts val="0"/>
              </a:spcAft>
              <a:defRPr/>
            </a:pPr>
            <a:r>
              <a:rPr lang="en-US" sz="2400" dirty="0">
                <a:solidFill>
                  <a:schemeClr val="tx1"/>
                </a:solidFill>
                <a:latin typeface="Times New Roman" panose="02020603050405020304" pitchFamily="18" charset="0"/>
                <a:cs typeface="Times New Roman" panose="02020603050405020304" pitchFamily="18" charset="0"/>
              </a:rPr>
              <a:t> Presentation on</a:t>
            </a:r>
          </a:p>
        </p:txBody>
      </p:sp>
      <p:sp>
        <p:nvSpPr>
          <p:cNvPr id="7" name="TextBox 6"/>
          <p:cNvSpPr txBox="1"/>
          <p:nvPr/>
        </p:nvSpPr>
        <p:spPr>
          <a:xfrm>
            <a:off x="479323" y="1976298"/>
            <a:ext cx="8191500" cy="523220"/>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path path="circle">
              <a:fillToRect l="50000" t="50000" r="50000" b="5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a:spAutoFit/>
          </a:bodyPr>
          <a:lstStyle/>
          <a:p>
            <a:pPr algn="l"/>
            <a:r>
              <a:rPr lang="en-US" sz="2800" dirty="0">
                <a:latin typeface="Times New Roman" pitchFamily="18" charset="0"/>
                <a:cs typeface="Times New Roman" pitchFamily="18" charset="0"/>
              </a:rPr>
              <a:t>“Thyristor Firing Angle Control For Battery Charging”</a:t>
            </a:r>
            <a:endParaRPr lang="en-US" dirty="0">
              <a:solidFill>
                <a:schemeClr val="accent1">
                  <a:lumMod val="50000"/>
                </a:schemeClr>
              </a:solidFill>
              <a:latin typeface="Times New Roman" panose="02020603050405020304" pitchFamily="18" charset="0"/>
              <a:cs typeface="Times New Roman" pitchFamily="18" charset="0"/>
            </a:endParaRPr>
          </a:p>
        </p:txBody>
      </p:sp>
      <p:sp>
        <p:nvSpPr>
          <p:cNvPr id="2054" name="TextBox 3"/>
          <p:cNvSpPr txBox="1">
            <a:spLocks noChangeArrowheads="1"/>
          </p:cNvSpPr>
          <p:nvPr/>
        </p:nvSpPr>
        <p:spPr bwMode="auto">
          <a:xfrm>
            <a:off x="762000" y="3218517"/>
            <a:ext cx="3505200" cy="646331"/>
          </a:xfrm>
          <a:prstGeom prst="rect">
            <a:avLst/>
          </a:prstGeom>
          <a:solidFill>
            <a:schemeClr val="bg2">
              <a:lumMod val="20000"/>
              <a:lumOff val="80000"/>
            </a:schemeClr>
          </a:solidFill>
          <a:ln w="9525">
            <a:noFill/>
            <a:miter lim="800000"/>
            <a:headEnd/>
            <a:tailEnd/>
          </a:ln>
        </p:spPr>
        <p:txBody>
          <a:bodyPr>
            <a:spAutoFit/>
          </a:bodyPr>
          <a:lstStyle/>
          <a:p>
            <a:pPr>
              <a:defRPr/>
            </a:pPr>
            <a:r>
              <a:rPr lang="en-US" dirty="0">
                <a:latin typeface="Times New Roman" panose="02020603050405020304" pitchFamily="18" charset="0"/>
                <a:cs typeface="Times New Roman" panose="02020603050405020304" pitchFamily="18" charset="0"/>
              </a:rPr>
              <a:t>Guide :-</a:t>
            </a:r>
          </a:p>
          <a:p>
            <a:pPr>
              <a:defRPr/>
            </a:pPr>
            <a:r>
              <a:rPr lang="en-US" dirty="0">
                <a:latin typeface="Times New Roman" panose="02020603050405020304" pitchFamily="18" charset="0"/>
                <a:cs typeface="Times New Roman" panose="02020603050405020304" pitchFamily="18" charset="0"/>
              </a:rPr>
              <a:t>MS. KOMAL WANZARE</a:t>
            </a:r>
          </a:p>
        </p:txBody>
      </p:sp>
      <p:sp>
        <p:nvSpPr>
          <p:cNvPr id="9" name="TextBox 8"/>
          <p:cNvSpPr txBox="1"/>
          <p:nvPr/>
        </p:nvSpPr>
        <p:spPr>
          <a:xfrm>
            <a:off x="4876802" y="3218517"/>
            <a:ext cx="4038598" cy="1477328"/>
          </a:xfrm>
          <a:prstGeom prst="rect">
            <a:avLst/>
          </a:prstGeom>
          <a:solidFill>
            <a:schemeClr val="bg2">
              <a:lumMod val="20000"/>
              <a:lumOff val="80000"/>
            </a:schemeClr>
          </a:solidFill>
        </p:spPr>
        <p:txBody>
          <a:bodyPr wrap="square">
            <a:spAutoFit/>
          </a:bodyPr>
          <a:lstStyle/>
          <a:p>
            <a:pPr fontAlgn="auto">
              <a:spcBef>
                <a:spcPts val="0"/>
              </a:spcBef>
              <a:spcAft>
                <a:spcPts val="0"/>
              </a:spcAft>
              <a:defRPr/>
            </a:pPr>
            <a:r>
              <a:rPr lang="en-US" dirty="0">
                <a:latin typeface="Times New Roman" panose="02020603050405020304" pitchFamily="18" charset="0"/>
                <a:cs typeface="Times New Roman" panose="02020603050405020304" pitchFamily="18" charset="0"/>
              </a:rPr>
              <a:t>Submitted By:-</a:t>
            </a:r>
          </a:p>
          <a:p>
            <a:pPr marL="342900" indent="-342900" algn="l" fontAlgn="auto">
              <a:spcBef>
                <a:spcPts val="0"/>
              </a:spcBef>
              <a:spcAft>
                <a:spcPts val="0"/>
              </a:spcAft>
              <a:buFontTx/>
              <a:buAutoNum type="arabicPeriod"/>
              <a:defRPr/>
            </a:pPr>
            <a:r>
              <a:rPr lang="en-US" dirty="0">
                <a:latin typeface="Times New Roman" panose="02020603050405020304" pitchFamily="18" charset="0"/>
                <a:cs typeface="Times New Roman" panose="02020603050405020304" pitchFamily="18" charset="0"/>
              </a:rPr>
              <a:t>NAKUL DANDEKAR	      E3510</a:t>
            </a:r>
          </a:p>
          <a:p>
            <a:pPr marL="342900" indent="-342900" algn="l" fontAlgn="auto">
              <a:spcBef>
                <a:spcPts val="0"/>
              </a:spcBef>
              <a:spcAft>
                <a:spcPts val="0"/>
              </a:spcAft>
              <a:buFontTx/>
              <a:buAutoNum type="arabicPeriod"/>
              <a:defRPr/>
            </a:pPr>
            <a:r>
              <a:rPr lang="en-US" dirty="0">
                <a:latin typeface="Times New Roman" panose="02020603050405020304" pitchFamily="18" charset="0"/>
                <a:cs typeface="Times New Roman" panose="02020603050405020304" pitchFamily="18" charset="0"/>
              </a:rPr>
              <a:t>PRATHMESH GIRME           E3516</a:t>
            </a:r>
          </a:p>
          <a:p>
            <a:pPr marL="342900" indent="-342900" algn="l" fontAlgn="auto">
              <a:spcBef>
                <a:spcPts val="0"/>
              </a:spcBef>
              <a:spcAft>
                <a:spcPts val="0"/>
              </a:spcAft>
              <a:buFontTx/>
              <a:buAutoNum type="arabicPeriod"/>
              <a:defRPr/>
            </a:pPr>
            <a:r>
              <a:rPr lang="en-US" dirty="0">
                <a:latin typeface="Times New Roman" panose="02020603050405020304" pitchFamily="18" charset="0"/>
                <a:cs typeface="Times New Roman" panose="02020603050405020304" pitchFamily="18" charset="0"/>
              </a:rPr>
              <a:t>PRATIK JADHAV	       E3520 	</a:t>
            </a:r>
          </a:p>
        </p:txBody>
      </p:sp>
      <p:sp>
        <p:nvSpPr>
          <p:cNvPr id="10" name="TextBox 9"/>
          <p:cNvSpPr txBox="1"/>
          <p:nvPr/>
        </p:nvSpPr>
        <p:spPr>
          <a:xfrm>
            <a:off x="457200" y="5562600"/>
            <a:ext cx="8458200" cy="8302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US" sz="2400" dirty="0">
                <a:latin typeface="Times New Roman" pitchFamily="18" charset="0"/>
                <a:cs typeface="Times New Roman" pitchFamily="18" charset="0"/>
              </a:rPr>
              <a:t>Department of  Electronics &amp; Telecommunication Engineering</a:t>
            </a:r>
          </a:p>
          <a:p>
            <a:pPr algn="ctr" fontAlgn="auto">
              <a:spcBef>
                <a:spcPts val="0"/>
              </a:spcBef>
              <a:spcAft>
                <a:spcPts val="0"/>
              </a:spcAft>
              <a:defRPr/>
            </a:pPr>
            <a:r>
              <a:rPr lang="en-US" sz="2400" dirty="0">
                <a:latin typeface="Times New Roman" pitchFamily="18" charset="0"/>
                <a:cs typeface="Times New Roman" pitchFamily="18" charset="0"/>
              </a:rPr>
              <a:t>Smt. Kashibai Navale College of Engineering, Pune - 41.</a:t>
            </a:r>
          </a:p>
        </p:txBody>
      </p:sp>
      <p:sp>
        <p:nvSpPr>
          <p:cNvPr id="2" name="TextBox 3"/>
          <p:cNvSpPr txBox="1">
            <a:spLocks noChangeArrowheads="1"/>
          </p:cNvSpPr>
          <p:nvPr/>
        </p:nvSpPr>
        <p:spPr bwMode="auto">
          <a:xfrm>
            <a:off x="7391400" y="228600"/>
            <a:ext cx="1524000" cy="646113"/>
          </a:xfrm>
          <a:prstGeom prst="rect">
            <a:avLst/>
          </a:prstGeom>
          <a:gradFill rotWithShape="1">
            <a:gsLst>
              <a:gs pos="0">
                <a:srgbClr val="03D4A8"/>
              </a:gs>
              <a:gs pos="25000">
                <a:srgbClr val="21D6E0"/>
              </a:gs>
              <a:gs pos="75000">
                <a:srgbClr val="0087E6"/>
              </a:gs>
              <a:gs pos="100000">
                <a:srgbClr val="005CBF"/>
              </a:gs>
            </a:gsLst>
            <a:lin ang="5400000"/>
          </a:gradFill>
          <a:ln w="9525">
            <a:noFill/>
            <a:miter lim="800000"/>
            <a:headEnd/>
            <a:tailEnd/>
          </a:ln>
        </p:spPr>
        <p:txBody>
          <a:bodyPr>
            <a:spAutoFit/>
          </a:bodyPr>
          <a:lstStyle/>
          <a:p>
            <a:r>
              <a:rPr lang="en-US" dirty="0">
                <a:latin typeface="Times New Roman" panose="02020603050405020304" pitchFamily="18" charset="0"/>
                <a:cs typeface="Times New Roman" panose="02020603050405020304" pitchFamily="18" charset="0"/>
              </a:rPr>
              <a:t>Group No: -</a:t>
            </a:r>
          </a:p>
          <a:p>
            <a:pPr algn="ctr"/>
            <a:r>
              <a:rPr lang="en-US" dirty="0">
                <a:solidFill>
                  <a:srgbClr val="FF0000"/>
                </a:solidFill>
                <a:latin typeface="Times New Roman" panose="02020603050405020304" pitchFamily="18" charset="0"/>
                <a:cs typeface="Times New Roman" panose="02020603050405020304" pitchFamily="18" charset="0"/>
              </a:rPr>
              <a:t>T16_6</a:t>
            </a:r>
          </a:p>
        </p:txBody>
      </p:sp>
      <p:pic>
        <p:nvPicPr>
          <p:cNvPr id="2059" name="Picture 2"/>
          <p:cNvPicPr>
            <a:picLocks noChangeAspect="1" noChangeArrowheads="1"/>
          </p:cNvPicPr>
          <p:nvPr/>
        </p:nvPicPr>
        <p:blipFill>
          <a:blip r:embed="rId2"/>
          <a:srcRect/>
          <a:stretch>
            <a:fillRect/>
          </a:stretch>
        </p:blipFill>
        <p:spPr bwMode="auto">
          <a:xfrm>
            <a:off x="152400" y="152400"/>
            <a:ext cx="1600200" cy="11049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0" y="274638"/>
            <a:ext cx="9144000" cy="487362"/>
          </a:xfrm>
        </p:spPr>
        <p:txBody>
          <a:bodyPr>
            <a:noAutofit/>
          </a:bodyPr>
          <a:lstStyle/>
          <a:p>
            <a:pPr algn="ctr"/>
            <a:r>
              <a:rPr lang="en-US" sz="3200" b="1" dirty="0">
                <a:solidFill>
                  <a:srgbClr val="C00000"/>
                </a:solidFill>
                <a:latin typeface="Times New Roman" pitchFamily="18" charset="0"/>
                <a:cs typeface="Times New Roman" pitchFamily="18" charset="0"/>
              </a:rPr>
              <a:t>BLOCK DIAGRAM DESCRIPTION</a:t>
            </a:r>
            <a:endParaRPr lang="en-US" sz="3200" b="1" dirty="0">
              <a:latin typeface="Times New Roman" pitchFamily="18" charset="0"/>
              <a:cs typeface="Times New Roman" pitchFamily="18" charset="0"/>
            </a:endParaRPr>
          </a:p>
        </p:txBody>
      </p:sp>
      <p:sp>
        <p:nvSpPr>
          <p:cNvPr id="12291" name="Content Placeholder 2"/>
          <p:cNvSpPr>
            <a:spLocks noGrp="1"/>
          </p:cNvSpPr>
          <p:nvPr>
            <p:ph idx="1"/>
          </p:nvPr>
        </p:nvSpPr>
        <p:spPr>
          <a:xfrm>
            <a:off x="457200" y="1166018"/>
            <a:ext cx="8229600" cy="4525963"/>
          </a:xfrm>
        </p:spPr>
        <p:txBody>
          <a:bodyPr>
            <a:noAutofit/>
          </a:bodyPr>
          <a:lstStyle/>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AC Power Source: </a:t>
            </a:r>
            <a:r>
              <a:rPr lang="en-US" sz="2800" b="0" i="0" dirty="0">
                <a:solidFill>
                  <a:srgbClr val="374151"/>
                </a:solidFill>
                <a:effectLst/>
                <a:latin typeface="Times New Roman" panose="02020603050405020304" pitchFamily="18" charset="0"/>
                <a:cs typeface="Times New Roman" panose="02020603050405020304" pitchFamily="18" charset="0"/>
              </a:rPr>
              <a:t>The AC power source provides the input power to the system. This could be a single-phase or three-phase AC power source.</a:t>
            </a:r>
          </a:p>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Transformer:</a:t>
            </a:r>
            <a:r>
              <a:rPr lang="en-US" sz="2800" b="0" i="0" dirty="0">
                <a:solidFill>
                  <a:srgbClr val="374151"/>
                </a:solidFill>
                <a:effectLst/>
                <a:latin typeface="Times New Roman" panose="02020603050405020304" pitchFamily="18" charset="0"/>
                <a:cs typeface="Times New Roman" panose="02020603050405020304" pitchFamily="18" charset="0"/>
              </a:rPr>
              <a:t> The AC power source is connected to a transformer which is used to step down the voltage to a suitable level for the system. The transformer may also be used to provide isolation between the AC power source and the rest of the system.</a:t>
            </a:r>
          </a:p>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Rectifier:</a:t>
            </a:r>
            <a:r>
              <a:rPr lang="en-US" sz="2800" b="0" i="0" dirty="0">
                <a:solidFill>
                  <a:srgbClr val="374151"/>
                </a:solidFill>
                <a:effectLst/>
                <a:latin typeface="Times New Roman" panose="02020603050405020304" pitchFamily="18" charset="0"/>
                <a:cs typeface="Times New Roman" panose="02020603050405020304" pitchFamily="18" charset="0"/>
              </a:rPr>
              <a:t> The output of the transformer is fed to a rectifier circuit which converts the AC voltage to DC voltage. The rectifier circuit may consist of a single-phase or three-phase bridge rectifier.</a:t>
            </a:r>
          </a:p>
        </p:txBody>
      </p:sp>
      <p:sp>
        <p:nvSpPr>
          <p:cNvPr id="12294" name="Date Placeholder 8"/>
          <p:cNvSpPr>
            <a:spLocks noGrp="1"/>
          </p:cNvSpPr>
          <p:nvPr>
            <p:ph type="dt" sz="half" idx="10"/>
          </p:nvPr>
        </p:nvSpPr>
        <p:spPr>
          <a:noFill/>
        </p:spPr>
        <p:txBody>
          <a:bodyPr/>
          <a:lstStyle/>
          <a:p>
            <a:fld id="{878DAFB0-C1DD-4309-9679-3CCCFACEBD73}" type="datetime5">
              <a:rPr lang="en-US" smtClean="0">
                <a:latin typeface="Arial" pitchFamily="34" charset="0"/>
                <a:cs typeface="Arial" pitchFamily="34" charset="0"/>
              </a:rPr>
              <a:t>25-Apr-23</a:t>
            </a:fld>
            <a:endParaRPr lang="en-US">
              <a:latin typeface="Arial" pitchFamily="34" charset="0"/>
              <a:cs typeface="Arial" pitchFamily="34" charset="0"/>
            </a:endParaRPr>
          </a:p>
        </p:txBody>
      </p:sp>
      <p:sp>
        <p:nvSpPr>
          <p:cNvPr id="12293" name="Footer Placeholder 7"/>
          <p:cNvSpPr>
            <a:spLocks noGrp="1"/>
          </p:cNvSpPr>
          <p:nvPr>
            <p:ph type="ftr" sz="quarter" idx="11"/>
          </p:nvPr>
        </p:nvSpPr>
        <p:spPr>
          <a:noFill/>
        </p:spPr>
        <p:txBody>
          <a:bodyPr/>
          <a:lstStyle/>
          <a:p>
            <a:r>
              <a:rPr lang="pt-BR">
                <a:latin typeface="Arial" pitchFamily="34" charset="0"/>
                <a:cs typeface="Arial" pitchFamily="34" charset="0"/>
              </a:rPr>
              <a:t>SKNCOE TE (E &amp; TC) 2022-23</a:t>
            </a:r>
            <a:endParaRPr lang="en-US">
              <a:latin typeface="Arial" pitchFamily="34" charset="0"/>
              <a:cs typeface="Arial" pitchFamily="34" charset="0"/>
            </a:endParaRPr>
          </a:p>
        </p:txBody>
      </p:sp>
      <p:sp>
        <p:nvSpPr>
          <p:cNvPr id="12292" name="Slide Number Placeholder 6"/>
          <p:cNvSpPr>
            <a:spLocks noGrp="1"/>
          </p:cNvSpPr>
          <p:nvPr>
            <p:ph type="sldNum" sz="quarter" idx="12"/>
          </p:nvPr>
        </p:nvSpPr>
        <p:spPr>
          <a:noFill/>
        </p:spPr>
        <p:txBody>
          <a:bodyPr/>
          <a:lstStyle/>
          <a:p>
            <a:fld id="{02A87C2A-4DC7-42B8-B6B0-BCEC5A16684C}" type="slidenum">
              <a:rPr lang="en-US" smtClean="0">
                <a:latin typeface="Arial" pitchFamily="34" charset="0"/>
                <a:cs typeface="Arial" pitchFamily="34" charset="0"/>
              </a:rPr>
              <a:pPr/>
              <a:t>10</a:t>
            </a:fld>
            <a:endParaRPr lang="en-US">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1D0B46-DBCB-D418-C72A-A6222B9AD83F}"/>
              </a:ext>
            </a:extLst>
          </p:cNvPr>
          <p:cNvSpPr>
            <a:spLocks noGrp="1"/>
          </p:cNvSpPr>
          <p:nvPr>
            <p:ph type="dt" sz="half" idx="10"/>
          </p:nvPr>
        </p:nvSpPr>
        <p:spPr/>
        <p:txBody>
          <a:bodyPr/>
          <a:lstStyle/>
          <a:p>
            <a:pPr>
              <a:defRPr/>
            </a:pPr>
            <a:fld id="{C81B16F1-B9F7-4DD2-926F-EDC8A54F3468}" type="datetime5">
              <a:rPr lang="en-US" smtClean="0"/>
              <a:t>25-Apr-23</a:t>
            </a:fld>
            <a:endParaRPr lang="en-US"/>
          </a:p>
        </p:txBody>
      </p:sp>
      <p:sp>
        <p:nvSpPr>
          <p:cNvPr id="5" name="Footer Placeholder 4">
            <a:extLst>
              <a:ext uri="{FF2B5EF4-FFF2-40B4-BE49-F238E27FC236}">
                <a16:creationId xmlns:a16="http://schemas.microsoft.com/office/drawing/2014/main" id="{014CDF35-8B79-4E54-1202-AEBC25467249}"/>
              </a:ext>
            </a:extLst>
          </p:cNvPr>
          <p:cNvSpPr>
            <a:spLocks noGrp="1"/>
          </p:cNvSpPr>
          <p:nvPr>
            <p:ph type="ftr" sz="quarter" idx="11"/>
          </p:nvPr>
        </p:nvSpPr>
        <p:spPr/>
        <p:txBody>
          <a:bodyPr/>
          <a:lstStyle/>
          <a:p>
            <a:pPr>
              <a:defRPr/>
            </a:pPr>
            <a:r>
              <a:rPr lang="pt-BR"/>
              <a:t>SKNCOE TE (E &amp; TC) 2022-23</a:t>
            </a:r>
            <a:endParaRPr lang="en-US"/>
          </a:p>
        </p:txBody>
      </p:sp>
      <p:sp>
        <p:nvSpPr>
          <p:cNvPr id="6" name="Slide Number Placeholder 5">
            <a:extLst>
              <a:ext uri="{FF2B5EF4-FFF2-40B4-BE49-F238E27FC236}">
                <a16:creationId xmlns:a16="http://schemas.microsoft.com/office/drawing/2014/main" id="{A8F37211-9134-F230-6CFE-81035AE9CD7A}"/>
              </a:ext>
            </a:extLst>
          </p:cNvPr>
          <p:cNvSpPr>
            <a:spLocks noGrp="1"/>
          </p:cNvSpPr>
          <p:nvPr>
            <p:ph type="sldNum" sz="quarter" idx="12"/>
          </p:nvPr>
        </p:nvSpPr>
        <p:spPr/>
        <p:txBody>
          <a:bodyPr/>
          <a:lstStyle/>
          <a:p>
            <a:pPr>
              <a:defRPr/>
            </a:pPr>
            <a:fld id="{310A76A0-256F-4F28-AB52-94CEC88C3011}" type="slidenum">
              <a:rPr lang="en-US" smtClean="0"/>
              <a:pPr>
                <a:defRPr/>
              </a:pPr>
              <a:t>11</a:t>
            </a:fld>
            <a:endParaRPr lang="en-US"/>
          </a:p>
        </p:txBody>
      </p:sp>
      <p:sp>
        <p:nvSpPr>
          <p:cNvPr id="9" name="TextBox 8">
            <a:extLst>
              <a:ext uri="{FF2B5EF4-FFF2-40B4-BE49-F238E27FC236}">
                <a16:creationId xmlns:a16="http://schemas.microsoft.com/office/drawing/2014/main" id="{D4EE1641-6104-6545-E8B3-4BFA9BDD58DB}"/>
              </a:ext>
            </a:extLst>
          </p:cNvPr>
          <p:cNvSpPr txBox="1"/>
          <p:nvPr/>
        </p:nvSpPr>
        <p:spPr>
          <a:xfrm>
            <a:off x="628650" y="533400"/>
            <a:ext cx="7886700" cy="6124754"/>
          </a:xfrm>
          <a:prstGeom prst="rect">
            <a:avLst/>
          </a:prstGeom>
          <a:noFill/>
        </p:spPr>
        <p:txBody>
          <a:bodyPr wrap="square" rtlCol="0">
            <a:spAutoFit/>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4. </a:t>
            </a:r>
            <a:r>
              <a:rPr lang="en-US" sz="2800" b="0" i="0" u="sng" dirty="0">
                <a:solidFill>
                  <a:srgbClr val="374151"/>
                </a:solidFill>
                <a:effectLst/>
                <a:latin typeface="Times New Roman" panose="02020603050405020304" pitchFamily="18" charset="0"/>
                <a:cs typeface="Times New Roman" panose="02020603050405020304" pitchFamily="18" charset="0"/>
              </a:rPr>
              <a:t>Filter:</a:t>
            </a:r>
            <a:r>
              <a:rPr lang="en-US" sz="2800" b="0" i="0" dirty="0">
                <a:solidFill>
                  <a:srgbClr val="374151"/>
                </a:solidFill>
                <a:effectLst/>
                <a:latin typeface="Times New Roman" panose="02020603050405020304" pitchFamily="18" charset="0"/>
                <a:cs typeface="Times New Roman" panose="02020603050405020304" pitchFamily="18" charset="0"/>
              </a:rPr>
              <a:t> The output of the rectifier is then filtered    using a capacitor filter to remove any ripple voltage.</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5. </a:t>
            </a:r>
            <a:r>
              <a:rPr lang="en-US" sz="2800" b="0" i="0" u="sng" dirty="0">
                <a:solidFill>
                  <a:srgbClr val="374151"/>
                </a:solidFill>
                <a:effectLst/>
                <a:latin typeface="Times New Roman" panose="02020603050405020304" pitchFamily="18" charset="0"/>
                <a:cs typeface="Times New Roman" panose="02020603050405020304" pitchFamily="18" charset="0"/>
              </a:rPr>
              <a:t>Battery:</a:t>
            </a:r>
            <a:r>
              <a:rPr lang="en-US" sz="2800" b="0" i="0" dirty="0">
                <a:solidFill>
                  <a:srgbClr val="374151"/>
                </a:solidFill>
                <a:effectLst/>
                <a:latin typeface="Times New Roman" panose="02020603050405020304" pitchFamily="18" charset="0"/>
                <a:cs typeface="Times New Roman" panose="02020603050405020304" pitchFamily="18" charset="0"/>
              </a:rPr>
              <a:t> The filtered DC voltage is then fed to the battery which is being charged.</a:t>
            </a:r>
          </a:p>
          <a:p>
            <a:pPr algn="just"/>
            <a:r>
              <a:rPr lang="en-US" sz="2800" dirty="0">
                <a:solidFill>
                  <a:srgbClr val="374151"/>
                </a:solidFill>
                <a:latin typeface="Times New Roman" panose="02020603050405020304" pitchFamily="18" charset="0"/>
                <a:cs typeface="Times New Roman" panose="02020603050405020304" pitchFamily="18" charset="0"/>
              </a:rPr>
              <a:t>6. </a:t>
            </a:r>
            <a:r>
              <a:rPr lang="en-US" sz="2800" b="0" i="0" u="sng" dirty="0">
                <a:solidFill>
                  <a:srgbClr val="374151"/>
                </a:solidFill>
                <a:effectLst/>
                <a:latin typeface="Times New Roman" panose="02020603050405020304" pitchFamily="18" charset="0"/>
                <a:cs typeface="Times New Roman" panose="02020603050405020304" pitchFamily="18" charset="0"/>
              </a:rPr>
              <a:t>Thyristor:</a:t>
            </a:r>
            <a:r>
              <a:rPr lang="en-US" sz="2800" b="0" i="0" dirty="0">
                <a:solidFill>
                  <a:srgbClr val="374151"/>
                </a:solidFill>
                <a:effectLst/>
                <a:latin typeface="Times New Roman" panose="02020603050405020304" pitchFamily="18" charset="0"/>
                <a:cs typeface="Times New Roman" panose="02020603050405020304" pitchFamily="18" charset="0"/>
              </a:rPr>
              <a:t> A thyristor is used to control the charging current to the battery by controlling the firing angle of the thyristor. The thyristor is controlled by a firing circuit which triggers the thyristor at a specific angle of the AC waveform.</a:t>
            </a:r>
          </a:p>
          <a:p>
            <a:pPr algn="just"/>
            <a:r>
              <a:rPr lang="en-US" sz="2800" dirty="0">
                <a:solidFill>
                  <a:srgbClr val="374151"/>
                </a:solidFill>
                <a:latin typeface="Times New Roman" panose="02020603050405020304" pitchFamily="18" charset="0"/>
                <a:cs typeface="Times New Roman" panose="02020603050405020304" pitchFamily="18" charset="0"/>
              </a:rPr>
              <a:t>7. </a:t>
            </a:r>
            <a:r>
              <a:rPr lang="en-US" sz="2800" b="0" i="0" u="sng" dirty="0">
                <a:solidFill>
                  <a:srgbClr val="374151"/>
                </a:solidFill>
                <a:effectLst/>
                <a:latin typeface="Times New Roman" panose="02020603050405020304" pitchFamily="18" charset="0"/>
                <a:cs typeface="Times New Roman" panose="02020603050405020304" pitchFamily="18" charset="0"/>
              </a:rPr>
              <a:t>Firing Circuit: </a:t>
            </a:r>
            <a:r>
              <a:rPr lang="en-US" sz="2800" b="0" i="0" dirty="0">
                <a:solidFill>
                  <a:srgbClr val="374151"/>
                </a:solidFill>
                <a:effectLst/>
                <a:latin typeface="Times New Roman" panose="02020603050405020304" pitchFamily="18" charset="0"/>
                <a:cs typeface="Times New Roman" panose="02020603050405020304" pitchFamily="18" charset="0"/>
              </a:rPr>
              <a:t>The firing circuit generates a trigger pulse which is applied to the thyristor gate to turn it on. The firing angle of the thyristor can be adjusted by changing the timing of the trigger pulse.</a:t>
            </a:r>
          </a:p>
          <a:p>
            <a:pPr algn="just"/>
            <a:r>
              <a:rPr lang="en-IN"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7531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74407FD-7FCA-C9B9-FBBA-3F6F6897A655}"/>
              </a:ext>
            </a:extLst>
          </p:cNvPr>
          <p:cNvSpPr>
            <a:spLocks noGrp="1"/>
          </p:cNvSpPr>
          <p:nvPr>
            <p:ph type="dt" sz="half" idx="10"/>
          </p:nvPr>
        </p:nvSpPr>
        <p:spPr/>
        <p:txBody>
          <a:bodyPr/>
          <a:lstStyle/>
          <a:p>
            <a:pPr>
              <a:defRPr/>
            </a:pPr>
            <a:fld id="{C81B16F1-B9F7-4DD2-926F-EDC8A54F3468}" type="datetime5">
              <a:rPr lang="en-US" smtClean="0"/>
              <a:t>25-Apr-23</a:t>
            </a:fld>
            <a:endParaRPr lang="en-US" dirty="0"/>
          </a:p>
        </p:txBody>
      </p:sp>
      <p:sp>
        <p:nvSpPr>
          <p:cNvPr id="5" name="Footer Placeholder 4">
            <a:extLst>
              <a:ext uri="{FF2B5EF4-FFF2-40B4-BE49-F238E27FC236}">
                <a16:creationId xmlns:a16="http://schemas.microsoft.com/office/drawing/2014/main" id="{348F6A15-344A-67C2-2B6D-38D668F7F795}"/>
              </a:ext>
            </a:extLst>
          </p:cNvPr>
          <p:cNvSpPr>
            <a:spLocks noGrp="1"/>
          </p:cNvSpPr>
          <p:nvPr>
            <p:ph type="ftr" sz="quarter" idx="11"/>
          </p:nvPr>
        </p:nvSpPr>
        <p:spPr/>
        <p:txBody>
          <a:bodyPr/>
          <a:lstStyle/>
          <a:p>
            <a:pPr>
              <a:defRPr/>
            </a:pPr>
            <a:r>
              <a:rPr lang="pt-BR"/>
              <a:t>SKNCOE TE (E &amp; TC) 2022-23</a:t>
            </a:r>
            <a:endParaRPr lang="en-US"/>
          </a:p>
        </p:txBody>
      </p:sp>
      <p:sp>
        <p:nvSpPr>
          <p:cNvPr id="6" name="Slide Number Placeholder 5">
            <a:extLst>
              <a:ext uri="{FF2B5EF4-FFF2-40B4-BE49-F238E27FC236}">
                <a16:creationId xmlns:a16="http://schemas.microsoft.com/office/drawing/2014/main" id="{855D453F-9C86-BC02-A194-C2BFACD3B6EC}"/>
              </a:ext>
            </a:extLst>
          </p:cNvPr>
          <p:cNvSpPr>
            <a:spLocks noGrp="1"/>
          </p:cNvSpPr>
          <p:nvPr>
            <p:ph type="sldNum" sz="quarter" idx="12"/>
          </p:nvPr>
        </p:nvSpPr>
        <p:spPr/>
        <p:txBody>
          <a:bodyPr/>
          <a:lstStyle/>
          <a:p>
            <a:pPr>
              <a:defRPr/>
            </a:pPr>
            <a:fld id="{310A76A0-256F-4F28-AB52-94CEC88C3011}" type="slidenum">
              <a:rPr lang="en-US" smtClean="0"/>
              <a:pPr>
                <a:defRPr/>
              </a:pPr>
              <a:t>12</a:t>
            </a:fld>
            <a:endParaRPr lang="en-US"/>
          </a:p>
        </p:txBody>
      </p:sp>
      <p:sp>
        <p:nvSpPr>
          <p:cNvPr id="7" name="TextBox 6">
            <a:extLst>
              <a:ext uri="{FF2B5EF4-FFF2-40B4-BE49-F238E27FC236}">
                <a16:creationId xmlns:a16="http://schemas.microsoft.com/office/drawing/2014/main" id="{336240DA-D02C-6B43-6546-F2FAF0730E54}"/>
              </a:ext>
            </a:extLst>
          </p:cNvPr>
          <p:cNvSpPr txBox="1"/>
          <p:nvPr/>
        </p:nvSpPr>
        <p:spPr>
          <a:xfrm>
            <a:off x="700548" y="302359"/>
            <a:ext cx="7829550" cy="6555641"/>
          </a:xfrm>
          <a:prstGeom prst="rect">
            <a:avLst/>
          </a:prstGeom>
          <a:noFill/>
        </p:spPr>
        <p:txBody>
          <a:bodyPr wrap="square" rtlCol="0">
            <a:spAutoFit/>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8. </a:t>
            </a:r>
            <a:r>
              <a:rPr lang="en-US" sz="2800" b="0" i="0" u="sng" dirty="0">
                <a:solidFill>
                  <a:srgbClr val="374151"/>
                </a:solidFill>
                <a:effectLst/>
                <a:latin typeface="Times New Roman" panose="02020603050405020304" pitchFamily="18" charset="0"/>
                <a:cs typeface="Times New Roman" panose="02020603050405020304" pitchFamily="18" charset="0"/>
              </a:rPr>
              <a:t>Control Circuit: </a:t>
            </a:r>
            <a:r>
              <a:rPr lang="en-US" sz="2800" b="0" i="0" dirty="0">
                <a:solidFill>
                  <a:srgbClr val="374151"/>
                </a:solidFill>
                <a:effectLst/>
                <a:latin typeface="Times New Roman" panose="02020603050405020304" pitchFamily="18" charset="0"/>
                <a:cs typeface="Times New Roman" panose="02020603050405020304" pitchFamily="18" charset="0"/>
              </a:rPr>
              <a:t>The firing angle of the thyristor is controlled by a control circuit which receives feedback from the battery voltage and current. The control circuit adjusts the firing angle to maintain a constant charging current to the battery.</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9. </a:t>
            </a:r>
            <a:r>
              <a:rPr lang="en-US" sz="2800" b="0" i="0" u="sng" dirty="0">
                <a:solidFill>
                  <a:srgbClr val="374151"/>
                </a:solidFill>
                <a:effectLst/>
                <a:latin typeface="Times New Roman" panose="02020603050405020304" pitchFamily="18" charset="0"/>
                <a:cs typeface="Times New Roman" panose="02020603050405020304" pitchFamily="18" charset="0"/>
              </a:rPr>
              <a:t>Protection Circuit: </a:t>
            </a:r>
            <a:r>
              <a:rPr lang="en-US" sz="2800" b="0" i="0" dirty="0">
                <a:solidFill>
                  <a:srgbClr val="374151"/>
                </a:solidFill>
                <a:effectLst/>
                <a:latin typeface="Times New Roman" panose="02020603050405020304" pitchFamily="18" charset="0"/>
                <a:cs typeface="Times New Roman" panose="02020603050405020304" pitchFamily="18" charset="0"/>
              </a:rPr>
              <a:t>The system may also include a protection circuit which protects the battery from overcharging or overcurrent. The protection circuit may include fuses, circuit breakers, or other protective devices.</a:t>
            </a:r>
          </a:p>
          <a:p>
            <a:pPr algn="just"/>
            <a:r>
              <a:rPr lang="en-US" sz="2800" dirty="0">
                <a:solidFill>
                  <a:srgbClr val="374151"/>
                </a:solidFill>
                <a:latin typeface="Times New Roman" panose="02020603050405020304" pitchFamily="18" charset="0"/>
                <a:cs typeface="Times New Roman" panose="02020603050405020304" pitchFamily="18" charset="0"/>
              </a:rPr>
              <a:t>10.</a:t>
            </a:r>
            <a:r>
              <a:rPr lang="en-US" sz="2800" b="0" i="0" u="sng" dirty="0">
                <a:solidFill>
                  <a:srgbClr val="374151"/>
                </a:solidFill>
                <a:effectLst/>
                <a:latin typeface="Times New Roman" panose="02020603050405020304" pitchFamily="18" charset="0"/>
                <a:cs typeface="Times New Roman" panose="02020603050405020304" pitchFamily="18" charset="0"/>
              </a:rPr>
              <a:t>Atmega Microcontroller:</a:t>
            </a:r>
            <a:r>
              <a:rPr lang="en-US" sz="2800" b="0" i="0" dirty="0">
                <a:solidFill>
                  <a:srgbClr val="374151"/>
                </a:solidFill>
                <a:effectLst/>
                <a:latin typeface="Times New Roman" panose="02020603050405020304" pitchFamily="18" charset="0"/>
                <a:cs typeface="Times New Roman" panose="02020603050405020304" pitchFamily="18" charset="0"/>
              </a:rPr>
              <a:t> The Atmega microcontroller can be added to the system to provide additional control and monitoring capabilities.</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462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ECEFD1-AD10-977D-00B4-9F2A80B485F8}"/>
              </a:ext>
            </a:extLst>
          </p:cNvPr>
          <p:cNvSpPr>
            <a:spLocks noGrp="1"/>
          </p:cNvSpPr>
          <p:nvPr>
            <p:ph type="dt" sz="half" idx="10"/>
          </p:nvPr>
        </p:nvSpPr>
        <p:spPr/>
        <p:txBody>
          <a:bodyPr/>
          <a:lstStyle/>
          <a:p>
            <a:pPr>
              <a:defRPr/>
            </a:pPr>
            <a:fld id="{CBE75E6A-85FF-45EA-B97A-F8D14F32FF7E}" type="datetime5">
              <a:rPr lang="en-US" smtClean="0"/>
              <a:t>25-Apr-23</a:t>
            </a:fld>
            <a:endParaRPr lang="en-US"/>
          </a:p>
        </p:txBody>
      </p:sp>
      <p:sp>
        <p:nvSpPr>
          <p:cNvPr id="3" name="Footer Placeholder 2">
            <a:extLst>
              <a:ext uri="{FF2B5EF4-FFF2-40B4-BE49-F238E27FC236}">
                <a16:creationId xmlns:a16="http://schemas.microsoft.com/office/drawing/2014/main" id="{967C2D7A-270E-A349-1DB1-68B003DC659C}"/>
              </a:ext>
            </a:extLst>
          </p:cNvPr>
          <p:cNvSpPr>
            <a:spLocks noGrp="1"/>
          </p:cNvSpPr>
          <p:nvPr>
            <p:ph type="ftr" sz="quarter" idx="11"/>
          </p:nvPr>
        </p:nvSpPr>
        <p:spPr/>
        <p:txBody>
          <a:bodyPr/>
          <a:lstStyle/>
          <a:p>
            <a:pPr>
              <a:defRPr/>
            </a:pPr>
            <a:r>
              <a:rPr lang="pt-BR"/>
              <a:t>SKNCOE TE (E &amp; TC) 2022-23</a:t>
            </a:r>
            <a:endParaRPr lang="en-US"/>
          </a:p>
        </p:txBody>
      </p:sp>
      <p:sp>
        <p:nvSpPr>
          <p:cNvPr id="4" name="Slide Number Placeholder 3">
            <a:extLst>
              <a:ext uri="{FF2B5EF4-FFF2-40B4-BE49-F238E27FC236}">
                <a16:creationId xmlns:a16="http://schemas.microsoft.com/office/drawing/2014/main" id="{C8102D29-4F3A-2B8A-0BC5-DDBA1592E2C2}"/>
              </a:ext>
            </a:extLst>
          </p:cNvPr>
          <p:cNvSpPr>
            <a:spLocks noGrp="1"/>
          </p:cNvSpPr>
          <p:nvPr>
            <p:ph type="sldNum" sz="quarter" idx="12"/>
          </p:nvPr>
        </p:nvSpPr>
        <p:spPr/>
        <p:txBody>
          <a:bodyPr/>
          <a:lstStyle/>
          <a:p>
            <a:pPr>
              <a:defRPr/>
            </a:pPr>
            <a:fld id="{3E8AA26D-CB0D-4285-8E00-597B5EDCDBA6}" type="slidenum">
              <a:rPr lang="en-US" smtClean="0"/>
              <a:pPr>
                <a:defRPr/>
              </a:pPr>
              <a:t>13</a:t>
            </a:fld>
            <a:endParaRPr lang="en-US"/>
          </a:p>
        </p:txBody>
      </p:sp>
      <p:sp>
        <p:nvSpPr>
          <p:cNvPr id="5" name="TextBox 4">
            <a:extLst>
              <a:ext uri="{FF2B5EF4-FFF2-40B4-BE49-F238E27FC236}">
                <a16:creationId xmlns:a16="http://schemas.microsoft.com/office/drawing/2014/main" id="{E70D653A-4394-4520-8A9F-A7386F5A8CE0}"/>
              </a:ext>
            </a:extLst>
          </p:cNvPr>
          <p:cNvSpPr txBox="1"/>
          <p:nvPr/>
        </p:nvSpPr>
        <p:spPr>
          <a:xfrm>
            <a:off x="762000" y="381000"/>
            <a:ext cx="7753350" cy="6124754"/>
          </a:xfrm>
          <a:prstGeom prst="rect">
            <a:avLst/>
          </a:prstGeom>
          <a:noFill/>
        </p:spPr>
        <p:txBody>
          <a:bodyPr wrap="square" rtlCol="0">
            <a:spAutoFit/>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The Atmega microcontroller can be programmed to control the firing angle of the thyristor based on various input parameters, such as battery voltage, current, and temperature.</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11.</a:t>
            </a:r>
            <a:r>
              <a:rPr lang="en-US" sz="2800" b="0" i="0" u="sng" dirty="0">
                <a:solidFill>
                  <a:srgbClr val="374151"/>
                </a:solidFill>
                <a:effectLst/>
                <a:latin typeface="Times New Roman" panose="02020603050405020304" pitchFamily="18" charset="0"/>
                <a:cs typeface="Times New Roman" panose="02020603050405020304" pitchFamily="18" charset="0"/>
              </a:rPr>
              <a:t>Analog-to-Digital Converter (ADC): </a:t>
            </a:r>
            <a:r>
              <a:rPr lang="en-US" sz="2800" b="0" i="0" dirty="0">
                <a:solidFill>
                  <a:srgbClr val="374151"/>
                </a:solidFill>
                <a:effectLst/>
                <a:latin typeface="Times New Roman" panose="02020603050405020304" pitchFamily="18" charset="0"/>
                <a:cs typeface="Times New Roman" panose="02020603050405020304" pitchFamily="18" charset="0"/>
              </a:rPr>
              <a:t>The Atmega microcontroller can be connected to an ADC to convert the analog battery voltage and current readings into digital signals that can be processed by the microcontroller.</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12.</a:t>
            </a:r>
            <a:r>
              <a:rPr lang="en-US" sz="2800" b="0" i="0" u="sng" dirty="0">
                <a:solidFill>
                  <a:srgbClr val="374151"/>
                </a:solidFill>
                <a:effectLst/>
                <a:latin typeface="Times New Roman" panose="02020603050405020304" pitchFamily="18" charset="0"/>
                <a:cs typeface="Times New Roman" panose="02020603050405020304" pitchFamily="18" charset="0"/>
              </a:rPr>
              <a:t>Digital-to-Analog Converter (DAC): </a:t>
            </a:r>
            <a:r>
              <a:rPr lang="en-US" sz="2800" b="0" i="0" dirty="0">
                <a:solidFill>
                  <a:srgbClr val="374151"/>
                </a:solidFill>
                <a:effectLst/>
                <a:latin typeface="Times New Roman" panose="02020603050405020304" pitchFamily="18" charset="0"/>
                <a:cs typeface="Times New Roman" panose="02020603050405020304" pitchFamily="18" charset="0"/>
              </a:rPr>
              <a:t>The Atmega microcontroller can also be connected to a DAC to generate an analog control signal that can be used to adjust the firing angle of the thyristor.</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999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9067800" cy="792162"/>
          </a:xfrm>
        </p:spPr>
        <p:txBody>
          <a:bodyPr>
            <a:normAutofit/>
          </a:bodyPr>
          <a:lstStyle/>
          <a:p>
            <a:pPr algn="ctr"/>
            <a:r>
              <a:rPr lang="en-US" sz="3200" b="1" dirty="0">
                <a:solidFill>
                  <a:srgbClr val="C00000"/>
                </a:solidFill>
                <a:latin typeface="Times New Roman" pitchFamily="18" charset="0"/>
                <a:cs typeface="Times New Roman" pitchFamily="18" charset="0"/>
              </a:rPr>
              <a:t>TECHNICAL SPECIFICATION OF PROJECT</a:t>
            </a:r>
          </a:p>
        </p:txBody>
      </p:sp>
      <p:sp>
        <p:nvSpPr>
          <p:cNvPr id="13315" name="Content Placeholder 2"/>
          <p:cNvSpPr>
            <a:spLocks noGrp="1"/>
          </p:cNvSpPr>
          <p:nvPr>
            <p:ph idx="1"/>
          </p:nvPr>
        </p:nvSpPr>
        <p:spPr>
          <a:xfrm>
            <a:off x="457200" y="1371600"/>
            <a:ext cx="8229600" cy="4525963"/>
          </a:xfrm>
        </p:spPr>
        <p:txBody>
          <a:bodyPr>
            <a:noAutofit/>
          </a:bodyPr>
          <a:lstStyle/>
          <a:p>
            <a:pPr algn="just"/>
            <a:r>
              <a:rPr lang="en-US" sz="2800" b="1" dirty="0">
                <a:latin typeface="Times New Roman" panose="02020603050405020304" pitchFamily="18" charset="0"/>
                <a:cs typeface="Times New Roman" pitchFamily="18" charset="0"/>
              </a:rPr>
              <a:t>Hardware Specification:</a:t>
            </a:r>
          </a:p>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Power supply:</a:t>
            </a:r>
            <a:r>
              <a:rPr lang="en-US" sz="2800" b="0" i="0" dirty="0">
                <a:solidFill>
                  <a:srgbClr val="374151"/>
                </a:solidFill>
                <a:effectLst/>
                <a:latin typeface="Times New Roman" panose="02020603050405020304" pitchFamily="18" charset="0"/>
                <a:cs typeface="Times New Roman" panose="02020603050405020304" pitchFamily="18" charset="0"/>
              </a:rPr>
              <a:t> 220V AC or 380V AC</a:t>
            </a:r>
          </a:p>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Transformer:</a:t>
            </a:r>
            <a:r>
              <a:rPr lang="en-US" sz="2800" b="0" i="0" dirty="0">
                <a:solidFill>
                  <a:srgbClr val="374151"/>
                </a:solidFill>
                <a:effectLst/>
                <a:latin typeface="Times New Roman" panose="02020603050405020304" pitchFamily="18" charset="0"/>
                <a:cs typeface="Times New Roman" panose="02020603050405020304" pitchFamily="18" charset="0"/>
              </a:rPr>
              <a:t> Step-down transformer with appropriate turns ratio to step down the AC voltage to a suitable level for the rectifier circuit.</a:t>
            </a:r>
          </a:p>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Rectifier:</a:t>
            </a:r>
            <a:r>
              <a:rPr lang="en-US" sz="2800" b="0" i="0" dirty="0">
                <a:solidFill>
                  <a:srgbClr val="374151"/>
                </a:solidFill>
                <a:effectLst/>
                <a:latin typeface="Times New Roman" panose="02020603050405020304" pitchFamily="18" charset="0"/>
                <a:cs typeface="Times New Roman" panose="02020603050405020304" pitchFamily="18" charset="0"/>
              </a:rPr>
              <a:t> Single-phase or three-phase bridge rectifier circuit to convert the AC voltage to DC voltage.</a:t>
            </a:r>
          </a:p>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Filter:</a:t>
            </a:r>
            <a:r>
              <a:rPr lang="en-US" sz="2800" b="0" i="0" dirty="0">
                <a:solidFill>
                  <a:srgbClr val="374151"/>
                </a:solidFill>
                <a:effectLst/>
                <a:latin typeface="Times New Roman" panose="02020603050405020304" pitchFamily="18" charset="0"/>
                <a:cs typeface="Times New Roman" panose="02020603050405020304" pitchFamily="18" charset="0"/>
              </a:rPr>
              <a:t> Capacitor filter to remove any ripple voltage from the DC voltage.</a:t>
            </a:r>
          </a:p>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Battery:</a:t>
            </a:r>
            <a:r>
              <a:rPr lang="en-US" sz="2800" b="0" i="0" dirty="0">
                <a:solidFill>
                  <a:srgbClr val="374151"/>
                </a:solidFill>
                <a:effectLst/>
                <a:latin typeface="Times New Roman" panose="02020603050405020304" pitchFamily="18" charset="0"/>
                <a:cs typeface="Times New Roman" panose="02020603050405020304" pitchFamily="18" charset="0"/>
              </a:rPr>
              <a:t> Lead-acid or similar rechargeable battery with appropriate voltage and capacity rating.</a:t>
            </a:r>
          </a:p>
          <a:p>
            <a:pPr algn="just"/>
            <a:endParaRPr lang="en-US" sz="2800" dirty="0">
              <a:latin typeface="Times New Roman" panose="02020603050405020304" pitchFamily="18" charset="0"/>
              <a:cs typeface="Times New Roman" pitchFamily="18" charset="0"/>
            </a:endParaRPr>
          </a:p>
        </p:txBody>
      </p:sp>
      <p:sp>
        <p:nvSpPr>
          <p:cNvPr id="13316" name="Date Placeholder 3"/>
          <p:cNvSpPr>
            <a:spLocks noGrp="1"/>
          </p:cNvSpPr>
          <p:nvPr>
            <p:ph type="dt" sz="half" idx="10"/>
          </p:nvPr>
        </p:nvSpPr>
        <p:spPr>
          <a:noFill/>
        </p:spPr>
        <p:txBody>
          <a:bodyPr/>
          <a:lstStyle/>
          <a:p>
            <a:fld id="{F2B48625-8B92-4E21-9F36-0FEA522CCBD2}" type="datetime5">
              <a:rPr lang="en-US" smtClean="0">
                <a:latin typeface="Arial" pitchFamily="34" charset="0"/>
                <a:cs typeface="Arial" pitchFamily="34" charset="0"/>
              </a:rPr>
              <a:t>25-Apr-23</a:t>
            </a:fld>
            <a:endParaRPr lang="en-US">
              <a:latin typeface="Arial" pitchFamily="34" charset="0"/>
              <a:cs typeface="Arial" pitchFamily="34" charset="0"/>
            </a:endParaRPr>
          </a:p>
        </p:txBody>
      </p:sp>
      <p:sp>
        <p:nvSpPr>
          <p:cNvPr id="13317" name="Footer Placeholder 4"/>
          <p:cNvSpPr>
            <a:spLocks noGrp="1"/>
          </p:cNvSpPr>
          <p:nvPr>
            <p:ph type="ftr" sz="quarter" idx="11"/>
          </p:nvPr>
        </p:nvSpPr>
        <p:spPr>
          <a:noFill/>
        </p:spPr>
        <p:txBody>
          <a:bodyPr/>
          <a:lstStyle/>
          <a:p>
            <a:r>
              <a:rPr lang="pt-BR">
                <a:latin typeface="Arial" pitchFamily="34" charset="0"/>
                <a:cs typeface="Arial" pitchFamily="34" charset="0"/>
              </a:rPr>
              <a:t>SKNCOE TE (E &amp; TC) 2022-23</a:t>
            </a:r>
            <a:endParaRPr lang="en-US">
              <a:latin typeface="Arial" pitchFamily="34" charset="0"/>
              <a:cs typeface="Arial" pitchFamily="34" charset="0"/>
            </a:endParaRPr>
          </a:p>
        </p:txBody>
      </p:sp>
      <p:sp>
        <p:nvSpPr>
          <p:cNvPr id="13318" name="Slide Number Placeholder 5"/>
          <p:cNvSpPr>
            <a:spLocks noGrp="1"/>
          </p:cNvSpPr>
          <p:nvPr>
            <p:ph type="sldNum" sz="quarter" idx="12"/>
          </p:nvPr>
        </p:nvSpPr>
        <p:spPr>
          <a:noFill/>
        </p:spPr>
        <p:txBody>
          <a:bodyPr/>
          <a:lstStyle/>
          <a:p>
            <a:fld id="{72FEB44D-A0C8-4576-9ADC-71A16001A172}" type="slidenum">
              <a:rPr lang="en-US" smtClean="0">
                <a:latin typeface="Arial" pitchFamily="34" charset="0"/>
                <a:cs typeface="Arial" pitchFamily="34" charset="0"/>
              </a:rPr>
              <a:pPr/>
              <a:t>14</a:t>
            </a:fld>
            <a:endParaRPr lang="en-US">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5E1E43-5990-2517-9DA7-CBCA674FC28C}"/>
              </a:ext>
            </a:extLst>
          </p:cNvPr>
          <p:cNvSpPr>
            <a:spLocks noGrp="1"/>
          </p:cNvSpPr>
          <p:nvPr>
            <p:ph type="dt" sz="half" idx="10"/>
          </p:nvPr>
        </p:nvSpPr>
        <p:spPr/>
        <p:txBody>
          <a:bodyPr/>
          <a:lstStyle/>
          <a:p>
            <a:pPr>
              <a:defRPr/>
            </a:pPr>
            <a:fld id="{CBE75E6A-85FF-45EA-B97A-F8D14F32FF7E}" type="datetime5">
              <a:rPr lang="en-US" smtClean="0"/>
              <a:t>25-Apr-23</a:t>
            </a:fld>
            <a:endParaRPr lang="en-US"/>
          </a:p>
        </p:txBody>
      </p:sp>
      <p:sp>
        <p:nvSpPr>
          <p:cNvPr id="3" name="Footer Placeholder 2">
            <a:extLst>
              <a:ext uri="{FF2B5EF4-FFF2-40B4-BE49-F238E27FC236}">
                <a16:creationId xmlns:a16="http://schemas.microsoft.com/office/drawing/2014/main" id="{71F0F586-D0C6-4D13-1533-CF2A84FF1D89}"/>
              </a:ext>
            </a:extLst>
          </p:cNvPr>
          <p:cNvSpPr>
            <a:spLocks noGrp="1"/>
          </p:cNvSpPr>
          <p:nvPr>
            <p:ph type="ftr" sz="quarter" idx="11"/>
          </p:nvPr>
        </p:nvSpPr>
        <p:spPr/>
        <p:txBody>
          <a:bodyPr/>
          <a:lstStyle/>
          <a:p>
            <a:pPr>
              <a:defRPr/>
            </a:pPr>
            <a:r>
              <a:rPr lang="pt-BR"/>
              <a:t>SKNCOE TE (E &amp; TC) 2022-23</a:t>
            </a:r>
            <a:endParaRPr lang="en-US"/>
          </a:p>
        </p:txBody>
      </p:sp>
      <p:sp>
        <p:nvSpPr>
          <p:cNvPr id="4" name="Slide Number Placeholder 3">
            <a:extLst>
              <a:ext uri="{FF2B5EF4-FFF2-40B4-BE49-F238E27FC236}">
                <a16:creationId xmlns:a16="http://schemas.microsoft.com/office/drawing/2014/main" id="{C698DBA7-9991-6D36-E724-B3D9FC6A9429}"/>
              </a:ext>
            </a:extLst>
          </p:cNvPr>
          <p:cNvSpPr>
            <a:spLocks noGrp="1"/>
          </p:cNvSpPr>
          <p:nvPr>
            <p:ph type="sldNum" sz="quarter" idx="12"/>
          </p:nvPr>
        </p:nvSpPr>
        <p:spPr/>
        <p:txBody>
          <a:bodyPr/>
          <a:lstStyle/>
          <a:p>
            <a:pPr>
              <a:defRPr/>
            </a:pPr>
            <a:fld id="{3E8AA26D-CB0D-4285-8E00-597B5EDCDBA6}" type="slidenum">
              <a:rPr lang="en-US" smtClean="0"/>
              <a:pPr>
                <a:defRPr/>
              </a:pPr>
              <a:t>15</a:t>
            </a:fld>
            <a:endParaRPr lang="en-US"/>
          </a:p>
        </p:txBody>
      </p:sp>
      <p:sp>
        <p:nvSpPr>
          <p:cNvPr id="5" name="TextBox 4">
            <a:extLst>
              <a:ext uri="{FF2B5EF4-FFF2-40B4-BE49-F238E27FC236}">
                <a16:creationId xmlns:a16="http://schemas.microsoft.com/office/drawing/2014/main" id="{EA77D808-7CF5-51F6-5499-CFECC823F3F5}"/>
              </a:ext>
            </a:extLst>
          </p:cNvPr>
          <p:cNvSpPr txBox="1"/>
          <p:nvPr/>
        </p:nvSpPr>
        <p:spPr>
          <a:xfrm>
            <a:off x="628650" y="533400"/>
            <a:ext cx="7886700" cy="6124754"/>
          </a:xfrm>
          <a:prstGeom prst="rect">
            <a:avLst/>
          </a:prstGeom>
          <a:noFill/>
        </p:spPr>
        <p:txBody>
          <a:bodyPr wrap="square" rtlCol="0">
            <a:spAutoFit/>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6.</a:t>
            </a:r>
            <a:r>
              <a:rPr lang="en-US" sz="2800" i="0" u="sng" dirty="0">
                <a:solidFill>
                  <a:srgbClr val="374151"/>
                </a:solidFill>
                <a:effectLst/>
                <a:latin typeface="Times New Roman" panose="02020603050405020304" pitchFamily="18" charset="0"/>
                <a:cs typeface="Times New Roman" panose="02020603050405020304" pitchFamily="18" charset="0"/>
              </a:rPr>
              <a:t>Thyristor:</a:t>
            </a:r>
            <a:r>
              <a:rPr lang="en-US" sz="2800" b="0" i="0" dirty="0">
                <a:solidFill>
                  <a:srgbClr val="374151"/>
                </a:solidFill>
                <a:effectLst/>
                <a:latin typeface="Times New Roman" panose="02020603050405020304" pitchFamily="18" charset="0"/>
                <a:cs typeface="Times New Roman" panose="02020603050405020304" pitchFamily="18" charset="0"/>
              </a:rPr>
              <a:t> High-power thyristor rated for the maximum charging current and voltage of the system.</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7.</a:t>
            </a:r>
            <a:r>
              <a:rPr lang="en-US" sz="2800" i="0" u="sng" dirty="0">
                <a:solidFill>
                  <a:srgbClr val="374151"/>
                </a:solidFill>
                <a:effectLst/>
                <a:latin typeface="Times New Roman" panose="02020603050405020304" pitchFamily="18" charset="0"/>
                <a:cs typeface="Times New Roman" panose="02020603050405020304" pitchFamily="18" charset="0"/>
              </a:rPr>
              <a:t>Firing Circuit:</a:t>
            </a:r>
            <a:r>
              <a:rPr lang="en-US" sz="2800" i="0" dirty="0">
                <a:solidFill>
                  <a:srgbClr val="374151"/>
                </a:solidFill>
                <a:effectLst/>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Optocoupler-based firing circuit to generate the trigger pulse for the thyristor gate.</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8.</a:t>
            </a:r>
            <a:r>
              <a:rPr lang="en-US" sz="2800" i="0" u="sng" dirty="0">
                <a:solidFill>
                  <a:srgbClr val="374151"/>
                </a:solidFill>
                <a:effectLst/>
                <a:latin typeface="Times New Roman" panose="02020603050405020304" pitchFamily="18" charset="0"/>
                <a:cs typeface="Times New Roman" panose="02020603050405020304" pitchFamily="18" charset="0"/>
              </a:rPr>
              <a:t>Control Circuit:</a:t>
            </a:r>
            <a:r>
              <a:rPr lang="en-US" sz="2800" i="0" dirty="0">
                <a:solidFill>
                  <a:srgbClr val="374151"/>
                </a:solidFill>
                <a:effectLst/>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Microcontroller-based control circuit to adjust the firing angle of the thyristor based on the battery voltage and current readings.</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9.</a:t>
            </a:r>
            <a:r>
              <a:rPr lang="en-US" sz="2800" i="0" u="sng" dirty="0">
                <a:solidFill>
                  <a:srgbClr val="374151"/>
                </a:solidFill>
                <a:effectLst/>
                <a:latin typeface="Times New Roman" panose="02020603050405020304" pitchFamily="18" charset="0"/>
                <a:cs typeface="Times New Roman" panose="02020603050405020304" pitchFamily="18" charset="0"/>
              </a:rPr>
              <a:t>User Interface: </a:t>
            </a:r>
            <a:r>
              <a:rPr lang="en-US" sz="2800" b="0" i="0" dirty="0">
                <a:solidFill>
                  <a:srgbClr val="374151"/>
                </a:solidFill>
                <a:effectLst/>
                <a:latin typeface="Times New Roman" panose="02020603050405020304" pitchFamily="18" charset="0"/>
                <a:cs typeface="Times New Roman" panose="02020603050405020304" pitchFamily="18" charset="0"/>
              </a:rPr>
              <a:t>LCD display and keypad for user input and feedback.</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10.</a:t>
            </a:r>
            <a:r>
              <a:rPr lang="en-US" sz="2800" i="0" u="sng" dirty="0">
                <a:solidFill>
                  <a:srgbClr val="374151"/>
                </a:solidFill>
                <a:effectLst/>
                <a:latin typeface="Times New Roman" panose="02020603050405020304" pitchFamily="18" charset="0"/>
                <a:cs typeface="Times New Roman" panose="02020603050405020304" pitchFamily="18" charset="0"/>
              </a:rPr>
              <a:t>Analog-to-Digital Converter (ADC):</a:t>
            </a:r>
            <a:r>
              <a:rPr lang="en-US" sz="2800" i="0" dirty="0">
                <a:solidFill>
                  <a:srgbClr val="374151"/>
                </a:solidFill>
                <a:effectLst/>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To convert the analog battery voltage and current readings to digital signals for processing by the microcontroller.</a:t>
            </a:r>
          </a:p>
          <a:p>
            <a:pPr marL="571500" indent="-571500" algn="just">
              <a:buFont typeface="+mj-lt"/>
              <a:buAutoNum type="romanLcPeriod"/>
            </a:pPr>
            <a:endParaRPr lang="en-US" sz="2800" dirty="0">
              <a:latin typeface="Times New Roman" panose="02020603050405020304" pitchFamily="18" charset="0"/>
              <a:cs typeface="Times New Roman" pitchFamily="18" charset="0"/>
            </a:endParaRPr>
          </a:p>
          <a:p>
            <a:endParaRPr lang="en-IN" sz="2800" dirty="0"/>
          </a:p>
        </p:txBody>
      </p:sp>
    </p:spTree>
    <p:extLst>
      <p:ext uri="{BB962C8B-B14F-4D97-AF65-F5344CB8AC3E}">
        <p14:creationId xmlns:p14="http://schemas.microsoft.com/office/powerpoint/2010/main" val="2076334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FA4B1-C4C8-B4E5-7B83-201DFB8DA65D}"/>
              </a:ext>
            </a:extLst>
          </p:cNvPr>
          <p:cNvSpPr>
            <a:spLocks noGrp="1"/>
          </p:cNvSpPr>
          <p:nvPr>
            <p:ph type="dt" sz="half" idx="10"/>
          </p:nvPr>
        </p:nvSpPr>
        <p:spPr/>
        <p:txBody>
          <a:bodyPr/>
          <a:lstStyle/>
          <a:p>
            <a:pPr>
              <a:defRPr/>
            </a:pPr>
            <a:fld id="{CBE75E6A-85FF-45EA-B97A-F8D14F32FF7E}" type="datetime5">
              <a:rPr lang="en-US" smtClean="0"/>
              <a:t>25-Apr-23</a:t>
            </a:fld>
            <a:endParaRPr lang="en-US"/>
          </a:p>
        </p:txBody>
      </p:sp>
      <p:sp>
        <p:nvSpPr>
          <p:cNvPr id="3" name="Footer Placeholder 2">
            <a:extLst>
              <a:ext uri="{FF2B5EF4-FFF2-40B4-BE49-F238E27FC236}">
                <a16:creationId xmlns:a16="http://schemas.microsoft.com/office/drawing/2014/main" id="{34A7D382-6475-FDCE-93C1-930829932064}"/>
              </a:ext>
            </a:extLst>
          </p:cNvPr>
          <p:cNvSpPr>
            <a:spLocks noGrp="1"/>
          </p:cNvSpPr>
          <p:nvPr>
            <p:ph type="ftr" sz="quarter" idx="11"/>
          </p:nvPr>
        </p:nvSpPr>
        <p:spPr/>
        <p:txBody>
          <a:bodyPr/>
          <a:lstStyle/>
          <a:p>
            <a:pPr>
              <a:defRPr/>
            </a:pPr>
            <a:r>
              <a:rPr lang="pt-BR"/>
              <a:t>SKNCOE TE (E &amp; TC) 2022-23</a:t>
            </a:r>
            <a:endParaRPr lang="en-US"/>
          </a:p>
        </p:txBody>
      </p:sp>
      <p:sp>
        <p:nvSpPr>
          <p:cNvPr id="4" name="Slide Number Placeholder 3">
            <a:extLst>
              <a:ext uri="{FF2B5EF4-FFF2-40B4-BE49-F238E27FC236}">
                <a16:creationId xmlns:a16="http://schemas.microsoft.com/office/drawing/2014/main" id="{98BF391C-E2A1-1A39-068B-F9CA993D6E72}"/>
              </a:ext>
            </a:extLst>
          </p:cNvPr>
          <p:cNvSpPr>
            <a:spLocks noGrp="1"/>
          </p:cNvSpPr>
          <p:nvPr>
            <p:ph type="sldNum" sz="quarter" idx="12"/>
          </p:nvPr>
        </p:nvSpPr>
        <p:spPr/>
        <p:txBody>
          <a:bodyPr/>
          <a:lstStyle/>
          <a:p>
            <a:pPr>
              <a:defRPr/>
            </a:pPr>
            <a:fld id="{3E8AA26D-CB0D-4285-8E00-597B5EDCDBA6}" type="slidenum">
              <a:rPr lang="en-US" smtClean="0"/>
              <a:pPr>
                <a:defRPr/>
              </a:pPr>
              <a:t>16</a:t>
            </a:fld>
            <a:endParaRPr lang="en-US"/>
          </a:p>
        </p:txBody>
      </p:sp>
      <p:sp>
        <p:nvSpPr>
          <p:cNvPr id="5" name="TextBox 4">
            <a:extLst>
              <a:ext uri="{FF2B5EF4-FFF2-40B4-BE49-F238E27FC236}">
                <a16:creationId xmlns:a16="http://schemas.microsoft.com/office/drawing/2014/main" id="{3885E559-8441-B4B4-E710-07A1411A3B82}"/>
              </a:ext>
            </a:extLst>
          </p:cNvPr>
          <p:cNvSpPr txBox="1"/>
          <p:nvPr/>
        </p:nvSpPr>
        <p:spPr>
          <a:xfrm>
            <a:off x="685800" y="609600"/>
            <a:ext cx="7829550" cy="2677656"/>
          </a:xfrm>
          <a:prstGeom prst="rect">
            <a:avLst/>
          </a:prstGeom>
          <a:noFill/>
        </p:spPr>
        <p:txBody>
          <a:bodyPr wrap="square" rtlCol="0">
            <a:spAutoFit/>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11.</a:t>
            </a:r>
            <a:r>
              <a:rPr lang="en-US" sz="2800" b="0" i="0" u="sng" dirty="0">
                <a:solidFill>
                  <a:srgbClr val="374151"/>
                </a:solidFill>
                <a:effectLst/>
                <a:latin typeface="Times New Roman" panose="02020603050405020304" pitchFamily="18" charset="0"/>
                <a:cs typeface="Times New Roman" panose="02020603050405020304" pitchFamily="18" charset="0"/>
              </a:rPr>
              <a:t>Digital-to-Analog Converter (DAC):</a:t>
            </a:r>
            <a:r>
              <a:rPr lang="en-US" sz="2800" b="0" i="0" dirty="0">
                <a:solidFill>
                  <a:srgbClr val="374151"/>
                </a:solidFill>
                <a:effectLst/>
                <a:latin typeface="Times New Roman" panose="02020603050405020304" pitchFamily="18" charset="0"/>
                <a:cs typeface="Times New Roman" panose="02020603050405020304" pitchFamily="18" charset="0"/>
              </a:rPr>
              <a:t> To generate an analog control signal for adjusting the firing angle of the thyristor.</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12.</a:t>
            </a:r>
            <a:r>
              <a:rPr lang="en-US" sz="2800" b="0" i="0" u="sng" dirty="0">
                <a:solidFill>
                  <a:srgbClr val="374151"/>
                </a:solidFill>
                <a:effectLst/>
                <a:latin typeface="Times New Roman" panose="02020603050405020304" pitchFamily="18" charset="0"/>
                <a:cs typeface="Times New Roman" panose="02020603050405020304" pitchFamily="18" charset="0"/>
              </a:rPr>
              <a:t>Protections:</a:t>
            </a:r>
            <a:r>
              <a:rPr lang="en-US" sz="2800" b="0" i="0" dirty="0">
                <a:solidFill>
                  <a:srgbClr val="374151"/>
                </a:solidFill>
                <a:effectLst/>
                <a:latin typeface="Times New Roman" panose="02020603050405020304" pitchFamily="18" charset="0"/>
                <a:cs typeface="Times New Roman" panose="02020603050405020304" pitchFamily="18" charset="0"/>
              </a:rPr>
              <a:t> Overvoltage protection, overcurrent protection, short-circuit protection, and overtemperature protection.</a:t>
            </a:r>
          </a:p>
        </p:txBody>
      </p:sp>
    </p:spTree>
    <p:extLst>
      <p:ext uri="{BB962C8B-B14F-4D97-AF65-F5344CB8AC3E}">
        <p14:creationId xmlns:p14="http://schemas.microsoft.com/office/powerpoint/2010/main" val="1087259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7F14C9-F643-A43E-C6F0-8092DB018FE9}"/>
              </a:ext>
            </a:extLst>
          </p:cNvPr>
          <p:cNvSpPr>
            <a:spLocks noGrp="1"/>
          </p:cNvSpPr>
          <p:nvPr>
            <p:ph type="dt" sz="half" idx="10"/>
          </p:nvPr>
        </p:nvSpPr>
        <p:spPr/>
        <p:txBody>
          <a:bodyPr/>
          <a:lstStyle/>
          <a:p>
            <a:pPr>
              <a:defRPr/>
            </a:pPr>
            <a:fld id="{CBE75E6A-85FF-45EA-B97A-F8D14F32FF7E}" type="datetime5">
              <a:rPr lang="en-US" smtClean="0"/>
              <a:t>25-Apr-23</a:t>
            </a:fld>
            <a:endParaRPr lang="en-US"/>
          </a:p>
        </p:txBody>
      </p:sp>
      <p:sp>
        <p:nvSpPr>
          <p:cNvPr id="3" name="Footer Placeholder 2">
            <a:extLst>
              <a:ext uri="{FF2B5EF4-FFF2-40B4-BE49-F238E27FC236}">
                <a16:creationId xmlns:a16="http://schemas.microsoft.com/office/drawing/2014/main" id="{26BE1223-5306-5B5F-EBE2-41900AB717EB}"/>
              </a:ext>
            </a:extLst>
          </p:cNvPr>
          <p:cNvSpPr>
            <a:spLocks noGrp="1"/>
          </p:cNvSpPr>
          <p:nvPr>
            <p:ph type="ftr" sz="quarter" idx="11"/>
          </p:nvPr>
        </p:nvSpPr>
        <p:spPr/>
        <p:txBody>
          <a:bodyPr/>
          <a:lstStyle/>
          <a:p>
            <a:pPr>
              <a:defRPr/>
            </a:pPr>
            <a:r>
              <a:rPr lang="pt-BR"/>
              <a:t>SKNCOE TE (E &amp; TC) 2022-23</a:t>
            </a:r>
            <a:endParaRPr lang="en-US"/>
          </a:p>
        </p:txBody>
      </p:sp>
      <p:sp>
        <p:nvSpPr>
          <p:cNvPr id="4" name="Slide Number Placeholder 3">
            <a:extLst>
              <a:ext uri="{FF2B5EF4-FFF2-40B4-BE49-F238E27FC236}">
                <a16:creationId xmlns:a16="http://schemas.microsoft.com/office/drawing/2014/main" id="{8CA27E89-708E-B5B6-E0C0-1D0581BC6031}"/>
              </a:ext>
            </a:extLst>
          </p:cNvPr>
          <p:cNvSpPr>
            <a:spLocks noGrp="1"/>
          </p:cNvSpPr>
          <p:nvPr>
            <p:ph type="sldNum" sz="quarter" idx="12"/>
          </p:nvPr>
        </p:nvSpPr>
        <p:spPr/>
        <p:txBody>
          <a:bodyPr/>
          <a:lstStyle/>
          <a:p>
            <a:pPr>
              <a:defRPr/>
            </a:pPr>
            <a:fld id="{3E8AA26D-CB0D-4285-8E00-597B5EDCDBA6}" type="slidenum">
              <a:rPr lang="en-US" smtClean="0"/>
              <a:pPr>
                <a:defRPr/>
              </a:pPr>
              <a:t>17</a:t>
            </a:fld>
            <a:endParaRPr lang="en-US"/>
          </a:p>
        </p:txBody>
      </p:sp>
      <p:sp>
        <p:nvSpPr>
          <p:cNvPr id="5" name="TextBox 4">
            <a:extLst>
              <a:ext uri="{FF2B5EF4-FFF2-40B4-BE49-F238E27FC236}">
                <a16:creationId xmlns:a16="http://schemas.microsoft.com/office/drawing/2014/main" id="{330EA6CE-8106-4DBF-06A3-DAC4C59BBA8D}"/>
              </a:ext>
            </a:extLst>
          </p:cNvPr>
          <p:cNvSpPr txBox="1"/>
          <p:nvPr/>
        </p:nvSpPr>
        <p:spPr>
          <a:xfrm>
            <a:off x="762000" y="609600"/>
            <a:ext cx="7620000" cy="5693866"/>
          </a:xfrm>
          <a:prstGeom prst="rect">
            <a:avLst/>
          </a:prstGeom>
          <a:noFill/>
        </p:spPr>
        <p:txBody>
          <a:bodyPr wrap="square" rtlCol="0">
            <a:spAutoFit/>
          </a:bodyPr>
          <a:lstStyle/>
          <a:p>
            <a:pPr marL="285750" indent="-285750" algn="just">
              <a:buFont typeface="Arial" panose="020B0604020202020204" pitchFamily="34" charset="0"/>
              <a:buChar char="•"/>
            </a:pPr>
            <a:r>
              <a:rPr lang="en-US" sz="2800" b="1" dirty="0">
                <a:latin typeface="Times New Roman" panose="02020603050405020304" pitchFamily="18" charset="0"/>
                <a:cs typeface="Times New Roman" pitchFamily="18" charset="0"/>
              </a:rPr>
              <a:t>Software Specification:</a:t>
            </a:r>
          </a:p>
          <a:p>
            <a:pPr algn="just">
              <a:buFont typeface="+mj-lt"/>
              <a:buAutoNum type="arabicPeriod"/>
            </a:pPr>
            <a:r>
              <a:rPr lang="en-IN" sz="2800" b="0" i="0" u="sng" dirty="0">
                <a:solidFill>
                  <a:srgbClr val="374151"/>
                </a:solidFill>
                <a:effectLst/>
                <a:latin typeface="Söhne"/>
              </a:rPr>
              <a:t>Programming Language:</a:t>
            </a:r>
            <a:r>
              <a:rPr lang="en-IN" sz="2800" b="0" i="0" dirty="0">
                <a:solidFill>
                  <a:srgbClr val="374151"/>
                </a:solidFill>
                <a:effectLst/>
                <a:latin typeface="Söhne"/>
              </a:rPr>
              <a:t> C or similar high-level language.</a:t>
            </a:r>
          </a:p>
          <a:p>
            <a:pPr algn="just">
              <a:buFont typeface="+mj-lt"/>
              <a:buAutoNum type="arabicPeriod"/>
            </a:pPr>
            <a:r>
              <a:rPr lang="en-IN" sz="2800" b="0" i="0" u="sng" dirty="0">
                <a:solidFill>
                  <a:srgbClr val="374151"/>
                </a:solidFill>
                <a:effectLst/>
                <a:latin typeface="Söhne"/>
              </a:rPr>
              <a:t>Development Environment:</a:t>
            </a:r>
            <a:r>
              <a:rPr lang="en-IN" sz="2800" b="0" i="0" dirty="0">
                <a:solidFill>
                  <a:srgbClr val="374151"/>
                </a:solidFill>
                <a:effectLst/>
                <a:latin typeface="Söhne"/>
              </a:rPr>
              <a:t> AVR Studio or similar integrated development environment (IDE) for programming the Atmega microcontroller.</a:t>
            </a:r>
          </a:p>
          <a:p>
            <a:pPr algn="just">
              <a:buFont typeface="+mj-lt"/>
              <a:buAutoNum type="arabicPeriod"/>
            </a:pPr>
            <a:r>
              <a:rPr lang="en-IN" sz="2800" b="0" i="0" u="sng" dirty="0">
                <a:solidFill>
                  <a:srgbClr val="374151"/>
                </a:solidFill>
                <a:effectLst/>
                <a:latin typeface="Söhne"/>
              </a:rPr>
              <a:t>Control Algorithm:</a:t>
            </a:r>
            <a:r>
              <a:rPr lang="en-IN" sz="2800" b="0" i="0" dirty="0">
                <a:solidFill>
                  <a:srgbClr val="374151"/>
                </a:solidFill>
                <a:effectLst/>
                <a:latin typeface="Söhne"/>
              </a:rPr>
              <a:t> Proportional-Integral-Derivative (PID) control algorithm to regulate the charging current and maintain a constant battery voltage.</a:t>
            </a:r>
          </a:p>
          <a:p>
            <a:pPr algn="just">
              <a:buFont typeface="+mj-lt"/>
              <a:buAutoNum type="arabicPeriod"/>
            </a:pPr>
            <a:r>
              <a:rPr lang="en-IN" sz="2800" b="0" i="0" u="sng" dirty="0">
                <a:solidFill>
                  <a:srgbClr val="374151"/>
                </a:solidFill>
                <a:effectLst/>
                <a:latin typeface="Söhne"/>
              </a:rPr>
              <a:t>Communication Protocol:</a:t>
            </a:r>
            <a:r>
              <a:rPr lang="en-IN" sz="2800" b="0" i="0" dirty="0">
                <a:solidFill>
                  <a:srgbClr val="374151"/>
                </a:solidFill>
                <a:effectLst/>
                <a:latin typeface="Söhne"/>
              </a:rPr>
              <a:t> UART or SPI communication protocol to allow for remote monitoring and control of the system.</a:t>
            </a:r>
          </a:p>
        </p:txBody>
      </p:sp>
    </p:spTree>
    <p:extLst>
      <p:ext uri="{BB962C8B-B14F-4D97-AF65-F5344CB8AC3E}">
        <p14:creationId xmlns:p14="http://schemas.microsoft.com/office/powerpoint/2010/main" val="2464631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74DA4-F3FA-651E-1984-9CDD16E256DB}"/>
              </a:ext>
            </a:extLst>
          </p:cNvPr>
          <p:cNvSpPr>
            <a:spLocks noGrp="1"/>
          </p:cNvSpPr>
          <p:nvPr>
            <p:ph type="dt" sz="half" idx="10"/>
          </p:nvPr>
        </p:nvSpPr>
        <p:spPr/>
        <p:txBody>
          <a:bodyPr/>
          <a:lstStyle/>
          <a:p>
            <a:pPr>
              <a:defRPr/>
            </a:pPr>
            <a:fld id="{CBE75E6A-85FF-45EA-B97A-F8D14F32FF7E}" type="datetime5">
              <a:rPr lang="en-US" smtClean="0"/>
              <a:t>25-Apr-23</a:t>
            </a:fld>
            <a:endParaRPr lang="en-US"/>
          </a:p>
        </p:txBody>
      </p:sp>
      <p:sp>
        <p:nvSpPr>
          <p:cNvPr id="3" name="Footer Placeholder 2">
            <a:extLst>
              <a:ext uri="{FF2B5EF4-FFF2-40B4-BE49-F238E27FC236}">
                <a16:creationId xmlns:a16="http://schemas.microsoft.com/office/drawing/2014/main" id="{052A8D50-4E8E-C5BA-69E7-859F77B3953B}"/>
              </a:ext>
            </a:extLst>
          </p:cNvPr>
          <p:cNvSpPr>
            <a:spLocks noGrp="1"/>
          </p:cNvSpPr>
          <p:nvPr>
            <p:ph type="ftr" sz="quarter" idx="11"/>
          </p:nvPr>
        </p:nvSpPr>
        <p:spPr/>
        <p:txBody>
          <a:bodyPr/>
          <a:lstStyle/>
          <a:p>
            <a:pPr>
              <a:defRPr/>
            </a:pPr>
            <a:r>
              <a:rPr lang="pt-BR"/>
              <a:t>SKNCOE TE (E &amp; TC) 2022-23</a:t>
            </a:r>
            <a:endParaRPr lang="en-US"/>
          </a:p>
        </p:txBody>
      </p:sp>
      <p:sp>
        <p:nvSpPr>
          <p:cNvPr id="4" name="Slide Number Placeholder 3">
            <a:extLst>
              <a:ext uri="{FF2B5EF4-FFF2-40B4-BE49-F238E27FC236}">
                <a16:creationId xmlns:a16="http://schemas.microsoft.com/office/drawing/2014/main" id="{044ED13F-67C5-9FA7-1121-08609E1F9789}"/>
              </a:ext>
            </a:extLst>
          </p:cNvPr>
          <p:cNvSpPr>
            <a:spLocks noGrp="1"/>
          </p:cNvSpPr>
          <p:nvPr>
            <p:ph type="sldNum" sz="quarter" idx="12"/>
          </p:nvPr>
        </p:nvSpPr>
        <p:spPr/>
        <p:txBody>
          <a:bodyPr/>
          <a:lstStyle/>
          <a:p>
            <a:pPr>
              <a:defRPr/>
            </a:pPr>
            <a:fld id="{3E8AA26D-CB0D-4285-8E00-597B5EDCDBA6}" type="slidenum">
              <a:rPr lang="en-US" smtClean="0"/>
              <a:pPr>
                <a:defRPr/>
              </a:pPr>
              <a:t>18</a:t>
            </a:fld>
            <a:endParaRPr lang="en-US"/>
          </a:p>
        </p:txBody>
      </p:sp>
      <p:sp>
        <p:nvSpPr>
          <p:cNvPr id="5" name="TextBox 4">
            <a:extLst>
              <a:ext uri="{FF2B5EF4-FFF2-40B4-BE49-F238E27FC236}">
                <a16:creationId xmlns:a16="http://schemas.microsoft.com/office/drawing/2014/main" id="{A83378F1-052A-DA1E-4A86-6805F39BC9A3}"/>
              </a:ext>
            </a:extLst>
          </p:cNvPr>
          <p:cNvSpPr txBox="1"/>
          <p:nvPr/>
        </p:nvSpPr>
        <p:spPr>
          <a:xfrm>
            <a:off x="762000" y="609600"/>
            <a:ext cx="7620000" cy="38164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tabLst/>
              <a:defRPr/>
            </a:pPr>
            <a:r>
              <a:rPr kumimoji="0" lang="en-IN" sz="2800" b="0" i="0" u="none" strike="noStrike" kern="1200" cap="none" spc="0" normalizeH="0" baseline="0" noProof="0" dirty="0">
                <a:ln>
                  <a:noFill/>
                </a:ln>
                <a:solidFill>
                  <a:srgbClr val="374151"/>
                </a:solidFill>
                <a:effectLst/>
                <a:uLnTx/>
                <a:uFillTx/>
                <a:latin typeface="Times New Roman" panose="02020603050405020304" pitchFamily="18" charset="0"/>
                <a:cs typeface="Times New Roman" panose="02020603050405020304" pitchFamily="18" charset="0"/>
              </a:rPr>
              <a:t>5.</a:t>
            </a:r>
            <a:r>
              <a:rPr kumimoji="0" lang="en-IN" sz="2800" b="0" i="0" u="sng" strike="noStrike" kern="1200" cap="none" spc="0" normalizeH="0" baseline="0" noProof="0" dirty="0">
                <a:ln>
                  <a:noFill/>
                </a:ln>
                <a:solidFill>
                  <a:srgbClr val="374151"/>
                </a:solidFill>
                <a:effectLst/>
                <a:uLnTx/>
                <a:uFillTx/>
                <a:latin typeface="Times New Roman" panose="02020603050405020304" pitchFamily="18" charset="0"/>
                <a:cs typeface="Times New Roman" panose="02020603050405020304" pitchFamily="18" charset="0"/>
              </a:rPr>
              <a:t>User Interface: </a:t>
            </a:r>
            <a:r>
              <a:rPr kumimoji="0" lang="en-IN" sz="2800" b="0" i="0" u="none" strike="noStrike" kern="1200" cap="none" spc="0" normalizeH="0" baseline="0" noProof="0" dirty="0">
                <a:ln>
                  <a:noFill/>
                </a:ln>
                <a:solidFill>
                  <a:srgbClr val="374151"/>
                </a:solidFill>
                <a:effectLst/>
                <a:uLnTx/>
                <a:uFillTx/>
                <a:latin typeface="Times New Roman" panose="02020603050405020304" pitchFamily="18" charset="0"/>
                <a:cs typeface="Times New Roman" panose="02020603050405020304" pitchFamily="18" charset="0"/>
              </a:rPr>
              <a:t>Menu-driven user interface with options for setting the desired charging current, monitoring the battery voltage and current, and adjusting other system parameters.</a:t>
            </a:r>
          </a:p>
          <a:p>
            <a:pPr marL="0" marR="0" lvl="0" indent="0" algn="just" defTabSz="914400" rtl="0" eaLnBrk="1" fontAlgn="auto" latinLnBrk="0" hangingPunct="1">
              <a:lnSpc>
                <a:spcPct val="100000"/>
              </a:lnSpc>
              <a:spcBef>
                <a:spcPts val="0"/>
              </a:spcBef>
              <a:spcAft>
                <a:spcPts val="0"/>
              </a:spcAft>
              <a:buClrTx/>
              <a:buSzTx/>
              <a:tabLst/>
              <a:defRPr/>
            </a:pPr>
            <a:r>
              <a:rPr kumimoji="0" lang="en-IN" sz="2800" b="0" i="0" u="none" strike="noStrike" kern="1200" cap="none" spc="0" normalizeH="0" baseline="0" noProof="0" dirty="0">
                <a:ln>
                  <a:noFill/>
                </a:ln>
                <a:solidFill>
                  <a:srgbClr val="374151"/>
                </a:solidFill>
                <a:effectLst/>
                <a:uLnTx/>
                <a:uFillTx/>
                <a:latin typeface="Times New Roman" panose="02020603050405020304" pitchFamily="18" charset="0"/>
                <a:cs typeface="Times New Roman" panose="02020603050405020304" pitchFamily="18" charset="0"/>
              </a:rPr>
              <a:t>6.</a:t>
            </a:r>
            <a:r>
              <a:rPr kumimoji="0" lang="en-IN" sz="2800" b="0" i="0" u="sng" strike="noStrike" kern="1200" cap="none" spc="0" normalizeH="0" baseline="0" noProof="0" dirty="0">
                <a:ln>
                  <a:noFill/>
                </a:ln>
                <a:solidFill>
                  <a:srgbClr val="374151"/>
                </a:solidFill>
                <a:effectLst/>
                <a:uLnTx/>
                <a:uFillTx/>
                <a:latin typeface="Times New Roman" panose="02020603050405020304" pitchFamily="18" charset="0"/>
                <a:cs typeface="Times New Roman" panose="02020603050405020304" pitchFamily="18" charset="0"/>
              </a:rPr>
              <a:t>Protections: </a:t>
            </a:r>
            <a:r>
              <a:rPr kumimoji="0" lang="en-IN" sz="2800" b="0" i="0" u="none" strike="noStrike" kern="1200" cap="none" spc="0" normalizeH="0" baseline="0" noProof="0" dirty="0">
                <a:ln>
                  <a:noFill/>
                </a:ln>
                <a:solidFill>
                  <a:srgbClr val="374151"/>
                </a:solidFill>
                <a:effectLst/>
                <a:uLnTx/>
                <a:uFillTx/>
                <a:latin typeface="Times New Roman" panose="02020603050405020304" pitchFamily="18" charset="0"/>
                <a:cs typeface="Times New Roman" panose="02020603050405020304" pitchFamily="18" charset="0"/>
              </a:rPr>
              <a:t>Software-based protection algorithms to implement the overvoltage, overcurrent, short-circuit, and overtemperature protections.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153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B889-E7A0-4B84-9BA1-B1E6386191A2}"/>
              </a:ext>
            </a:extLst>
          </p:cNvPr>
          <p:cNvSpPr>
            <a:spLocks noGrp="1"/>
          </p:cNvSpPr>
          <p:nvPr>
            <p:ph type="title"/>
          </p:nvPr>
        </p:nvSpPr>
        <p:spPr>
          <a:xfrm>
            <a:off x="628650" y="0"/>
            <a:ext cx="7886700" cy="1325563"/>
          </a:xfrm>
        </p:spPr>
        <p:txBody>
          <a:bodyPr/>
          <a:lstStyle/>
          <a:p>
            <a:pPr algn="ctr"/>
            <a:r>
              <a:rPr lang="en-IN" sz="3200" b="1" dirty="0">
                <a:solidFill>
                  <a:srgbClr val="C00000"/>
                </a:solidFill>
                <a:latin typeface="Times New Roman" pitchFamily="18" charset="0"/>
                <a:cs typeface="Times New Roman" pitchFamily="18" charset="0"/>
              </a:rPr>
              <a:t>DESIGN &amp; IMPLEMENTATION</a:t>
            </a:r>
          </a:p>
        </p:txBody>
      </p:sp>
      <p:sp>
        <p:nvSpPr>
          <p:cNvPr id="4" name="Date Placeholder 3">
            <a:extLst>
              <a:ext uri="{FF2B5EF4-FFF2-40B4-BE49-F238E27FC236}">
                <a16:creationId xmlns:a16="http://schemas.microsoft.com/office/drawing/2014/main" id="{14E69501-CDE9-44E2-8D37-DA60F3FE9F32}"/>
              </a:ext>
            </a:extLst>
          </p:cNvPr>
          <p:cNvSpPr>
            <a:spLocks noGrp="1"/>
          </p:cNvSpPr>
          <p:nvPr>
            <p:ph type="dt" sz="half" idx="10"/>
          </p:nvPr>
        </p:nvSpPr>
        <p:spPr/>
        <p:txBody>
          <a:bodyPr/>
          <a:lstStyle/>
          <a:p>
            <a:pPr>
              <a:defRPr/>
            </a:pPr>
            <a:fld id="{E40C1F82-39AC-4039-BDA5-CA0D4F9FC0AE}" type="datetime5">
              <a:rPr lang="en-US" smtClean="0"/>
              <a:t>25-Apr-23</a:t>
            </a:fld>
            <a:endParaRPr lang="en-US"/>
          </a:p>
        </p:txBody>
      </p:sp>
      <p:sp>
        <p:nvSpPr>
          <p:cNvPr id="5" name="Footer Placeholder 4">
            <a:extLst>
              <a:ext uri="{FF2B5EF4-FFF2-40B4-BE49-F238E27FC236}">
                <a16:creationId xmlns:a16="http://schemas.microsoft.com/office/drawing/2014/main" id="{4EB74D49-56F0-4318-AAF1-0A1F0D57D62F}"/>
              </a:ext>
            </a:extLst>
          </p:cNvPr>
          <p:cNvSpPr>
            <a:spLocks noGrp="1"/>
          </p:cNvSpPr>
          <p:nvPr>
            <p:ph type="ftr" sz="quarter" idx="11"/>
          </p:nvPr>
        </p:nvSpPr>
        <p:spPr/>
        <p:txBody>
          <a:bodyPr/>
          <a:lstStyle/>
          <a:p>
            <a:pPr>
              <a:defRPr/>
            </a:pPr>
            <a:r>
              <a:rPr lang="pt-BR"/>
              <a:t>SKNCOE TE (E &amp; TC) 2022-23</a:t>
            </a:r>
            <a:endParaRPr lang="en-US"/>
          </a:p>
        </p:txBody>
      </p:sp>
      <p:sp>
        <p:nvSpPr>
          <p:cNvPr id="6" name="Slide Number Placeholder 5">
            <a:extLst>
              <a:ext uri="{FF2B5EF4-FFF2-40B4-BE49-F238E27FC236}">
                <a16:creationId xmlns:a16="http://schemas.microsoft.com/office/drawing/2014/main" id="{27CF9ACF-3529-4204-82DC-68898CEC6EEF}"/>
              </a:ext>
            </a:extLst>
          </p:cNvPr>
          <p:cNvSpPr>
            <a:spLocks noGrp="1"/>
          </p:cNvSpPr>
          <p:nvPr>
            <p:ph type="sldNum" sz="quarter" idx="12"/>
          </p:nvPr>
        </p:nvSpPr>
        <p:spPr/>
        <p:txBody>
          <a:bodyPr/>
          <a:lstStyle/>
          <a:p>
            <a:pPr>
              <a:defRPr/>
            </a:pPr>
            <a:fld id="{310A76A0-256F-4F28-AB52-94CEC88C3011}" type="slidenum">
              <a:rPr lang="en-US" smtClean="0"/>
              <a:pPr>
                <a:defRPr/>
              </a:pPr>
              <a:t>19</a:t>
            </a:fld>
            <a:endParaRPr lang="en-US"/>
          </a:p>
        </p:txBody>
      </p:sp>
      <p:pic>
        <p:nvPicPr>
          <p:cNvPr id="12" name="Picture 11">
            <a:extLst>
              <a:ext uri="{FF2B5EF4-FFF2-40B4-BE49-F238E27FC236}">
                <a16:creationId xmlns:a16="http://schemas.microsoft.com/office/drawing/2014/main" id="{F8C3E83E-7983-CF84-4C2E-13993774F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27" y="925613"/>
            <a:ext cx="7209145" cy="5006774"/>
          </a:xfrm>
          <a:prstGeom prst="rect">
            <a:avLst/>
          </a:prstGeom>
        </p:spPr>
      </p:pic>
    </p:spTree>
    <p:extLst>
      <p:ext uri="{BB962C8B-B14F-4D97-AF65-F5344CB8AC3E}">
        <p14:creationId xmlns:p14="http://schemas.microsoft.com/office/powerpoint/2010/main" val="363711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itchFamily="18" charset="0"/>
                <a:cs typeface="Times New Roman" pitchFamily="18" charset="0"/>
              </a:rPr>
              <a:t>CONTENTS</a:t>
            </a:r>
            <a:endParaRPr lang="en-US" sz="3200" b="1" dirty="0">
              <a:latin typeface="Times New Roman" pitchFamily="18" charset="0"/>
              <a:cs typeface="Times New Roman" pitchFamily="18" charset="0"/>
            </a:endParaRPr>
          </a:p>
        </p:txBody>
      </p:sp>
      <p:sp>
        <p:nvSpPr>
          <p:cNvPr id="6147" name="Content Placeholder 2"/>
          <p:cNvSpPr>
            <a:spLocks noGrp="1"/>
          </p:cNvSpPr>
          <p:nvPr>
            <p:ph idx="1"/>
          </p:nvPr>
        </p:nvSpPr>
        <p:spPr>
          <a:xfrm>
            <a:off x="457200" y="1066800"/>
            <a:ext cx="8229600" cy="5105400"/>
          </a:xfrm>
        </p:spPr>
        <p:txBody>
          <a:bodyPr>
            <a:normAutofit fontScale="92500" lnSpcReduction="20000"/>
          </a:bodyPr>
          <a:lstStyle/>
          <a:p>
            <a:pPr marL="514350" indent="-514350">
              <a:buFontTx/>
              <a:buAutoNum type="arabicPeriod"/>
            </a:pPr>
            <a:r>
              <a:rPr lang="en-US" sz="2800" dirty="0">
                <a:latin typeface="Times New Roman" pitchFamily="18" charset="0"/>
                <a:cs typeface="Times New Roman" pitchFamily="18" charset="0"/>
              </a:rPr>
              <a:t>Aim</a:t>
            </a:r>
          </a:p>
          <a:p>
            <a:pPr marL="514350" indent="-514350">
              <a:buFontTx/>
              <a:buAutoNum type="arabicPeriod"/>
            </a:pPr>
            <a:r>
              <a:rPr lang="en-US" sz="2800" dirty="0">
                <a:latin typeface="Times New Roman" pitchFamily="18" charset="0"/>
                <a:cs typeface="Times New Roman" pitchFamily="18" charset="0"/>
              </a:rPr>
              <a:t>Objectives</a:t>
            </a:r>
          </a:p>
          <a:p>
            <a:pPr marL="514350" indent="-514350">
              <a:buFontTx/>
              <a:buAutoNum type="arabicPeriod"/>
            </a:pPr>
            <a:r>
              <a:rPr lang="en-US" sz="2800" dirty="0">
                <a:latin typeface="Times New Roman" pitchFamily="18" charset="0"/>
                <a:cs typeface="Times New Roman" pitchFamily="18" charset="0"/>
              </a:rPr>
              <a:t>Introduction</a:t>
            </a:r>
          </a:p>
          <a:p>
            <a:pPr marL="514350" indent="-514350">
              <a:buFontTx/>
              <a:buAutoNum type="arabicPeriod"/>
            </a:pPr>
            <a:r>
              <a:rPr lang="en-US" sz="2800" dirty="0">
                <a:latin typeface="Times New Roman" pitchFamily="18" charset="0"/>
                <a:cs typeface="Times New Roman" pitchFamily="18" charset="0"/>
              </a:rPr>
              <a:t>Literature Survey </a:t>
            </a:r>
          </a:p>
          <a:p>
            <a:pPr marL="514350" indent="-514350">
              <a:buFontTx/>
              <a:buAutoNum type="arabicPeriod"/>
            </a:pPr>
            <a:r>
              <a:rPr lang="en-US" sz="2800" dirty="0">
                <a:latin typeface="Times New Roman" pitchFamily="18" charset="0"/>
                <a:cs typeface="Times New Roman" pitchFamily="18" charset="0"/>
              </a:rPr>
              <a:t>Proposed Block Diagram and Description</a:t>
            </a:r>
          </a:p>
          <a:p>
            <a:pPr marL="514350" indent="-514350">
              <a:buFontTx/>
              <a:buAutoNum type="arabicPeriod"/>
            </a:pPr>
            <a:r>
              <a:rPr lang="en-US" sz="2800" dirty="0">
                <a:latin typeface="Times New Roman" pitchFamily="18" charset="0"/>
                <a:cs typeface="Times New Roman" pitchFamily="18" charset="0"/>
              </a:rPr>
              <a:t>Hardware/ Software /Specifications  </a:t>
            </a:r>
          </a:p>
          <a:p>
            <a:pPr marL="514350" indent="-514350">
              <a:buFontTx/>
              <a:buAutoNum type="arabicPeriod"/>
            </a:pPr>
            <a:r>
              <a:rPr lang="en-US" sz="2800" dirty="0">
                <a:latin typeface="Times New Roman" pitchFamily="18" charset="0"/>
                <a:cs typeface="Times New Roman" pitchFamily="18" charset="0"/>
              </a:rPr>
              <a:t>Design  and Implementation </a:t>
            </a:r>
          </a:p>
          <a:p>
            <a:pPr marL="514350" indent="-514350">
              <a:buFontTx/>
              <a:buAutoNum type="arabicPeriod"/>
            </a:pPr>
            <a:r>
              <a:rPr lang="en-US" sz="2800" dirty="0">
                <a:latin typeface="Times New Roman" pitchFamily="18" charset="0"/>
                <a:cs typeface="Times New Roman" pitchFamily="18" charset="0"/>
              </a:rPr>
              <a:t>Results </a:t>
            </a:r>
          </a:p>
          <a:p>
            <a:pPr marL="514350" indent="-514350">
              <a:buFontTx/>
              <a:buAutoNum type="arabicPeriod"/>
            </a:pPr>
            <a:r>
              <a:rPr lang="en-US" sz="2800" dirty="0">
                <a:latin typeface="Times New Roman" pitchFamily="18" charset="0"/>
                <a:cs typeface="Times New Roman" pitchFamily="18" charset="0"/>
              </a:rPr>
              <a:t>Applications and Future Scope</a:t>
            </a:r>
          </a:p>
          <a:p>
            <a:pPr marL="514350" indent="-514350">
              <a:buFontTx/>
              <a:buAutoNum type="arabicPeriod"/>
            </a:pPr>
            <a:r>
              <a:rPr lang="en-US" sz="2800" dirty="0">
                <a:latin typeface="Times New Roman" pitchFamily="18" charset="0"/>
                <a:cs typeface="Times New Roman" pitchFamily="18" charset="0"/>
              </a:rPr>
              <a:t>Advantages and Disadvantages </a:t>
            </a:r>
          </a:p>
          <a:p>
            <a:pPr marL="514350" indent="-514350">
              <a:buFontTx/>
              <a:buAutoNum type="arabicPeriod"/>
            </a:pPr>
            <a:r>
              <a:rPr lang="en-US" sz="2800" dirty="0">
                <a:latin typeface="Times New Roman" pitchFamily="18" charset="0"/>
                <a:cs typeface="Times New Roman" pitchFamily="18" charset="0"/>
              </a:rPr>
              <a:t>Bill of Material</a:t>
            </a:r>
          </a:p>
          <a:p>
            <a:pPr marL="514350" indent="-514350">
              <a:buFontTx/>
              <a:buAutoNum type="arabicPeriod"/>
            </a:pPr>
            <a:r>
              <a:rPr lang="en-US" sz="2800" dirty="0">
                <a:latin typeface="Times New Roman" pitchFamily="18" charset="0"/>
                <a:cs typeface="Times New Roman" pitchFamily="18" charset="0"/>
              </a:rPr>
              <a:t>Conclusions</a:t>
            </a:r>
          </a:p>
          <a:p>
            <a:pPr marL="514350" indent="-514350">
              <a:buFontTx/>
              <a:buAutoNum type="arabicPeriod"/>
            </a:pPr>
            <a:r>
              <a:rPr lang="en-US" sz="2800" dirty="0">
                <a:latin typeface="Times New Roman" pitchFamily="18" charset="0"/>
                <a:cs typeface="Times New Roman" pitchFamily="18" charset="0"/>
              </a:rPr>
              <a:t>References</a:t>
            </a:r>
          </a:p>
        </p:txBody>
      </p:sp>
      <p:sp>
        <p:nvSpPr>
          <p:cNvPr id="6150" name="Date Placeholder 8"/>
          <p:cNvSpPr>
            <a:spLocks noGrp="1"/>
          </p:cNvSpPr>
          <p:nvPr>
            <p:ph type="dt" sz="half" idx="10"/>
          </p:nvPr>
        </p:nvSpPr>
        <p:spPr>
          <a:noFill/>
        </p:spPr>
        <p:txBody>
          <a:bodyPr/>
          <a:lstStyle/>
          <a:p>
            <a:fld id="{CAD2BB62-A74D-4FC3-BDA0-A0AAD9C95087}" type="datetime5">
              <a:rPr lang="en-US" smtClean="0">
                <a:latin typeface="Arial" pitchFamily="34" charset="0"/>
                <a:cs typeface="Arial" pitchFamily="34" charset="0"/>
              </a:rPr>
              <a:t>25-Apr-23</a:t>
            </a:fld>
            <a:endParaRPr lang="en-US">
              <a:latin typeface="Arial" pitchFamily="34" charset="0"/>
              <a:cs typeface="Arial" pitchFamily="34" charset="0"/>
            </a:endParaRPr>
          </a:p>
        </p:txBody>
      </p:sp>
      <p:sp>
        <p:nvSpPr>
          <p:cNvPr id="6149" name="Footer Placeholder 7"/>
          <p:cNvSpPr>
            <a:spLocks noGrp="1"/>
          </p:cNvSpPr>
          <p:nvPr>
            <p:ph type="ftr" sz="quarter" idx="11"/>
          </p:nvPr>
        </p:nvSpPr>
        <p:spPr>
          <a:xfrm>
            <a:off x="3124200" y="6245225"/>
            <a:ext cx="3352800" cy="476250"/>
          </a:xfrm>
          <a:noFill/>
        </p:spPr>
        <p:txBody>
          <a:bodyPr/>
          <a:lstStyle/>
          <a:p>
            <a:r>
              <a:rPr lang="pt-BR">
                <a:latin typeface="Arial" pitchFamily="34" charset="0"/>
                <a:cs typeface="Arial" pitchFamily="34" charset="0"/>
              </a:rPr>
              <a:t>SKNCOE TE (E &amp; TC) 2022-23</a:t>
            </a:r>
            <a:endParaRPr lang="en-US" dirty="0">
              <a:latin typeface="Arial" pitchFamily="34" charset="0"/>
              <a:cs typeface="Arial" pitchFamily="34" charset="0"/>
            </a:endParaRPr>
          </a:p>
        </p:txBody>
      </p:sp>
      <p:sp>
        <p:nvSpPr>
          <p:cNvPr id="6148" name="Slide Number Placeholder 6"/>
          <p:cNvSpPr>
            <a:spLocks noGrp="1"/>
          </p:cNvSpPr>
          <p:nvPr>
            <p:ph type="sldNum" sz="quarter" idx="12"/>
          </p:nvPr>
        </p:nvSpPr>
        <p:spPr>
          <a:noFill/>
        </p:spPr>
        <p:txBody>
          <a:bodyPr/>
          <a:lstStyle/>
          <a:p>
            <a:fld id="{9F8D1439-7499-4023-B504-7B323526DB32}" type="slidenum">
              <a:rPr lang="en-US" smtClean="0">
                <a:latin typeface="Arial" pitchFamily="34" charset="0"/>
                <a:cs typeface="Arial" pitchFamily="34" charset="0"/>
              </a:rPr>
              <a:pPr/>
              <a:t>2</a:t>
            </a:fld>
            <a:endParaRPr lang="en-US">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743CAD-8084-EBC9-94A2-9FDCD39A1B14}"/>
              </a:ext>
            </a:extLst>
          </p:cNvPr>
          <p:cNvSpPr>
            <a:spLocks noGrp="1"/>
          </p:cNvSpPr>
          <p:nvPr>
            <p:ph type="dt" sz="half" idx="10"/>
          </p:nvPr>
        </p:nvSpPr>
        <p:spPr/>
        <p:txBody>
          <a:bodyPr/>
          <a:lstStyle/>
          <a:p>
            <a:pPr>
              <a:defRPr/>
            </a:pPr>
            <a:fld id="{CBE75E6A-85FF-45EA-B97A-F8D14F32FF7E}" type="datetime5">
              <a:rPr lang="en-US" smtClean="0"/>
              <a:t>25-Apr-23</a:t>
            </a:fld>
            <a:endParaRPr lang="en-US"/>
          </a:p>
        </p:txBody>
      </p:sp>
      <p:sp>
        <p:nvSpPr>
          <p:cNvPr id="3" name="Footer Placeholder 2">
            <a:extLst>
              <a:ext uri="{FF2B5EF4-FFF2-40B4-BE49-F238E27FC236}">
                <a16:creationId xmlns:a16="http://schemas.microsoft.com/office/drawing/2014/main" id="{9B018E5C-ABDA-E713-6C6A-506C8F2B9E44}"/>
              </a:ext>
            </a:extLst>
          </p:cNvPr>
          <p:cNvSpPr>
            <a:spLocks noGrp="1"/>
          </p:cNvSpPr>
          <p:nvPr>
            <p:ph type="ftr" sz="quarter" idx="11"/>
          </p:nvPr>
        </p:nvSpPr>
        <p:spPr/>
        <p:txBody>
          <a:bodyPr/>
          <a:lstStyle/>
          <a:p>
            <a:pPr>
              <a:defRPr/>
            </a:pPr>
            <a:r>
              <a:rPr lang="pt-BR"/>
              <a:t>SKNCOE TE (E &amp; TC) 2022-23</a:t>
            </a:r>
            <a:endParaRPr lang="en-US"/>
          </a:p>
        </p:txBody>
      </p:sp>
      <p:sp>
        <p:nvSpPr>
          <p:cNvPr id="4" name="Slide Number Placeholder 3">
            <a:extLst>
              <a:ext uri="{FF2B5EF4-FFF2-40B4-BE49-F238E27FC236}">
                <a16:creationId xmlns:a16="http://schemas.microsoft.com/office/drawing/2014/main" id="{3595320F-AEF7-133B-0A88-5F3BDA0E6311}"/>
              </a:ext>
            </a:extLst>
          </p:cNvPr>
          <p:cNvSpPr>
            <a:spLocks noGrp="1"/>
          </p:cNvSpPr>
          <p:nvPr>
            <p:ph type="sldNum" sz="quarter" idx="12"/>
          </p:nvPr>
        </p:nvSpPr>
        <p:spPr/>
        <p:txBody>
          <a:bodyPr/>
          <a:lstStyle/>
          <a:p>
            <a:pPr>
              <a:defRPr/>
            </a:pPr>
            <a:fld id="{3E8AA26D-CB0D-4285-8E00-597B5EDCDBA6}" type="slidenum">
              <a:rPr lang="en-US" smtClean="0"/>
              <a:pPr>
                <a:defRPr/>
              </a:pPr>
              <a:t>20</a:t>
            </a:fld>
            <a:endParaRPr lang="en-US"/>
          </a:p>
        </p:txBody>
      </p:sp>
      <p:sp>
        <p:nvSpPr>
          <p:cNvPr id="5" name="Title 1">
            <a:extLst>
              <a:ext uri="{FF2B5EF4-FFF2-40B4-BE49-F238E27FC236}">
                <a16:creationId xmlns:a16="http://schemas.microsoft.com/office/drawing/2014/main" id="{CBF2AFF3-E4D4-E7DC-7808-2C3AA9EB5FC4}"/>
              </a:ext>
            </a:extLst>
          </p:cNvPr>
          <p:cNvSpPr txBox="1">
            <a:spLocks/>
          </p:cNvSpPr>
          <p:nvPr/>
        </p:nvSpPr>
        <p:spPr>
          <a:xfrm>
            <a:off x="76200" y="274638"/>
            <a:ext cx="9067800" cy="792162"/>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dirty="0">
                <a:solidFill>
                  <a:srgbClr val="C00000"/>
                </a:solidFill>
                <a:latin typeface="Times New Roman" pitchFamily="18" charset="0"/>
                <a:cs typeface="Times New Roman" pitchFamily="18" charset="0"/>
              </a:rPr>
              <a:t>RESULTS</a:t>
            </a:r>
          </a:p>
        </p:txBody>
      </p:sp>
      <p:pic>
        <p:nvPicPr>
          <p:cNvPr id="7" name="Picture 6">
            <a:extLst>
              <a:ext uri="{FF2B5EF4-FFF2-40B4-BE49-F238E27FC236}">
                <a16:creationId xmlns:a16="http://schemas.microsoft.com/office/drawing/2014/main" id="{33D50A88-948F-273E-D569-3B1D41CFC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779" y="1066800"/>
            <a:ext cx="4740442" cy="4572000"/>
          </a:xfrm>
          <a:prstGeom prst="rect">
            <a:avLst/>
          </a:prstGeom>
        </p:spPr>
      </p:pic>
    </p:spTree>
    <p:extLst>
      <p:ext uri="{BB962C8B-B14F-4D97-AF65-F5344CB8AC3E}">
        <p14:creationId xmlns:p14="http://schemas.microsoft.com/office/powerpoint/2010/main" val="34670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9067800" cy="792162"/>
          </a:xfrm>
        </p:spPr>
        <p:txBody>
          <a:bodyPr>
            <a:normAutofit/>
          </a:bodyPr>
          <a:lstStyle/>
          <a:p>
            <a:pPr algn="ctr"/>
            <a:r>
              <a:rPr lang="en-US" sz="3200" b="1" dirty="0">
                <a:solidFill>
                  <a:srgbClr val="C00000"/>
                </a:solidFill>
                <a:latin typeface="Times New Roman" pitchFamily="18" charset="0"/>
                <a:cs typeface="Times New Roman" pitchFamily="18" charset="0"/>
              </a:rPr>
              <a:t>RESULTS </a:t>
            </a:r>
          </a:p>
        </p:txBody>
      </p:sp>
      <p:sp>
        <p:nvSpPr>
          <p:cNvPr id="13316" name="Date Placeholder 3"/>
          <p:cNvSpPr>
            <a:spLocks noGrp="1"/>
          </p:cNvSpPr>
          <p:nvPr>
            <p:ph type="dt" sz="half" idx="10"/>
          </p:nvPr>
        </p:nvSpPr>
        <p:spPr>
          <a:noFill/>
        </p:spPr>
        <p:txBody>
          <a:bodyPr/>
          <a:lstStyle/>
          <a:p>
            <a:fld id="{F2B48625-8B92-4E21-9F36-0FEA522CCBD2}" type="datetime5">
              <a:rPr lang="en-US" smtClean="0">
                <a:latin typeface="Arial" pitchFamily="34" charset="0"/>
                <a:cs typeface="Arial" pitchFamily="34" charset="0"/>
              </a:rPr>
              <a:t>25-Apr-23</a:t>
            </a:fld>
            <a:endParaRPr lang="en-US">
              <a:latin typeface="Arial" pitchFamily="34" charset="0"/>
              <a:cs typeface="Arial" pitchFamily="34" charset="0"/>
            </a:endParaRPr>
          </a:p>
        </p:txBody>
      </p:sp>
      <p:sp>
        <p:nvSpPr>
          <p:cNvPr id="13317" name="Footer Placeholder 4"/>
          <p:cNvSpPr>
            <a:spLocks noGrp="1"/>
          </p:cNvSpPr>
          <p:nvPr>
            <p:ph type="ftr" sz="quarter" idx="11"/>
          </p:nvPr>
        </p:nvSpPr>
        <p:spPr>
          <a:noFill/>
        </p:spPr>
        <p:txBody>
          <a:bodyPr/>
          <a:lstStyle/>
          <a:p>
            <a:r>
              <a:rPr lang="pt-BR">
                <a:latin typeface="Arial" pitchFamily="34" charset="0"/>
                <a:cs typeface="Arial" pitchFamily="34" charset="0"/>
              </a:rPr>
              <a:t>SKNCOE TE (E &amp; TC) 2022-23</a:t>
            </a:r>
            <a:endParaRPr lang="en-US">
              <a:latin typeface="Arial" pitchFamily="34" charset="0"/>
              <a:cs typeface="Arial" pitchFamily="34" charset="0"/>
            </a:endParaRPr>
          </a:p>
        </p:txBody>
      </p:sp>
      <p:sp>
        <p:nvSpPr>
          <p:cNvPr id="13318" name="Slide Number Placeholder 5"/>
          <p:cNvSpPr>
            <a:spLocks noGrp="1"/>
          </p:cNvSpPr>
          <p:nvPr>
            <p:ph type="sldNum" sz="quarter" idx="12"/>
          </p:nvPr>
        </p:nvSpPr>
        <p:spPr>
          <a:noFill/>
        </p:spPr>
        <p:txBody>
          <a:bodyPr/>
          <a:lstStyle/>
          <a:p>
            <a:fld id="{72FEB44D-A0C8-4576-9ADC-71A16001A172}" type="slidenum">
              <a:rPr lang="en-US" smtClean="0">
                <a:latin typeface="Arial" pitchFamily="34" charset="0"/>
                <a:cs typeface="Arial" pitchFamily="34" charset="0"/>
              </a:rPr>
              <a:pPr/>
              <a:t>21</a:t>
            </a:fld>
            <a:endParaRPr lang="en-US">
              <a:latin typeface="Arial" pitchFamily="34" charset="0"/>
              <a:cs typeface="Arial" pitchFamily="34" charset="0"/>
            </a:endParaRPr>
          </a:p>
        </p:txBody>
      </p:sp>
      <p:pic>
        <p:nvPicPr>
          <p:cNvPr id="5" name="Picture 4">
            <a:extLst>
              <a:ext uri="{FF2B5EF4-FFF2-40B4-BE49-F238E27FC236}">
                <a16:creationId xmlns:a16="http://schemas.microsoft.com/office/drawing/2014/main" id="{13761108-7F5E-05D5-D233-EDC81105A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4585" y="1066800"/>
            <a:ext cx="4674830" cy="5105400"/>
          </a:xfrm>
          <a:prstGeom prst="rect">
            <a:avLst/>
          </a:prstGeom>
        </p:spPr>
      </p:pic>
    </p:spTree>
    <p:extLst>
      <p:ext uri="{BB962C8B-B14F-4D97-AF65-F5344CB8AC3E}">
        <p14:creationId xmlns:p14="http://schemas.microsoft.com/office/powerpoint/2010/main" val="1062617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17161A-0981-7B22-F8B8-29C9BF3C58CF}"/>
              </a:ext>
            </a:extLst>
          </p:cNvPr>
          <p:cNvSpPr>
            <a:spLocks noGrp="1"/>
          </p:cNvSpPr>
          <p:nvPr>
            <p:ph type="dt" sz="half" idx="10"/>
          </p:nvPr>
        </p:nvSpPr>
        <p:spPr/>
        <p:txBody>
          <a:bodyPr/>
          <a:lstStyle/>
          <a:p>
            <a:pPr>
              <a:defRPr/>
            </a:pPr>
            <a:fld id="{CBE75E6A-85FF-45EA-B97A-F8D14F32FF7E}" type="datetime5">
              <a:rPr lang="en-US" smtClean="0"/>
              <a:t>25-Apr-23</a:t>
            </a:fld>
            <a:endParaRPr lang="en-US"/>
          </a:p>
        </p:txBody>
      </p:sp>
      <p:sp>
        <p:nvSpPr>
          <p:cNvPr id="3" name="Footer Placeholder 2">
            <a:extLst>
              <a:ext uri="{FF2B5EF4-FFF2-40B4-BE49-F238E27FC236}">
                <a16:creationId xmlns:a16="http://schemas.microsoft.com/office/drawing/2014/main" id="{09FC7E0A-FF82-A000-4F22-E197D2C7930C}"/>
              </a:ext>
            </a:extLst>
          </p:cNvPr>
          <p:cNvSpPr>
            <a:spLocks noGrp="1"/>
          </p:cNvSpPr>
          <p:nvPr>
            <p:ph type="ftr" sz="quarter" idx="11"/>
          </p:nvPr>
        </p:nvSpPr>
        <p:spPr/>
        <p:txBody>
          <a:bodyPr/>
          <a:lstStyle/>
          <a:p>
            <a:pPr>
              <a:defRPr/>
            </a:pPr>
            <a:r>
              <a:rPr lang="pt-BR"/>
              <a:t>SKNCOE TE (E &amp; TC) 2022-23</a:t>
            </a:r>
            <a:endParaRPr lang="en-US"/>
          </a:p>
        </p:txBody>
      </p:sp>
      <p:sp>
        <p:nvSpPr>
          <p:cNvPr id="4" name="Slide Number Placeholder 3">
            <a:extLst>
              <a:ext uri="{FF2B5EF4-FFF2-40B4-BE49-F238E27FC236}">
                <a16:creationId xmlns:a16="http://schemas.microsoft.com/office/drawing/2014/main" id="{41069C71-DEAB-8B6C-C98A-13C8FF70B730}"/>
              </a:ext>
            </a:extLst>
          </p:cNvPr>
          <p:cNvSpPr>
            <a:spLocks noGrp="1"/>
          </p:cNvSpPr>
          <p:nvPr>
            <p:ph type="sldNum" sz="quarter" idx="12"/>
          </p:nvPr>
        </p:nvSpPr>
        <p:spPr/>
        <p:txBody>
          <a:bodyPr/>
          <a:lstStyle/>
          <a:p>
            <a:pPr>
              <a:defRPr/>
            </a:pPr>
            <a:fld id="{3E8AA26D-CB0D-4285-8E00-597B5EDCDBA6}" type="slidenum">
              <a:rPr lang="en-US" smtClean="0"/>
              <a:pPr>
                <a:defRPr/>
              </a:pPr>
              <a:t>22</a:t>
            </a:fld>
            <a:endParaRPr lang="en-US"/>
          </a:p>
        </p:txBody>
      </p:sp>
      <p:sp>
        <p:nvSpPr>
          <p:cNvPr id="5" name="Title 1">
            <a:extLst>
              <a:ext uri="{FF2B5EF4-FFF2-40B4-BE49-F238E27FC236}">
                <a16:creationId xmlns:a16="http://schemas.microsoft.com/office/drawing/2014/main" id="{293126BA-4C61-2218-E1BE-BC8FE9D4076E}"/>
              </a:ext>
            </a:extLst>
          </p:cNvPr>
          <p:cNvSpPr txBox="1">
            <a:spLocks/>
          </p:cNvSpPr>
          <p:nvPr/>
        </p:nvSpPr>
        <p:spPr>
          <a:xfrm>
            <a:off x="76200" y="274638"/>
            <a:ext cx="9067800" cy="792162"/>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a:solidFill>
                  <a:srgbClr val="C00000"/>
                </a:solidFill>
                <a:latin typeface="Times New Roman" pitchFamily="18" charset="0"/>
                <a:cs typeface="Times New Roman" pitchFamily="18" charset="0"/>
              </a:rPr>
              <a:t>RESULTS </a:t>
            </a:r>
            <a:endParaRPr lang="en-US" sz="32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ABA236BF-16EA-3D1A-4827-9AF46BDD3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708" y="1295400"/>
            <a:ext cx="5270583" cy="4267200"/>
          </a:xfrm>
          <a:prstGeom prst="rect">
            <a:avLst/>
          </a:prstGeom>
        </p:spPr>
      </p:pic>
    </p:spTree>
    <p:extLst>
      <p:ext uri="{BB962C8B-B14F-4D97-AF65-F5344CB8AC3E}">
        <p14:creationId xmlns:p14="http://schemas.microsoft.com/office/powerpoint/2010/main" val="4041016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1020762"/>
          </a:xfrm>
        </p:spPr>
        <p:txBody>
          <a:bodyPr/>
          <a:lstStyle/>
          <a:p>
            <a:pPr algn="ctr"/>
            <a:r>
              <a:rPr lang="en-US" sz="3200" b="1" dirty="0">
                <a:solidFill>
                  <a:srgbClr val="C00000"/>
                </a:solidFill>
                <a:latin typeface="Times New Roman" pitchFamily="18" charset="0"/>
                <a:cs typeface="Times New Roman" pitchFamily="18" charset="0"/>
              </a:rPr>
              <a:t>FUTURE SCOPE &amp; APPLICATIONS </a:t>
            </a:r>
          </a:p>
        </p:txBody>
      </p:sp>
      <p:sp>
        <p:nvSpPr>
          <p:cNvPr id="15363" name="Content Placeholder 2"/>
          <p:cNvSpPr>
            <a:spLocks noGrp="1"/>
          </p:cNvSpPr>
          <p:nvPr>
            <p:ph idx="1"/>
          </p:nvPr>
        </p:nvSpPr>
        <p:spPr>
          <a:xfrm>
            <a:off x="457200" y="1295400"/>
            <a:ext cx="8229600" cy="4953000"/>
          </a:xfrm>
        </p:spPr>
        <p:txBody>
          <a:bodyPr/>
          <a:lstStyle/>
          <a:p>
            <a:pPr marL="0" indent="0">
              <a:buNone/>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15366" name="Date Placeholder 8"/>
          <p:cNvSpPr>
            <a:spLocks noGrp="1"/>
          </p:cNvSpPr>
          <p:nvPr>
            <p:ph type="dt" sz="half" idx="10"/>
          </p:nvPr>
        </p:nvSpPr>
        <p:spPr>
          <a:noFill/>
        </p:spPr>
        <p:txBody>
          <a:bodyPr/>
          <a:lstStyle/>
          <a:p>
            <a:fld id="{1A549693-8F06-4230-9EA2-64A576BA363D}" type="datetime5">
              <a:rPr lang="en-US" smtClean="0">
                <a:latin typeface="Arial" pitchFamily="34" charset="0"/>
                <a:cs typeface="Arial" pitchFamily="34" charset="0"/>
              </a:rPr>
              <a:t>25-Apr-23</a:t>
            </a:fld>
            <a:endParaRPr lang="en-US">
              <a:latin typeface="Arial" pitchFamily="34" charset="0"/>
              <a:cs typeface="Arial" pitchFamily="34" charset="0"/>
            </a:endParaRPr>
          </a:p>
        </p:txBody>
      </p:sp>
      <p:sp>
        <p:nvSpPr>
          <p:cNvPr id="15365" name="Footer Placeholder 7"/>
          <p:cNvSpPr>
            <a:spLocks noGrp="1"/>
          </p:cNvSpPr>
          <p:nvPr>
            <p:ph type="ftr" sz="quarter" idx="11"/>
          </p:nvPr>
        </p:nvSpPr>
        <p:spPr>
          <a:noFill/>
        </p:spPr>
        <p:txBody>
          <a:bodyPr/>
          <a:lstStyle/>
          <a:p>
            <a:r>
              <a:rPr lang="pt-BR">
                <a:latin typeface="Arial" pitchFamily="34" charset="0"/>
                <a:cs typeface="Arial" pitchFamily="34" charset="0"/>
              </a:rPr>
              <a:t>SKNCOE TE (E &amp; TC) 2022-23</a:t>
            </a:r>
            <a:endParaRPr lang="en-US">
              <a:latin typeface="Arial" pitchFamily="34" charset="0"/>
              <a:cs typeface="Arial" pitchFamily="34" charset="0"/>
            </a:endParaRPr>
          </a:p>
        </p:txBody>
      </p:sp>
      <p:sp>
        <p:nvSpPr>
          <p:cNvPr id="15364" name="Slide Number Placeholder 6"/>
          <p:cNvSpPr>
            <a:spLocks noGrp="1"/>
          </p:cNvSpPr>
          <p:nvPr>
            <p:ph type="sldNum" sz="quarter" idx="12"/>
          </p:nvPr>
        </p:nvSpPr>
        <p:spPr>
          <a:noFill/>
        </p:spPr>
        <p:txBody>
          <a:bodyPr/>
          <a:lstStyle/>
          <a:p>
            <a:fld id="{C834C10E-1A4E-4096-8614-DB5D4A06271A}" type="slidenum">
              <a:rPr lang="en-US" smtClean="0">
                <a:latin typeface="Arial" pitchFamily="34" charset="0"/>
                <a:cs typeface="Arial" pitchFamily="34" charset="0"/>
              </a:rPr>
              <a:pPr/>
              <a:t>23</a:t>
            </a:fld>
            <a:endParaRPr lang="en-US">
              <a:latin typeface="Arial" pitchFamily="34" charset="0"/>
              <a:cs typeface="Arial" pitchFamily="34" charset="0"/>
            </a:endParaRPr>
          </a:p>
        </p:txBody>
      </p:sp>
      <p:sp>
        <p:nvSpPr>
          <p:cNvPr id="2" name="TextBox 1">
            <a:extLst>
              <a:ext uri="{FF2B5EF4-FFF2-40B4-BE49-F238E27FC236}">
                <a16:creationId xmlns:a16="http://schemas.microsoft.com/office/drawing/2014/main" id="{A5AD7895-F304-1987-BCA5-CB132234A36F}"/>
              </a:ext>
            </a:extLst>
          </p:cNvPr>
          <p:cNvSpPr txBox="1"/>
          <p:nvPr/>
        </p:nvSpPr>
        <p:spPr>
          <a:xfrm>
            <a:off x="628650" y="1140411"/>
            <a:ext cx="7886700" cy="5262979"/>
          </a:xfrm>
          <a:prstGeom prst="rect">
            <a:avLst/>
          </a:prstGeom>
          <a:noFill/>
        </p:spPr>
        <p:txBody>
          <a:bodyPr wrap="square" rtlCol="0">
            <a:spAutoFit/>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	The Thyristor Firing Angle Control For Battery Charging project has several future scope and potential applications. Some of them are listed below:</a:t>
            </a:r>
          </a:p>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Renewable Energy Systems:</a:t>
            </a:r>
            <a:r>
              <a:rPr lang="en-US" sz="2800" b="0" i="0" dirty="0">
                <a:solidFill>
                  <a:srgbClr val="374151"/>
                </a:solidFill>
                <a:effectLst/>
                <a:latin typeface="Times New Roman" panose="02020603050405020304" pitchFamily="18" charset="0"/>
                <a:cs typeface="Times New Roman" panose="02020603050405020304" pitchFamily="18" charset="0"/>
              </a:rPr>
              <a:t> The project can be integrated with solar or wind power systems to regulate the charging of batteries used in renewable energy applications.</a:t>
            </a:r>
          </a:p>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Electric Vehicles:</a:t>
            </a:r>
            <a:r>
              <a:rPr lang="en-US" sz="2800" b="0" i="0" dirty="0">
                <a:solidFill>
                  <a:srgbClr val="374151"/>
                </a:solidFill>
                <a:effectLst/>
                <a:latin typeface="Times New Roman" panose="02020603050405020304" pitchFamily="18" charset="0"/>
                <a:cs typeface="Times New Roman" panose="02020603050405020304" pitchFamily="18" charset="0"/>
              </a:rPr>
              <a:t> The project can be used to charge the batteries of electric vehicles and regulate the charging current to optimize the battery life.</a:t>
            </a:r>
          </a:p>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Industrial Automation:</a:t>
            </a:r>
            <a:r>
              <a:rPr lang="en-US" sz="2800" b="0" i="0" dirty="0">
                <a:solidFill>
                  <a:srgbClr val="374151"/>
                </a:solidFill>
                <a:effectLst/>
                <a:latin typeface="Times New Roman" panose="02020603050405020304" pitchFamily="18" charset="0"/>
                <a:cs typeface="Times New Roman" panose="02020603050405020304" pitchFamily="18" charset="0"/>
              </a:rPr>
              <a:t> The project can be used in industrial automation applications where the batteries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9A41F6-66CE-22E5-8C21-85ACFF1029D8}"/>
              </a:ext>
            </a:extLst>
          </p:cNvPr>
          <p:cNvSpPr>
            <a:spLocks noGrp="1"/>
          </p:cNvSpPr>
          <p:nvPr>
            <p:ph type="dt" sz="half" idx="10"/>
          </p:nvPr>
        </p:nvSpPr>
        <p:spPr/>
        <p:txBody>
          <a:bodyPr/>
          <a:lstStyle/>
          <a:p>
            <a:pPr>
              <a:defRPr/>
            </a:pPr>
            <a:fld id="{CBE75E6A-85FF-45EA-B97A-F8D14F32FF7E}" type="datetime5">
              <a:rPr lang="en-US" smtClean="0"/>
              <a:t>25-Apr-23</a:t>
            </a:fld>
            <a:endParaRPr lang="en-US" dirty="0"/>
          </a:p>
        </p:txBody>
      </p:sp>
      <p:sp>
        <p:nvSpPr>
          <p:cNvPr id="3" name="Footer Placeholder 2">
            <a:extLst>
              <a:ext uri="{FF2B5EF4-FFF2-40B4-BE49-F238E27FC236}">
                <a16:creationId xmlns:a16="http://schemas.microsoft.com/office/drawing/2014/main" id="{0D1C5CAD-BE1F-2891-4666-50881148F79B}"/>
              </a:ext>
            </a:extLst>
          </p:cNvPr>
          <p:cNvSpPr>
            <a:spLocks noGrp="1"/>
          </p:cNvSpPr>
          <p:nvPr>
            <p:ph type="ftr" sz="quarter" idx="11"/>
          </p:nvPr>
        </p:nvSpPr>
        <p:spPr/>
        <p:txBody>
          <a:bodyPr/>
          <a:lstStyle/>
          <a:p>
            <a:pPr>
              <a:defRPr/>
            </a:pPr>
            <a:r>
              <a:rPr lang="pt-BR"/>
              <a:t>SKNCOE TE (E &amp; TC) 2022-23</a:t>
            </a:r>
            <a:endParaRPr lang="en-US"/>
          </a:p>
        </p:txBody>
      </p:sp>
      <p:sp>
        <p:nvSpPr>
          <p:cNvPr id="4" name="Slide Number Placeholder 3">
            <a:extLst>
              <a:ext uri="{FF2B5EF4-FFF2-40B4-BE49-F238E27FC236}">
                <a16:creationId xmlns:a16="http://schemas.microsoft.com/office/drawing/2014/main" id="{939753C0-ACBB-400C-06B1-AFBE818901CD}"/>
              </a:ext>
            </a:extLst>
          </p:cNvPr>
          <p:cNvSpPr>
            <a:spLocks noGrp="1"/>
          </p:cNvSpPr>
          <p:nvPr>
            <p:ph type="sldNum" sz="quarter" idx="12"/>
          </p:nvPr>
        </p:nvSpPr>
        <p:spPr/>
        <p:txBody>
          <a:bodyPr/>
          <a:lstStyle/>
          <a:p>
            <a:pPr>
              <a:defRPr/>
            </a:pPr>
            <a:fld id="{3E8AA26D-CB0D-4285-8E00-597B5EDCDBA6}" type="slidenum">
              <a:rPr lang="en-US" smtClean="0"/>
              <a:pPr>
                <a:defRPr/>
              </a:pPr>
              <a:t>24</a:t>
            </a:fld>
            <a:endParaRPr lang="en-US"/>
          </a:p>
        </p:txBody>
      </p:sp>
      <p:sp>
        <p:nvSpPr>
          <p:cNvPr id="5" name="TextBox 4">
            <a:extLst>
              <a:ext uri="{FF2B5EF4-FFF2-40B4-BE49-F238E27FC236}">
                <a16:creationId xmlns:a16="http://schemas.microsoft.com/office/drawing/2014/main" id="{D14E083C-AE87-93EC-A35C-FBB04D279B63}"/>
              </a:ext>
            </a:extLst>
          </p:cNvPr>
          <p:cNvSpPr txBox="1"/>
          <p:nvPr/>
        </p:nvSpPr>
        <p:spPr>
          <a:xfrm>
            <a:off x="723900" y="609600"/>
            <a:ext cx="7696200" cy="6555641"/>
          </a:xfrm>
          <a:prstGeom prst="rect">
            <a:avLst/>
          </a:prstGeom>
          <a:noFill/>
        </p:spPr>
        <p:txBody>
          <a:bodyPr wrap="square" rtlCol="0">
            <a:spAutoFit/>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are used as backup power sources for critical systems.</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4.</a:t>
            </a:r>
            <a:r>
              <a:rPr lang="en-US" sz="2800" b="0" i="0" u="sng" dirty="0">
                <a:solidFill>
                  <a:srgbClr val="374151"/>
                </a:solidFill>
                <a:effectLst/>
                <a:latin typeface="Times New Roman" panose="02020603050405020304" pitchFamily="18" charset="0"/>
                <a:cs typeface="Times New Roman" panose="02020603050405020304" pitchFamily="18" charset="0"/>
              </a:rPr>
              <a:t>Home Automation:</a:t>
            </a:r>
            <a:r>
              <a:rPr lang="en-US" sz="2800" b="0" i="0" dirty="0">
                <a:solidFill>
                  <a:srgbClr val="374151"/>
                </a:solidFill>
                <a:effectLst/>
                <a:latin typeface="Times New Roman" panose="02020603050405020304" pitchFamily="18" charset="0"/>
                <a:cs typeface="Times New Roman" panose="02020603050405020304" pitchFamily="18" charset="0"/>
              </a:rPr>
              <a:t> The project can be integrated into smart homes to control the charging of backup batteries used in case of power outages.</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5.</a:t>
            </a:r>
            <a:r>
              <a:rPr lang="en-US" sz="2800" b="0" i="0" u="sng" dirty="0">
                <a:solidFill>
                  <a:srgbClr val="374151"/>
                </a:solidFill>
                <a:effectLst/>
                <a:latin typeface="Times New Roman" panose="02020603050405020304" pitchFamily="18" charset="0"/>
                <a:cs typeface="Times New Roman" panose="02020603050405020304" pitchFamily="18" charset="0"/>
              </a:rPr>
              <a:t>Portable Devices:</a:t>
            </a:r>
            <a:r>
              <a:rPr lang="en-US" sz="2800" b="0" i="0" dirty="0">
                <a:solidFill>
                  <a:srgbClr val="374151"/>
                </a:solidFill>
                <a:effectLst/>
                <a:latin typeface="Times New Roman" panose="02020603050405020304" pitchFamily="18" charset="0"/>
                <a:cs typeface="Times New Roman" panose="02020603050405020304" pitchFamily="18" charset="0"/>
              </a:rPr>
              <a:t> The project can be used to charge batteries of portable devices such as laptops, mobile phones, and tablets.</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6.</a:t>
            </a:r>
            <a:r>
              <a:rPr lang="en-US" sz="2800" b="0" i="0" u="sng" dirty="0">
                <a:solidFill>
                  <a:srgbClr val="374151"/>
                </a:solidFill>
                <a:effectLst/>
                <a:latin typeface="Times New Roman" panose="02020603050405020304" pitchFamily="18" charset="0"/>
                <a:cs typeface="Times New Roman" panose="02020603050405020304" pitchFamily="18" charset="0"/>
              </a:rPr>
              <a:t>Research and Development:</a:t>
            </a:r>
            <a:r>
              <a:rPr lang="en-US" sz="2800" b="0" i="0" dirty="0">
                <a:solidFill>
                  <a:srgbClr val="374151"/>
                </a:solidFill>
                <a:effectLst/>
                <a:latin typeface="Times New Roman" panose="02020603050405020304" pitchFamily="18" charset="0"/>
                <a:cs typeface="Times New Roman" panose="02020603050405020304" pitchFamily="18" charset="0"/>
              </a:rPr>
              <a:t> The project can be used as a platform for research and development in the field of power electronics and battery charging.</a:t>
            </a:r>
          </a:p>
          <a:p>
            <a:pPr algn="just"/>
            <a:r>
              <a:rPr lang="en-US" sz="2800" b="0" i="0" dirty="0">
                <a:solidFill>
                  <a:srgbClr val="374151"/>
                </a:solidFill>
                <a:effectLst/>
                <a:latin typeface="Söhne"/>
              </a:rPr>
              <a:t>7.</a:t>
            </a:r>
            <a:r>
              <a:rPr lang="en-US" sz="2800" b="0" i="0" u="sng" dirty="0">
                <a:solidFill>
                  <a:srgbClr val="374151"/>
                </a:solidFill>
                <a:effectLst/>
                <a:latin typeface="Söhne"/>
              </a:rPr>
              <a:t>Electric Power Tools:</a:t>
            </a:r>
            <a:r>
              <a:rPr lang="en-US" sz="2800" b="0" i="0" dirty="0">
                <a:solidFill>
                  <a:srgbClr val="374151"/>
                </a:solidFill>
                <a:effectLst/>
                <a:latin typeface="Söhne"/>
              </a:rPr>
              <a:t> The project can be used to charge batteries of electric power tools and </a:t>
            </a:r>
          </a:p>
          <a:p>
            <a:pPr algn="just"/>
            <a:endParaRPr lang="en-US" sz="2800" b="0" i="0" dirty="0">
              <a:solidFill>
                <a:srgbClr val="374151"/>
              </a:solidFill>
              <a:effectLst/>
              <a:latin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2252958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757A93-6BA7-103D-E1CF-1F08AC7D7C21}"/>
              </a:ext>
            </a:extLst>
          </p:cNvPr>
          <p:cNvSpPr>
            <a:spLocks noGrp="1"/>
          </p:cNvSpPr>
          <p:nvPr>
            <p:ph type="dt" sz="half" idx="10"/>
          </p:nvPr>
        </p:nvSpPr>
        <p:spPr/>
        <p:txBody>
          <a:bodyPr/>
          <a:lstStyle/>
          <a:p>
            <a:pPr>
              <a:defRPr/>
            </a:pPr>
            <a:fld id="{CBE75E6A-85FF-45EA-B97A-F8D14F32FF7E}" type="datetime5">
              <a:rPr lang="en-US" smtClean="0"/>
              <a:t>25-Apr-23</a:t>
            </a:fld>
            <a:endParaRPr lang="en-US"/>
          </a:p>
        </p:txBody>
      </p:sp>
      <p:sp>
        <p:nvSpPr>
          <p:cNvPr id="3" name="Footer Placeholder 2">
            <a:extLst>
              <a:ext uri="{FF2B5EF4-FFF2-40B4-BE49-F238E27FC236}">
                <a16:creationId xmlns:a16="http://schemas.microsoft.com/office/drawing/2014/main" id="{CAFFD508-8C36-0BE4-AEC1-5F797C973A6E}"/>
              </a:ext>
            </a:extLst>
          </p:cNvPr>
          <p:cNvSpPr>
            <a:spLocks noGrp="1"/>
          </p:cNvSpPr>
          <p:nvPr>
            <p:ph type="ftr" sz="quarter" idx="11"/>
          </p:nvPr>
        </p:nvSpPr>
        <p:spPr/>
        <p:txBody>
          <a:bodyPr/>
          <a:lstStyle/>
          <a:p>
            <a:pPr>
              <a:defRPr/>
            </a:pPr>
            <a:r>
              <a:rPr lang="pt-BR"/>
              <a:t>SKNCOE TE (E &amp; TC) 2022-23</a:t>
            </a:r>
            <a:endParaRPr lang="en-US"/>
          </a:p>
        </p:txBody>
      </p:sp>
      <p:sp>
        <p:nvSpPr>
          <p:cNvPr id="4" name="Slide Number Placeholder 3">
            <a:extLst>
              <a:ext uri="{FF2B5EF4-FFF2-40B4-BE49-F238E27FC236}">
                <a16:creationId xmlns:a16="http://schemas.microsoft.com/office/drawing/2014/main" id="{241AB6F9-8FBA-094A-B53D-C1BAA4D6521C}"/>
              </a:ext>
            </a:extLst>
          </p:cNvPr>
          <p:cNvSpPr>
            <a:spLocks noGrp="1"/>
          </p:cNvSpPr>
          <p:nvPr>
            <p:ph type="sldNum" sz="quarter" idx="12"/>
          </p:nvPr>
        </p:nvSpPr>
        <p:spPr/>
        <p:txBody>
          <a:bodyPr/>
          <a:lstStyle/>
          <a:p>
            <a:pPr>
              <a:defRPr/>
            </a:pPr>
            <a:fld id="{3E8AA26D-CB0D-4285-8E00-597B5EDCDBA6}" type="slidenum">
              <a:rPr lang="en-US" smtClean="0"/>
              <a:pPr>
                <a:defRPr/>
              </a:pPr>
              <a:t>25</a:t>
            </a:fld>
            <a:endParaRPr lang="en-US"/>
          </a:p>
        </p:txBody>
      </p:sp>
      <p:sp>
        <p:nvSpPr>
          <p:cNvPr id="5" name="TextBox 4">
            <a:extLst>
              <a:ext uri="{FF2B5EF4-FFF2-40B4-BE49-F238E27FC236}">
                <a16:creationId xmlns:a16="http://schemas.microsoft.com/office/drawing/2014/main" id="{A2611171-8AC9-18D4-1AFB-608C64517D48}"/>
              </a:ext>
            </a:extLst>
          </p:cNvPr>
          <p:cNvSpPr txBox="1"/>
          <p:nvPr/>
        </p:nvSpPr>
        <p:spPr>
          <a:xfrm>
            <a:off x="628650" y="457200"/>
            <a:ext cx="7886700" cy="6124754"/>
          </a:xfrm>
          <a:prstGeom prst="rect">
            <a:avLst/>
          </a:prstGeom>
          <a:noFill/>
        </p:spPr>
        <p:txBody>
          <a:bodyPr wrap="square" rtlCol="0">
            <a:spAutoFit/>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regulate the charging current to optimize the battery life.</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8.</a:t>
            </a:r>
            <a:r>
              <a:rPr lang="en-US" sz="2800" b="0" i="0" u="sng" dirty="0">
                <a:solidFill>
                  <a:srgbClr val="374151"/>
                </a:solidFill>
                <a:effectLst/>
                <a:latin typeface="Times New Roman" panose="02020603050405020304" pitchFamily="18" charset="0"/>
                <a:cs typeface="Times New Roman" panose="02020603050405020304" pitchFamily="18" charset="0"/>
              </a:rPr>
              <a:t>Uninterruptible Power Supply (UPS):</a:t>
            </a:r>
            <a:r>
              <a:rPr lang="en-US" sz="2800" b="0" i="0" dirty="0">
                <a:solidFill>
                  <a:srgbClr val="374151"/>
                </a:solidFill>
                <a:effectLst/>
                <a:latin typeface="Times New Roman" panose="02020603050405020304" pitchFamily="18" charset="0"/>
                <a:cs typeface="Times New Roman" panose="02020603050405020304" pitchFamily="18" charset="0"/>
              </a:rPr>
              <a:t> The project can be used to regulate the charging of batteries used in UPS systems to provide backup power in case of power outages.</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9.</a:t>
            </a:r>
            <a:r>
              <a:rPr lang="en-US" sz="2800" b="0" i="0" u="sng" dirty="0">
                <a:solidFill>
                  <a:srgbClr val="374151"/>
                </a:solidFill>
                <a:effectLst/>
                <a:latin typeface="Times New Roman" panose="02020603050405020304" pitchFamily="18" charset="0"/>
                <a:cs typeface="Times New Roman" panose="02020603050405020304" pitchFamily="18" charset="0"/>
              </a:rPr>
              <a:t>Energy Storage Systems:</a:t>
            </a:r>
            <a:r>
              <a:rPr lang="en-US" sz="2800" b="0" i="0" dirty="0">
                <a:solidFill>
                  <a:srgbClr val="374151"/>
                </a:solidFill>
                <a:effectLst/>
                <a:latin typeface="Times New Roman" panose="02020603050405020304" pitchFamily="18" charset="0"/>
                <a:cs typeface="Times New Roman" panose="02020603050405020304" pitchFamily="18" charset="0"/>
              </a:rPr>
              <a:t> The project can be used to charge batteries used in energy storage systems to store excess energy generated by renewable energy sources.</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10.</a:t>
            </a:r>
            <a:r>
              <a:rPr lang="en-US" sz="2800" b="0" i="0" u="sng" dirty="0">
                <a:solidFill>
                  <a:srgbClr val="374151"/>
                </a:solidFill>
                <a:effectLst/>
                <a:latin typeface="Times New Roman" panose="02020603050405020304" pitchFamily="18" charset="0"/>
                <a:cs typeface="Times New Roman" panose="02020603050405020304" pitchFamily="18" charset="0"/>
              </a:rPr>
              <a:t>Telecommunications:</a:t>
            </a:r>
            <a:r>
              <a:rPr lang="en-US" sz="2800" b="0" i="0" dirty="0">
                <a:solidFill>
                  <a:srgbClr val="374151"/>
                </a:solidFill>
                <a:effectLst/>
                <a:latin typeface="Times New Roman" panose="02020603050405020304" pitchFamily="18" charset="0"/>
                <a:cs typeface="Times New Roman" panose="02020603050405020304" pitchFamily="18" charset="0"/>
              </a:rPr>
              <a:t> The project can be used to charge batteries used in telecommunication systems to provide backup power in case of power outages.</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403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1020762"/>
          </a:xfrm>
        </p:spPr>
        <p:txBody>
          <a:bodyPr/>
          <a:lstStyle/>
          <a:p>
            <a:pPr algn="ctr"/>
            <a:r>
              <a:rPr lang="en-US" sz="3200" b="1" dirty="0">
                <a:solidFill>
                  <a:srgbClr val="C00000"/>
                </a:solidFill>
                <a:latin typeface="Times New Roman" pitchFamily="18" charset="0"/>
                <a:cs typeface="Times New Roman" pitchFamily="18" charset="0"/>
              </a:rPr>
              <a:t>ADVANTAGES, DISADVANTAGES &amp; APPLICATIONS </a:t>
            </a:r>
          </a:p>
        </p:txBody>
      </p:sp>
      <p:sp>
        <p:nvSpPr>
          <p:cNvPr id="15366" name="Date Placeholder 8"/>
          <p:cNvSpPr>
            <a:spLocks noGrp="1"/>
          </p:cNvSpPr>
          <p:nvPr>
            <p:ph type="dt" sz="half" idx="10"/>
          </p:nvPr>
        </p:nvSpPr>
        <p:spPr>
          <a:noFill/>
        </p:spPr>
        <p:txBody>
          <a:bodyPr/>
          <a:lstStyle/>
          <a:p>
            <a:fld id="{1A549693-8F06-4230-9EA2-64A576BA363D}" type="datetime5">
              <a:rPr lang="en-US" smtClean="0">
                <a:latin typeface="Arial" pitchFamily="34" charset="0"/>
                <a:cs typeface="Arial" pitchFamily="34" charset="0"/>
              </a:rPr>
              <a:t>25-Apr-23</a:t>
            </a:fld>
            <a:endParaRPr lang="en-US">
              <a:latin typeface="Arial" pitchFamily="34" charset="0"/>
              <a:cs typeface="Arial" pitchFamily="34" charset="0"/>
            </a:endParaRPr>
          </a:p>
        </p:txBody>
      </p:sp>
      <p:sp>
        <p:nvSpPr>
          <p:cNvPr id="15365" name="Footer Placeholder 7"/>
          <p:cNvSpPr>
            <a:spLocks noGrp="1"/>
          </p:cNvSpPr>
          <p:nvPr>
            <p:ph type="ftr" sz="quarter" idx="11"/>
          </p:nvPr>
        </p:nvSpPr>
        <p:spPr>
          <a:noFill/>
        </p:spPr>
        <p:txBody>
          <a:bodyPr/>
          <a:lstStyle/>
          <a:p>
            <a:r>
              <a:rPr lang="pt-BR">
                <a:latin typeface="Arial" pitchFamily="34" charset="0"/>
                <a:cs typeface="Arial" pitchFamily="34" charset="0"/>
              </a:rPr>
              <a:t>SKNCOE TE (E &amp; TC) 2022-23</a:t>
            </a:r>
            <a:endParaRPr lang="en-US">
              <a:latin typeface="Arial" pitchFamily="34" charset="0"/>
              <a:cs typeface="Arial" pitchFamily="34" charset="0"/>
            </a:endParaRPr>
          </a:p>
        </p:txBody>
      </p:sp>
      <p:sp>
        <p:nvSpPr>
          <p:cNvPr id="15364" name="Slide Number Placeholder 6"/>
          <p:cNvSpPr>
            <a:spLocks noGrp="1"/>
          </p:cNvSpPr>
          <p:nvPr>
            <p:ph type="sldNum" sz="quarter" idx="12"/>
          </p:nvPr>
        </p:nvSpPr>
        <p:spPr>
          <a:noFill/>
        </p:spPr>
        <p:txBody>
          <a:bodyPr/>
          <a:lstStyle/>
          <a:p>
            <a:fld id="{C834C10E-1A4E-4096-8614-DB5D4A06271A}" type="slidenum">
              <a:rPr lang="en-US" smtClean="0">
                <a:latin typeface="Arial" pitchFamily="34" charset="0"/>
                <a:cs typeface="Arial" pitchFamily="34" charset="0"/>
              </a:rPr>
              <a:pPr/>
              <a:t>26</a:t>
            </a:fld>
            <a:endParaRPr lang="en-US">
              <a:latin typeface="Arial" pitchFamily="34" charset="0"/>
              <a:cs typeface="Arial" pitchFamily="34" charset="0"/>
            </a:endParaRPr>
          </a:p>
        </p:txBody>
      </p:sp>
      <p:sp>
        <p:nvSpPr>
          <p:cNvPr id="4" name="TextBox 3">
            <a:extLst>
              <a:ext uri="{FF2B5EF4-FFF2-40B4-BE49-F238E27FC236}">
                <a16:creationId xmlns:a16="http://schemas.microsoft.com/office/drawing/2014/main" id="{DDDE9757-2672-0640-06BA-02E6D995B5F2}"/>
              </a:ext>
            </a:extLst>
          </p:cNvPr>
          <p:cNvSpPr txBox="1"/>
          <p:nvPr/>
        </p:nvSpPr>
        <p:spPr>
          <a:xfrm>
            <a:off x="628650" y="1458497"/>
            <a:ext cx="7886700" cy="5262979"/>
          </a:xfrm>
          <a:prstGeom prst="rect">
            <a:avLst/>
          </a:prstGeom>
          <a:noFill/>
        </p:spPr>
        <p:txBody>
          <a:bodyPr wrap="square" rtlCol="0">
            <a:spAutoFit/>
          </a:bodyPr>
          <a:lstStyle/>
          <a:p>
            <a:pPr marL="285750" indent="-28575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In list the Advantages:</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1.</a:t>
            </a:r>
            <a:r>
              <a:rPr lang="en-US" sz="2800" b="0" i="0" u="sng" dirty="0">
                <a:solidFill>
                  <a:srgbClr val="374151"/>
                </a:solidFill>
                <a:effectLst/>
                <a:latin typeface="Times New Roman" panose="02020603050405020304" pitchFamily="18" charset="0"/>
                <a:cs typeface="Times New Roman" panose="02020603050405020304" pitchFamily="18" charset="0"/>
              </a:rPr>
              <a:t>Energy-efficient:</a:t>
            </a:r>
            <a:r>
              <a:rPr lang="en-US" sz="2800" b="0" i="0" dirty="0">
                <a:solidFill>
                  <a:srgbClr val="374151"/>
                </a:solidFill>
                <a:effectLst/>
                <a:latin typeface="Times New Roman" panose="02020603050405020304" pitchFamily="18" charset="0"/>
                <a:cs typeface="Times New Roman" panose="02020603050405020304" pitchFamily="18" charset="0"/>
              </a:rPr>
              <a:t> The project ensures efficient charging of the battery by regulating the charging current and maintaining a constant battery voltage.</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2.</a:t>
            </a:r>
            <a:r>
              <a:rPr lang="en-US" sz="2800" b="0" i="0" u="sng" dirty="0">
                <a:solidFill>
                  <a:srgbClr val="374151"/>
                </a:solidFill>
                <a:effectLst/>
                <a:latin typeface="Times New Roman" panose="02020603050405020304" pitchFamily="18" charset="0"/>
                <a:cs typeface="Times New Roman" panose="02020603050405020304" pitchFamily="18" charset="0"/>
              </a:rPr>
              <a:t>Cost-effective:</a:t>
            </a:r>
            <a:r>
              <a:rPr lang="en-US" sz="2800" b="0" i="0" dirty="0">
                <a:solidFill>
                  <a:srgbClr val="374151"/>
                </a:solidFill>
                <a:effectLst/>
                <a:latin typeface="Times New Roman" panose="02020603050405020304" pitchFamily="18" charset="0"/>
                <a:cs typeface="Times New Roman" panose="02020603050405020304" pitchFamily="18" charset="0"/>
              </a:rPr>
              <a:t> The project is cost-effective as it reduces the energy consumption and extends the battery life, thereby reducing the need for frequent battery replacements.</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3.</a:t>
            </a:r>
            <a:r>
              <a:rPr lang="en-US" sz="2800" b="0" i="0" u="sng" dirty="0">
                <a:solidFill>
                  <a:srgbClr val="374151"/>
                </a:solidFill>
                <a:effectLst/>
                <a:latin typeface="Times New Roman" panose="02020603050405020304" pitchFamily="18" charset="0"/>
                <a:cs typeface="Times New Roman" panose="02020603050405020304" pitchFamily="18" charset="0"/>
              </a:rPr>
              <a:t>Customizable:</a:t>
            </a:r>
            <a:r>
              <a:rPr lang="en-US" sz="2800" b="0" i="0" dirty="0">
                <a:solidFill>
                  <a:srgbClr val="374151"/>
                </a:solidFill>
                <a:effectLst/>
                <a:latin typeface="Times New Roman" panose="02020603050405020304" pitchFamily="18" charset="0"/>
                <a:cs typeface="Times New Roman" panose="02020603050405020304" pitchFamily="18" charset="0"/>
              </a:rPr>
              <a:t> The project can be customized to suit the specific requirements of different battery types and charging applications.</a:t>
            </a:r>
          </a:p>
          <a:p>
            <a:pPr marL="571500" indent="-571500" algn="just">
              <a:buFont typeface="+mj-lt"/>
              <a:buAutoNum type="romanUcPeriod"/>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983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33FCB0-80D3-7196-42C2-39E5160DE602}"/>
              </a:ext>
            </a:extLst>
          </p:cNvPr>
          <p:cNvSpPr>
            <a:spLocks noGrp="1"/>
          </p:cNvSpPr>
          <p:nvPr>
            <p:ph type="dt" sz="half" idx="10"/>
          </p:nvPr>
        </p:nvSpPr>
        <p:spPr/>
        <p:txBody>
          <a:bodyPr/>
          <a:lstStyle/>
          <a:p>
            <a:pPr>
              <a:defRPr/>
            </a:pPr>
            <a:fld id="{CBE75E6A-85FF-45EA-B97A-F8D14F32FF7E}" type="datetime5">
              <a:rPr lang="en-US" smtClean="0"/>
              <a:t>25-Apr-23</a:t>
            </a:fld>
            <a:endParaRPr lang="en-US"/>
          </a:p>
        </p:txBody>
      </p:sp>
      <p:sp>
        <p:nvSpPr>
          <p:cNvPr id="3" name="Footer Placeholder 2">
            <a:extLst>
              <a:ext uri="{FF2B5EF4-FFF2-40B4-BE49-F238E27FC236}">
                <a16:creationId xmlns:a16="http://schemas.microsoft.com/office/drawing/2014/main" id="{2BD47641-1373-6A12-BFFC-5792C235AE3A}"/>
              </a:ext>
            </a:extLst>
          </p:cNvPr>
          <p:cNvSpPr>
            <a:spLocks noGrp="1"/>
          </p:cNvSpPr>
          <p:nvPr>
            <p:ph type="ftr" sz="quarter" idx="11"/>
          </p:nvPr>
        </p:nvSpPr>
        <p:spPr/>
        <p:txBody>
          <a:bodyPr/>
          <a:lstStyle/>
          <a:p>
            <a:pPr>
              <a:defRPr/>
            </a:pPr>
            <a:r>
              <a:rPr lang="pt-BR"/>
              <a:t>SKNCOE TE (E &amp; TC) 2022-23</a:t>
            </a:r>
            <a:endParaRPr lang="en-US"/>
          </a:p>
        </p:txBody>
      </p:sp>
      <p:sp>
        <p:nvSpPr>
          <p:cNvPr id="4" name="Slide Number Placeholder 3">
            <a:extLst>
              <a:ext uri="{FF2B5EF4-FFF2-40B4-BE49-F238E27FC236}">
                <a16:creationId xmlns:a16="http://schemas.microsoft.com/office/drawing/2014/main" id="{64DDBD74-5161-6495-4D71-F3A415EBFC2D}"/>
              </a:ext>
            </a:extLst>
          </p:cNvPr>
          <p:cNvSpPr>
            <a:spLocks noGrp="1"/>
          </p:cNvSpPr>
          <p:nvPr>
            <p:ph type="sldNum" sz="quarter" idx="12"/>
          </p:nvPr>
        </p:nvSpPr>
        <p:spPr/>
        <p:txBody>
          <a:bodyPr/>
          <a:lstStyle/>
          <a:p>
            <a:pPr>
              <a:defRPr/>
            </a:pPr>
            <a:fld id="{3E8AA26D-CB0D-4285-8E00-597B5EDCDBA6}" type="slidenum">
              <a:rPr lang="en-US" smtClean="0"/>
              <a:pPr>
                <a:defRPr/>
              </a:pPr>
              <a:t>27</a:t>
            </a:fld>
            <a:endParaRPr lang="en-US"/>
          </a:p>
        </p:txBody>
      </p:sp>
      <p:sp>
        <p:nvSpPr>
          <p:cNvPr id="8" name="TextBox 7">
            <a:extLst>
              <a:ext uri="{FF2B5EF4-FFF2-40B4-BE49-F238E27FC236}">
                <a16:creationId xmlns:a16="http://schemas.microsoft.com/office/drawing/2014/main" id="{C0D09AFE-7FD8-B1ED-990E-8C256BBFCF08}"/>
              </a:ext>
            </a:extLst>
          </p:cNvPr>
          <p:cNvSpPr txBox="1"/>
          <p:nvPr/>
        </p:nvSpPr>
        <p:spPr>
          <a:xfrm>
            <a:off x="628650" y="685800"/>
            <a:ext cx="7886700" cy="3539430"/>
          </a:xfrm>
          <a:prstGeom prst="rect">
            <a:avLst/>
          </a:prstGeom>
          <a:noFill/>
        </p:spPr>
        <p:txBody>
          <a:bodyPr wrap="square" rtlCol="0">
            <a:spAutoFit/>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4.</a:t>
            </a:r>
            <a:r>
              <a:rPr lang="en-US" sz="2800" b="0" i="0" u="sng" dirty="0">
                <a:solidFill>
                  <a:srgbClr val="374151"/>
                </a:solidFill>
                <a:effectLst/>
                <a:latin typeface="Times New Roman" panose="02020603050405020304" pitchFamily="18" charset="0"/>
                <a:cs typeface="Times New Roman" panose="02020603050405020304" pitchFamily="18" charset="0"/>
              </a:rPr>
              <a:t>User-friendly: </a:t>
            </a:r>
            <a:r>
              <a:rPr lang="en-US" sz="2800" b="0" i="0" dirty="0">
                <a:solidFill>
                  <a:srgbClr val="374151"/>
                </a:solidFill>
                <a:effectLst/>
                <a:latin typeface="Times New Roman" panose="02020603050405020304" pitchFamily="18" charset="0"/>
                <a:cs typeface="Times New Roman" panose="02020603050405020304" pitchFamily="18" charset="0"/>
              </a:rPr>
              <a:t>The project has a user-friendly interface with easy-to-use menus for setting the desired charging current and monitoring the battery voltage and current.</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5.</a:t>
            </a:r>
            <a:r>
              <a:rPr lang="en-US" sz="2800" b="0" i="0" u="sng" dirty="0">
                <a:solidFill>
                  <a:srgbClr val="374151"/>
                </a:solidFill>
                <a:effectLst/>
                <a:latin typeface="Times New Roman" panose="02020603050405020304" pitchFamily="18" charset="0"/>
                <a:cs typeface="Times New Roman" panose="02020603050405020304" pitchFamily="18" charset="0"/>
              </a:rPr>
              <a:t>Safe: </a:t>
            </a:r>
            <a:r>
              <a:rPr lang="en-US" sz="2800" b="0" i="0" dirty="0">
                <a:solidFill>
                  <a:srgbClr val="374151"/>
                </a:solidFill>
                <a:effectLst/>
                <a:latin typeface="Times New Roman" panose="02020603050405020304" pitchFamily="18" charset="0"/>
                <a:cs typeface="Times New Roman" panose="02020603050405020304" pitchFamily="18" charset="0"/>
              </a:rPr>
              <a:t>The project has built-in safety features such as overvoltage protection, overcurrent protection, short-circuit protection, and overtemperature protection.</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365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C1D2F9-B24E-8EBF-0006-F08AF51334B4}"/>
              </a:ext>
            </a:extLst>
          </p:cNvPr>
          <p:cNvSpPr>
            <a:spLocks noGrp="1"/>
          </p:cNvSpPr>
          <p:nvPr>
            <p:ph type="dt" sz="half" idx="10"/>
          </p:nvPr>
        </p:nvSpPr>
        <p:spPr/>
        <p:txBody>
          <a:bodyPr/>
          <a:lstStyle/>
          <a:p>
            <a:pPr>
              <a:defRPr/>
            </a:pPr>
            <a:fld id="{CBE75E6A-85FF-45EA-B97A-F8D14F32FF7E}" type="datetime5">
              <a:rPr lang="en-US" smtClean="0"/>
              <a:t>25-Apr-23</a:t>
            </a:fld>
            <a:endParaRPr lang="en-US"/>
          </a:p>
        </p:txBody>
      </p:sp>
      <p:sp>
        <p:nvSpPr>
          <p:cNvPr id="3" name="Footer Placeholder 2">
            <a:extLst>
              <a:ext uri="{FF2B5EF4-FFF2-40B4-BE49-F238E27FC236}">
                <a16:creationId xmlns:a16="http://schemas.microsoft.com/office/drawing/2014/main" id="{F99D080F-C405-F6F1-E306-887280C18C91}"/>
              </a:ext>
            </a:extLst>
          </p:cNvPr>
          <p:cNvSpPr>
            <a:spLocks noGrp="1"/>
          </p:cNvSpPr>
          <p:nvPr>
            <p:ph type="ftr" sz="quarter" idx="11"/>
          </p:nvPr>
        </p:nvSpPr>
        <p:spPr/>
        <p:txBody>
          <a:bodyPr/>
          <a:lstStyle/>
          <a:p>
            <a:pPr>
              <a:defRPr/>
            </a:pPr>
            <a:r>
              <a:rPr lang="pt-BR"/>
              <a:t>SKNCOE TE (E &amp; TC) 2022-23</a:t>
            </a:r>
            <a:endParaRPr lang="en-US"/>
          </a:p>
        </p:txBody>
      </p:sp>
      <p:sp>
        <p:nvSpPr>
          <p:cNvPr id="4" name="Slide Number Placeholder 3">
            <a:extLst>
              <a:ext uri="{FF2B5EF4-FFF2-40B4-BE49-F238E27FC236}">
                <a16:creationId xmlns:a16="http://schemas.microsoft.com/office/drawing/2014/main" id="{A4425519-8509-43B9-632E-0063AE38571A}"/>
              </a:ext>
            </a:extLst>
          </p:cNvPr>
          <p:cNvSpPr>
            <a:spLocks noGrp="1"/>
          </p:cNvSpPr>
          <p:nvPr>
            <p:ph type="sldNum" sz="quarter" idx="12"/>
          </p:nvPr>
        </p:nvSpPr>
        <p:spPr/>
        <p:txBody>
          <a:bodyPr/>
          <a:lstStyle/>
          <a:p>
            <a:pPr>
              <a:defRPr/>
            </a:pPr>
            <a:fld id="{3E8AA26D-CB0D-4285-8E00-597B5EDCDBA6}" type="slidenum">
              <a:rPr lang="en-US" smtClean="0"/>
              <a:pPr>
                <a:defRPr/>
              </a:pPr>
              <a:t>28</a:t>
            </a:fld>
            <a:endParaRPr lang="en-US"/>
          </a:p>
        </p:txBody>
      </p:sp>
      <p:sp>
        <p:nvSpPr>
          <p:cNvPr id="6" name="TextBox 5">
            <a:extLst>
              <a:ext uri="{FF2B5EF4-FFF2-40B4-BE49-F238E27FC236}">
                <a16:creationId xmlns:a16="http://schemas.microsoft.com/office/drawing/2014/main" id="{6B7C4356-39AA-1232-9081-1CA9BA2B7F3F}"/>
              </a:ext>
            </a:extLst>
          </p:cNvPr>
          <p:cNvSpPr txBox="1"/>
          <p:nvPr/>
        </p:nvSpPr>
        <p:spPr>
          <a:xfrm>
            <a:off x="628650" y="685800"/>
            <a:ext cx="7886700" cy="6124754"/>
          </a:xfrm>
          <a:prstGeom prst="rect">
            <a:avLst/>
          </a:prstGeom>
          <a:noFill/>
        </p:spPr>
        <p:txBody>
          <a:bodyPr wrap="square" rtlCol="0">
            <a:spAutoFit/>
          </a:bodyPr>
          <a:lstStyle/>
          <a:p>
            <a:pPr marL="285750" indent="-28575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In List the Disadvantages:</a:t>
            </a:r>
          </a:p>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Complex:</a:t>
            </a:r>
            <a:r>
              <a:rPr lang="en-US" sz="2800" b="0" i="0" dirty="0">
                <a:solidFill>
                  <a:srgbClr val="374151"/>
                </a:solidFill>
                <a:effectLst/>
                <a:latin typeface="Times New Roman" panose="02020603050405020304" pitchFamily="18" charset="0"/>
                <a:cs typeface="Times New Roman" panose="02020603050405020304" pitchFamily="18" charset="0"/>
              </a:rPr>
              <a:t> The project involves the use of advanced power electronics concepts such as thyristors and firing circuits, making it a complex project to design and implement.</a:t>
            </a:r>
          </a:p>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Limited range of batteries:</a:t>
            </a:r>
            <a:r>
              <a:rPr lang="en-US" sz="2800" b="0" i="0" dirty="0">
                <a:solidFill>
                  <a:srgbClr val="374151"/>
                </a:solidFill>
                <a:effectLst/>
                <a:latin typeface="Times New Roman" panose="02020603050405020304" pitchFamily="18" charset="0"/>
                <a:cs typeface="Times New Roman" panose="02020603050405020304" pitchFamily="18" charset="0"/>
              </a:rPr>
              <a:t> The project may not be suitable for charging certain types of batteries, such as lithium-ion batteries, which require more complex charging algorithms.</a:t>
            </a:r>
          </a:p>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Limited current range:</a:t>
            </a:r>
            <a:r>
              <a:rPr lang="en-US" sz="2800" b="0" i="0" dirty="0">
                <a:solidFill>
                  <a:srgbClr val="374151"/>
                </a:solidFill>
                <a:effectLst/>
                <a:latin typeface="Times New Roman" panose="02020603050405020304" pitchFamily="18" charset="0"/>
                <a:cs typeface="Times New Roman" panose="02020603050405020304" pitchFamily="18" charset="0"/>
              </a:rPr>
              <a:t> The project may not be suitable for charging batteries with high current ratings, as it is designed for low to medium current charging applications.</a:t>
            </a:r>
          </a:p>
          <a:p>
            <a:pPr marL="285750" indent="-285750">
              <a:buFont typeface="Arial" panose="020B0604020202020204" pitchFamily="34" charset="0"/>
              <a:buChar char="•"/>
            </a:pP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368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B5973-5333-4569-50C5-F814606B4A49}"/>
              </a:ext>
            </a:extLst>
          </p:cNvPr>
          <p:cNvSpPr>
            <a:spLocks noGrp="1"/>
          </p:cNvSpPr>
          <p:nvPr>
            <p:ph type="dt" sz="half" idx="10"/>
          </p:nvPr>
        </p:nvSpPr>
        <p:spPr/>
        <p:txBody>
          <a:bodyPr/>
          <a:lstStyle/>
          <a:p>
            <a:pPr>
              <a:defRPr/>
            </a:pPr>
            <a:fld id="{CBE75E6A-85FF-45EA-B97A-F8D14F32FF7E}" type="datetime5">
              <a:rPr lang="en-US" smtClean="0"/>
              <a:t>25-Apr-23</a:t>
            </a:fld>
            <a:endParaRPr lang="en-US"/>
          </a:p>
        </p:txBody>
      </p:sp>
      <p:sp>
        <p:nvSpPr>
          <p:cNvPr id="3" name="Footer Placeholder 2">
            <a:extLst>
              <a:ext uri="{FF2B5EF4-FFF2-40B4-BE49-F238E27FC236}">
                <a16:creationId xmlns:a16="http://schemas.microsoft.com/office/drawing/2014/main" id="{05FA0318-460A-C7A8-3E22-EF5A62A7C2D5}"/>
              </a:ext>
            </a:extLst>
          </p:cNvPr>
          <p:cNvSpPr>
            <a:spLocks noGrp="1"/>
          </p:cNvSpPr>
          <p:nvPr>
            <p:ph type="ftr" sz="quarter" idx="11"/>
          </p:nvPr>
        </p:nvSpPr>
        <p:spPr/>
        <p:txBody>
          <a:bodyPr/>
          <a:lstStyle/>
          <a:p>
            <a:pPr>
              <a:defRPr/>
            </a:pPr>
            <a:r>
              <a:rPr lang="pt-BR"/>
              <a:t>SKNCOE TE (E &amp; TC) 2022-23</a:t>
            </a:r>
            <a:endParaRPr lang="en-US"/>
          </a:p>
        </p:txBody>
      </p:sp>
      <p:sp>
        <p:nvSpPr>
          <p:cNvPr id="4" name="Slide Number Placeholder 3">
            <a:extLst>
              <a:ext uri="{FF2B5EF4-FFF2-40B4-BE49-F238E27FC236}">
                <a16:creationId xmlns:a16="http://schemas.microsoft.com/office/drawing/2014/main" id="{E5712133-5888-69A0-945C-E0D5086AE694}"/>
              </a:ext>
            </a:extLst>
          </p:cNvPr>
          <p:cNvSpPr>
            <a:spLocks noGrp="1"/>
          </p:cNvSpPr>
          <p:nvPr>
            <p:ph type="sldNum" sz="quarter" idx="12"/>
          </p:nvPr>
        </p:nvSpPr>
        <p:spPr/>
        <p:txBody>
          <a:bodyPr/>
          <a:lstStyle/>
          <a:p>
            <a:pPr>
              <a:defRPr/>
            </a:pPr>
            <a:fld id="{3E8AA26D-CB0D-4285-8E00-597B5EDCDBA6}" type="slidenum">
              <a:rPr lang="en-US" smtClean="0"/>
              <a:pPr>
                <a:defRPr/>
              </a:pPr>
              <a:t>29</a:t>
            </a:fld>
            <a:endParaRPr lang="en-US"/>
          </a:p>
        </p:txBody>
      </p:sp>
      <p:sp>
        <p:nvSpPr>
          <p:cNvPr id="5" name="TextBox 4">
            <a:extLst>
              <a:ext uri="{FF2B5EF4-FFF2-40B4-BE49-F238E27FC236}">
                <a16:creationId xmlns:a16="http://schemas.microsoft.com/office/drawing/2014/main" id="{D29145AB-3546-F6BA-4B21-488143FBF4BA}"/>
              </a:ext>
            </a:extLst>
          </p:cNvPr>
          <p:cNvSpPr txBox="1"/>
          <p:nvPr/>
        </p:nvSpPr>
        <p:spPr>
          <a:xfrm>
            <a:off x="628650" y="685800"/>
            <a:ext cx="7981950" cy="6555641"/>
          </a:xfrm>
          <a:prstGeom prst="rect">
            <a:avLst/>
          </a:prstGeom>
          <a:noFill/>
        </p:spPr>
        <p:txBody>
          <a:bodyPr wrap="square" rtlCol="0">
            <a:spAutoFit/>
          </a:bodyPr>
          <a:lstStyle/>
          <a:p>
            <a:pPr marL="285750" indent="-28575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In List the Applications:</a:t>
            </a:r>
          </a:p>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Telecommunications: </a:t>
            </a:r>
            <a:r>
              <a:rPr lang="en-US" sz="2800" b="0" i="0" dirty="0">
                <a:solidFill>
                  <a:srgbClr val="374151"/>
                </a:solidFill>
                <a:effectLst/>
                <a:latin typeface="Times New Roman" panose="02020603050405020304" pitchFamily="18" charset="0"/>
                <a:cs typeface="Times New Roman" panose="02020603050405020304" pitchFamily="18" charset="0"/>
              </a:rPr>
              <a:t>The project can be used to charge batteries used in telecommunication systems to provide backup power in case of power outages.</a:t>
            </a:r>
          </a:p>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Industrial automation: </a:t>
            </a:r>
            <a:r>
              <a:rPr lang="en-US" sz="2800" b="0" i="0" dirty="0">
                <a:solidFill>
                  <a:srgbClr val="374151"/>
                </a:solidFill>
                <a:effectLst/>
                <a:latin typeface="Times New Roman" panose="02020603050405020304" pitchFamily="18" charset="0"/>
                <a:cs typeface="Times New Roman" panose="02020603050405020304" pitchFamily="18" charset="0"/>
              </a:rPr>
              <a:t>The project can be used in industrial automation applications where batteries are used as backup power sources for critical systems.</a:t>
            </a:r>
          </a:p>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Research and development: </a:t>
            </a:r>
            <a:r>
              <a:rPr lang="en-US" sz="2800" b="0" i="0" dirty="0">
                <a:solidFill>
                  <a:srgbClr val="374151"/>
                </a:solidFill>
                <a:effectLst/>
                <a:latin typeface="Times New Roman" panose="02020603050405020304" pitchFamily="18" charset="0"/>
                <a:cs typeface="Times New Roman" panose="02020603050405020304" pitchFamily="18" charset="0"/>
              </a:rPr>
              <a:t>The project can be used as a platform for research and development in the field of power electronics and battery charging.</a:t>
            </a:r>
          </a:p>
          <a:p>
            <a:pPr algn="just">
              <a:buFont typeface="+mj-lt"/>
              <a:buAutoNum type="arabicPeriod"/>
            </a:pPr>
            <a:r>
              <a:rPr lang="en-US" sz="2800" b="0" i="0" u="sng" dirty="0">
                <a:solidFill>
                  <a:srgbClr val="374151"/>
                </a:solidFill>
                <a:effectLst/>
                <a:latin typeface="Times New Roman" panose="02020603050405020304" pitchFamily="18" charset="0"/>
                <a:cs typeface="Times New Roman" panose="02020603050405020304" pitchFamily="18" charset="0"/>
              </a:rPr>
              <a:t>Electric vehicles: </a:t>
            </a:r>
            <a:r>
              <a:rPr lang="en-US" sz="2800" b="0" i="0" dirty="0">
                <a:solidFill>
                  <a:srgbClr val="374151"/>
                </a:solidFill>
                <a:effectLst/>
                <a:latin typeface="Times New Roman" panose="02020603050405020304" pitchFamily="18" charset="0"/>
                <a:cs typeface="Times New Roman" panose="02020603050405020304" pitchFamily="18" charset="0"/>
              </a:rPr>
              <a:t>The project can be used to regulate the charging of batteries used in electric vehicles, thereby extending their battery life.</a:t>
            </a:r>
          </a:p>
          <a:p>
            <a:pPr algn="just">
              <a:buFont typeface="+mj-lt"/>
              <a:buAutoNum type="arabicPeriod"/>
            </a:pPr>
            <a:endParaRPr lang="en-US" sz="2800"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318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itchFamily="18" charset="0"/>
                <a:cs typeface="Times New Roman" pitchFamily="18" charset="0"/>
              </a:rPr>
              <a:t>AIM</a:t>
            </a:r>
            <a:endParaRPr lang="en-US" sz="3200" b="1" dirty="0">
              <a:latin typeface="Times New Roman" pitchFamily="18" charset="0"/>
              <a:cs typeface="Times New Roman" pitchFamily="18" charset="0"/>
            </a:endParaRPr>
          </a:p>
        </p:txBody>
      </p:sp>
      <p:sp>
        <p:nvSpPr>
          <p:cNvPr id="3075" name="Content Placeholder 2"/>
          <p:cNvSpPr>
            <a:spLocks noGrp="1"/>
          </p:cNvSpPr>
          <p:nvPr>
            <p:ph idx="1"/>
          </p:nvPr>
        </p:nvSpPr>
        <p:spPr>
          <a:xfrm>
            <a:off x="457200" y="1066800"/>
            <a:ext cx="8229600" cy="4525963"/>
          </a:xfrm>
        </p:spPr>
        <p:txBody>
          <a:bodyPr>
            <a:normAutofit/>
          </a:bodyPr>
          <a:lstStyle/>
          <a:p>
            <a:pPr marL="0" indent="0" algn="just">
              <a:buClr>
                <a:srgbClr val="002060"/>
              </a:buClr>
              <a:buFontTx/>
              <a:buNone/>
            </a:pPr>
            <a:r>
              <a:rPr lang="en-US" sz="2800" b="0" i="0" dirty="0">
                <a:solidFill>
                  <a:srgbClr val="374151"/>
                </a:solidFill>
                <a:effectLst/>
                <a:latin typeface="Times New Roman" panose="02020603050405020304" pitchFamily="18" charset="0"/>
                <a:cs typeface="Times New Roman" panose="02020603050405020304" pitchFamily="18" charset="0"/>
              </a:rPr>
              <a:t>	“Regulate the charging current and voltage of a battery using thyristor firing angle control, to ensure proper and efficient charging without overcharging or undercharging.”</a:t>
            </a:r>
            <a:endParaRPr lang="en-US" sz="2800" dirty="0">
              <a:solidFill>
                <a:srgbClr val="C00000"/>
              </a:solidFill>
              <a:latin typeface="Times New Roman" pitchFamily="18" charset="0"/>
              <a:cs typeface="Times New Roman" pitchFamily="18" charset="0"/>
            </a:endParaRPr>
          </a:p>
          <a:p>
            <a:pPr marL="0" indent="0" algn="just">
              <a:buClr>
                <a:srgbClr val="002060"/>
              </a:buClr>
              <a:buFontTx/>
              <a:buNone/>
            </a:pPr>
            <a:endParaRPr lang="en-US" sz="2800" dirty="0">
              <a:solidFill>
                <a:srgbClr val="C00000"/>
              </a:solidFill>
              <a:latin typeface="Times New Roman" pitchFamily="18" charset="0"/>
              <a:cs typeface="Times New Roman" pitchFamily="18" charset="0"/>
            </a:endParaRPr>
          </a:p>
        </p:txBody>
      </p:sp>
      <p:sp>
        <p:nvSpPr>
          <p:cNvPr id="3078" name="Date Placeholder 8"/>
          <p:cNvSpPr>
            <a:spLocks noGrp="1"/>
          </p:cNvSpPr>
          <p:nvPr>
            <p:ph type="dt" sz="half" idx="10"/>
          </p:nvPr>
        </p:nvSpPr>
        <p:spPr>
          <a:noFill/>
        </p:spPr>
        <p:txBody>
          <a:bodyPr/>
          <a:lstStyle/>
          <a:p>
            <a:fld id="{91B54C49-39D0-49D7-A23D-223A20B24770}" type="datetime5">
              <a:rPr lang="en-US" smtClean="0">
                <a:latin typeface="Arial" pitchFamily="34" charset="0"/>
                <a:cs typeface="Arial" pitchFamily="34" charset="0"/>
              </a:rPr>
              <a:t>25-Apr-23</a:t>
            </a:fld>
            <a:endParaRPr lang="en-US">
              <a:latin typeface="Arial" pitchFamily="34" charset="0"/>
              <a:cs typeface="Arial" pitchFamily="34" charset="0"/>
            </a:endParaRPr>
          </a:p>
        </p:txBody>
      </p:sp>
      <p:sp>
        <p:nvSpPr>
          <p:cNvPr id="3077" name="Footer Placeholder 7"/>
          <p:cNvSpPr>
            <a:spLocks noGrp="1"/>
          </p:cNvSpPr>
          <p:nvPr>
            <p:ph type="ftr" sz="quarter" idx="11"/>
          </p:nvPr>
        </p:nvSpPr>
        <p:spPr>
          <a:xfrm>
            <a:off x="3124200" y="6245225"/>
            <a:ext cx="3429000" cy="476250"/>
          </a:xfrm>
          <a:noFill/>
        </p:spPr>
        <p:txBody>
          <a:bodyPr/>
          <a:lstStyle/>
          <a:p>
            <a:r>
              <a:rPr lang="pt-BR" dirty="0">
                <a:latin typeface="Arial" pitchFamily="34" charset="0"/>
                <a:cs typeface="Arial" pitchFamily="34" charset="0"/>
              </a:rPr>
              <a:t>SKNCOE TE (E &amp; TC) 2022-23</a:t>
            </a:r>
            <a:endParaRPr lang="en-US" dirty="0">
              <a:latin typeface="Arial" pitchFamily="34" charset="0"/>
              <a:cs typeface="Arial" pitchFamily="34" charset="0"/>
            </a:endParaRPr>
          </a:p>
        </p:txBody>
      </p:sp>
      <p:sp>
        <p:nvSpPr>
          <p:cNvPr id="3076" name="Slide Number Placeholder 6"/>
          <p:cNvSpPr>
            <a:spLocks noGrp="1"/>
          </p:cNvSpPr>
          <p:nvPr>
            <p:ph type="sldNum" sz="quarter" idx="12"/>
          </p:nvPr>
        </p:nvSpPr>
        <p:spPr>
          <a:noFill/>
        </p:spPr>
        <p:txBody>
          <a:bodyPr/>
          <a:lstStyle/>
          <a:p>
            <a:fld id="{2E1BBFEB-4DB1-4C4B-8AF5-632F52785E85}" type="slidenum">
              <a:rPr lang="en-US" smtClean="0">
                <a:latin typeface="Arial" pitchFamily="34" charset="0"/>
                <a:cs typeface="Arial" pitchFamily="34" charset="0"/>
              </a:rPr>
              <a:pPr/>
              <a:t>3</a:t>
            </a:fld>
            <a:endParaRPr lang="en-US">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8229600" cy="639762"/>
          </a:xfrm>
        </p:spPr>
        <p:txBody>
          <a:bodyPr/>
          <a:lstStyle/>
          <a:p>
            <a:pPr algn="ctr"/>
            <a:r>
              <a:rPr lang="en-US" sz="3200" b="1" dirty="0">
                <a:solidFill>
                  <a:srgbClr val="C00000"/>
                </a:solidFill>
                <a:latin typeface="Times New Roman" pitchFamily="18" charset="0"/>
                <a:cs typeface="Times New Roman" pitchFamily="18" charset="0"/>
              </a:rPr>
              <a:t>BILL OF MATERIAL</a:t>
            </a:r>
          </a:p>
        </p:txBody>
      </p:sp>
      <p:sp>
        <p:nvSpPr>
          <p:cNvPr id="14342" name="Date Placeholder 8"/>
          <p:cNvSpPr>
            <a:spLocks noGrp="1"/>
          </p:cNvSpPr>
          <p:nvPr>
            <p:ph type="dt" sz="half" idx="10"/>
          </p:nvPr>
        </p:nvSpPr>
        <p:spPr>
          <a:noFill/>
        </p:spPr>
        <p:txBody>
          <a:bodyPr/>
          <a:lstStyle/>
          <a:p>
            <a:fld id="{178D0888-D236-439B-A5FD-3EC27BC811A4}" type="datetime5">
              <a:rPr lang="en-US" smtClean="0">
                <a:latin typeface="Arial" pitchFamily="34" charset="0"/>
                <a:cs typeface="Arial" pitchFamily="34" charset="0"/>
              </a:rPr>
              <a:t>25-Apr-23</a:t>
            </a:fld>
            <a:endParaRPr lang="en-US">
              <a:latin typeface="Arial" pitchFamily="34" charset="0"/>
              <a:cs typeface="Arial" pitchFamily="34" charset="0"/>
            </a:endParaRPr>
          </a:p>
        </p:txBody>
      </p:sp>
      <p:sp>
        <p:nvSpPr>
          <p:cNvPr id="14341" name="Footer Placeholder 7"/>
          <p:cNvSpPr>
            <a:spLocks noGrp="1"/>
          </p:cNvSpPr>
          <p:nvPr>
            <p:ph type="ftr" sz="quarter" idx="11"/>
          </p:nvPr>
        </p:nvSpPr>
        <p:spPr>
          <a:noFill/>
        </p:spPr>
        <p:txBody>
          <a:bodyPr/>
          <a:lstStyle/>
          <a:p>
            <a:r>
              <a:rPr lang="pt-BR">
                <a:latin typeface="Arial" pitchFamily="34" charset="0"/>
                <a:cs typeface="Arial" pitchFamily="34" charset="0"/>
              </a:rPr>
              <a:t>SKNCOE TE (E &amp; TC) 2022-23</a:t>
            </a:r>
            <a:endParaRPr lang="en-US">
              <a:latin typeface="Arial" pitchFamily="34" charset="0"/>
              <a:cs typeface="Arial" pitchFamily="34" charset="0"/>
            </a:endParaRP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itchFamily="34" charset="0"/>
                <a:cs typeface="Arial" pitchFamily="34" charset="0"/>
              </a:rPr>
              <a:pPr/>
              <a:t>30</a:t>
            </a:fld>
            <a:endParaRPr lang="en-US">
              <a:latin typeface="Arial" pitchFamily="34" charset="0"/>
              <a:cs typeface="Arial" pitchFamily="34" charset="0"/>
            </a:endParaRPr>
          </a:p>
        </p:txBody>
      </p:sp>
      <p:graphicFrame>
        <p:nvGraphicFramePr>
          <p:cNvPr id="5" name="Table 5">
            <a:extLst>
              <a:ext uri="{FF2B5EF4-FFF2-40B4-BE49-F238E27FC236}">
                <a16:creationId xmlns:a16="http://schemas.microsoft.com/office/drawing/2014/main" id="{966130D5-3A71-15FD-BB97-1BDCD27ED49A}"/>
              </a:ext>
            </a:extLst>
          </p:cNvPr>
          <p:cNvGraphicFramePr>
            <a:graphicFrameLocks noGrp="1"/>
          </p:cNvGraphicFramePr>
          <p:nvPr>
            <p:extLst>
              <p:ext uri="{D42A27DB-BD31-4B8C-83A1-F6EECF244321}">
                <p14:modId xmlns:p14="http://schemas.microsoft.com/office/powerpoint/2010/main" val="3954498759"/>
              </p:ext>
            </p:extLst>
          </p:nvPr>
        </p:nvGraphicFramePr>
        <p:xfrm>
          <a:off x="1524000" y="1066800"/>
          <a:ext cx="6096000" cy="5391849"/>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378245197"/>
                    </a:ext>
                  </a:extLst>
                </a:gridCol>
                <a:gridCol w="1524000">
                  <a:extLst>
                    <a:ext uri="{9D8B030D-6E8A-4147-A177-3AD203B41FA5}">
                      <a16:colId xmlns:a16="http://schemas.microsoft.com/office/drawing/2014/main" val="3981921521"/>
                    </a:ext>
                  </a:extLst>
                </a:gridCol>
                <a:gridCol w="1524000">
                  <a:extLst>
                    <a:ext uri="{9D8B030D-6E8A-4147-A177-3AD203B41FA5}">
                      <a16:colId xmlns:a16="http://schemas.microsoft.com/office/drawing/2014/main" val="2425977489"/>
                    </a:ext>
                  </a:extLst>
                </a:gridCol>
                <a:gridCol w="1524000">
                  <a:extLst>
                    <a:ext uri="{9D8B030D-6E8A-4147-A177-3AD203B41FA5}">
                      <a16:colId xmlns:a16="http://schemas.microsoft.com/office/drawing/2014/main" val="801683293"/>
                    </a:ext>
                  </a:extLst>
                </a:gridCol>
              </a:tblGrid>
              <a:tr h="412115">
                <a:tc>
                  <a:txBody>
                    <a:bodyPr/>
                    <a:lstStyle/>
                    <a:p>
                      <a:pPr>
                        <a:lnSpc>
                          <a:spcPct val="107000"/>
                        </a:lnSpc>
                        <a:spcAft>
                          <a:spcPts val="800"/>
                        </a:spcAft>
                      </a:pPr>
                      <a:r>
                        <a:rPr lang="en-IN" sz="1400" b="1">
                          <a:effectLst/>
                          <a:latin typeface="Calibri" panose="020F0502020204030204" pitchFamily="34" charset="0"/>
                          <a:ea typeface="Calibri" panose="020F0502020204030204" pitchFamily="34" charset="0"/>
                          <a:cs typeface="Times New Roman" panose="02020603050405020304" pitchFamily="18" charset="0"/>
                        </a:rPr>
                        <a:t>SR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b="1">
                          <a:effectLst/>
                          <a:latin typeface="Calibri" panose="020F0502020204030204" pitchFamily="34" charset="0"/>
                          <a:ea typeface="Calibri" panose="020F0502020204030204" pitchFamily="34" charset="0"/>
                          <a:cs typeface="Times New Roman" panose="02020603050405020304" pitchFamily="18" charset="0"/>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b="1">
                          <a:effectLst/>
                          <a:latin typeface="Calibri" panose="020F0502020204030204" pitchFamily="34" charset="0"/>
                          <a:ea typeface="Calibri" panose="020F0502020204030204" pitchFamily="34" charset="0"/>
                          <a:cs typeface="Times New Roman" panose="02020603050405020304" pitchFamily="18" charset="0"/>
                        </a:rPr>
                        <a:t>QTY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PRICE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7449606"/>
                  </a:ext>
                </a:extLst>
              </a:tr>
              <a:tr h="412115">
                <a:tc>
                  <a:txBody>
                    <a:bodyPr/>
                    <a:lstStyle/>
                    <a:p>
                      <a:pPr>
                        <a:lnSpc>
                          <a:spcPct val="107000"/>
                        </a:lnSpc>
                        <a:spcAft>
                          <a:spcPts val="800"/>
                        </a:spcAft>
                        <a:tabLst>
                          <a:tab pos="1294130" algn="r"/>
                        </a:tabLst>
                      </a:pPr>
                      <a:r>
                        <a:rPr lang="en-IN" sz="1400">
                          <a:effectLst/>
                          <a:latin typeface="Calibri" panose="020F0502020204030204" pitchFamily="34" charset="0"/>
                          <a:ea typeface="Calibri" panose="020F0502020204030204" pitchFamily="34" charset="0"/>
                          <a:cs typeface="Times New Roman" panose="02020603050405020304" pitchFamily="18" charset="0"/>
                        </a:rPr>
                        <a:t>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Atmega328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480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9408737"/>
                  </a:ext>
                </a:extLst>
              </a:tr>
              <a:tr h="412115">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MOC3031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5499841"/>
                  </a:ext>
                </a:extLst>
              </a:tr>
              <a:tr h="412115">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PC817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3611950"/>
                  </a:ext>
                </a:extLst>
              </a:tr>
              <a:tr h="412115">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BT136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5291051"/>
                  </a:ext>
                </a:extLst>
              </a:tr>
              <a:tr h="412115">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LCD 16X2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1763309"/>
                  </a:ext>
                </a:extLst>
              </a:tr>
              <a:tr h="412115">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Bridge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0853166"/>
                  </a:ext>
                </a:extLst>
              </a:tr>
              <a:tr h="412115">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Mix resisters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tc>
                <a:extLst>
                  <a:ext uri="{0D108BD9-81ED-4DB2-BD59-A6C34878D82A}">
                    <a16:rowId xmlns:a16="http://schemas.microsoft.com/office/drawing/2014/main" val="3490967336"/>
                  </a:ext>
                </a:extLst>
              </a:tr>
              <a:tr h="412115">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Crystal 16MHz</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3019659"/>
                  </a:ext>
                </a:extLst>
              </a:tr>
              <a:tr h="412115">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Mix capacitor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0085022"/>
                  </a:ext>
                </a:extLst>
              </a:tr>
              <a:tr h="412115">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Transformer 15-0-15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260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5425967"/>
                  </a:ext>
                </a:extLst>
              </a:tr>
              <a:tr h="412115">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Main cord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4465727"/>
                  </a:ext>
                </a:extLst>
              </a:tr>
              <a:tr h="412115">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DC fan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150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13504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60F488-ACCB-AD1E-D362-60540B9B9835}"/>
              </a:ext>
            </a:extLst>
          </p:cNvPr>
          <p:cNvSpPr>
            <a:spLocks noGrp="1"/>
          </p:cNvSpPr>
          <p:nvPr>
            <p:ph type="dt" sz="half" idx="10"/>
          </p:nvPr>
        </p:nvSpPr>
        <p:spPr/>
        <p:txBody>
          <a:bodyPr/>
          <a:lstStyle/>
          <a:p>
            <a:pPr>
              <a:defRPr/>
            </a:pPr>
            <a:fld id="{CBE75E6A-85FF-45EA-B97A-F8D14F32FF7E}" type="datetime5">
              <a:rPr lang="en-US" smtClean="0"/>
              <a:t>25-Apr-23</a:t>
            </a:fld>
            <a:endParaRPr lang="en-US"/>
          </a:p>
        </p:txBody>
      </p:sp>
      <p:sp>
        <p:nvSpPr>
          <p:cNvPr id="3" name="Footer Placeholder 2">
            <a:extLst>
              <a:ext uri="{FF2B5EF4-FFF2-40B4-BE49-F238E27FC236}">
                <a16:creationId xmlns:a16="http://schemas.microsoft.com/office/drawing/2014/main" id="{A2319955-8366-B05A-A364-8D019D8E1FC4}"/>
              </a:ext>
            </a:extLst>
          </p:cNvPr>
          <p:cNvSpPr>
            <a:spLocks noGrp="1"/>
          </p:cNvSpPr>
          <p:nvPr>
            <p:ph type="ftr" sz="quarter" idx="11"/>
          </p:nvPr>
        </p:nvSpPr>
        <p:spPr/>
        <p:txBody>
          <a:bodyPr/>
          <a:lstStyle/>
          <a:p>
            <a:pPr>
              <a:defRPr/>
            </a:pPr>
            <a:r>
              <a:rPr lang="pt-BR"/>
              <a:t>SKNCOE TE (E &amp; TC) 2022-23</a:t>
            </a:r>
            <a:endParaRPr lang="en-US"/>
          </a:p>
        </p:txBody>
      </p:sp>
      <p:sp>
        <p:nvSpPr>
          <p:cNvPr id="4" name="Slide Number Placeholder 3">
            <a:extLst>
              <a:ext uri="{FF2B5EF4-FFF2-40B4-BE49-F238E27FC236}">
                <a16:creationId xmlns:a16="http://schemas.microsoft.com/office/drawing/2014/main" id="{B06B18ED-4527-AD8A-3569-7C3DA8A45957}"/>
              </a:ext>
            </a:extLst>
          </p:cNvPr>
          <p:cNvSpPr>
            <a:spLocks noGrp="1"/>
          </p:cNvSpPr>
          <p:nvPr>
            <p:ph type="sldNum" sz="quarter" idx="12"/>
          </p:nvPr>
        </p:nvSpPr>
        <p:spPr/>
        <p:txBody>
          <a:bodyPr/>
          <a:lstStyle/>
          <a:p>
            <a:pPr>
              <a:defRPr/>
            </a:pPr>
            <a:fld id="{3E8AA26D-CB0D-4285-8E00-597B5EDCDBA6}" type="slidenum">
              <a:rPr lang="en-US" smtClean="0"/>
              <a:pPr>
                <a:defRPr/>
              </a:pPr>
              <a:t>31</a:t>
            </a:fld>
            <a:endParaRPr lang="en-US"/>
          </a:p>
        </p:txBody>
      </p:sp>
      <p:sp>
        <p:nvSpPr>
          <p:cNvPr id="5" name="Title 1">
            <a:extLst>
              <a:ext uri="{FF2B5EF4-FFF2-40B4-BE49-F238E27FC236}">
                <a16:creationId xmlns:a16="http://schemas.microsoft.com/office/drawing/2014/main" id="{C251F419-DE30-05E1-5B6D-3AE877851B9C}"/>
              </a:ext>
            </a:extLst>
          </p:cNvPr>
          <p:cNvSpPr txBox="1">
            <a:spLocks/>
          </p:cNvSpPr>
          <p:nvPr/>
        </p:nvSpPr>
        <p:spPr>
          <a:xfrm>
            <a:off x="457200" y="152400"/>
            <a:ext cx="8229600" cy="63976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a:solidFill>
                  <a:srgbClr val="C00000"/>
                </a:solidFill>
                <a:latin typeface="Times New Roman" pitchFamily="18" charset="0"/>
                <a:cs typeface="Times New Roman" pitchFamily="18" charset="0"/>
              </a:rPr>
              <a:t>BILL OF MATERIAL</a:t>
            </a:r>
            <a:endParaRPr lang="en-US" sz="3200" b="1" dirty="0">
              <a:solidFill>
                <a:srgbClr val="C00000"/>
              </a:solidFill>
              <a:latin typeface="Times New Roman" pitchFamily="18" charset="0"/>
              <a:cs typeface="Times New Roman" pitchFamily="18" charset="0"/>
            </a:endParaRPr>
          </a:p>
        </p:txBody>
      </p:sp>
      <p:graphicFrame>
        <p:nvGraphicFramePr>
          <p:cNvPr id="6" name="Table 6">
            <a:extLst>
              <a:ext uri="{FF2B5EF4-FFF2-40B4-BE49-F238E27FC236}">
                <a16:creationId xmlns:a16="http://schemas.microsoft.com/office/drawing/2014/main" id="{30591472-05FC-198B-B7AB-34811929F089}"/>
              </a:ext>
            </a:extLst>
          </p:cNvPr>
          <p:cNvGraphicFramePr>
            <a:graphicFrameLocks noGrp="1"/>
          </p:cNvGraphicFramePr>
          <p:nvPr>
            <p:extLst>
              <p:ext uri="{D42A27DB-BD31-4B8C-83A1-F6EECF244321}">
                <p14:modId xmlns:p14="http://schemas.microsoft.com/office/powerpoint/2010/main" val="3009569825"/>
              </p:ext>
            </p:extLst>
          </p:nvPr>
        </p:nvGraphicFramePr>
        <p:xfrm>
          <a:off x="1524000" y="1163796"/>
          <a:ext cx="6096000" cy="5267389"/>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414213984"/>
                    </a:ext>
                  </a:extLst>
                </a:gridCol>
                <a:gridCol w="1524000">
                  <a:extLst>
                    <a:ext uri="{9D8B030D-6E8A-4147-A177-3AD203B41FA5}">
                      <a16:colId xmlns:a16="http://schemas.microsoft.com/office/drawing/2014/main" val="761731328"/>
                    </a:ext>
                  </a:extLst>
                </a:gridCol>
                <a:gridCol w="1524000">
                  <a:extLst>
                    <a:ext uri="{9D8B030D-6E8A-4147-A177-3AD203B41FA5}">
                      <a16:colId xmlns:a16="http://schemas.microsoft.com/office/drawing/2014/main" val="3858636939"/>
                    </a:ext>
                  </a:extLst>
                </a:gridCol>
                <a:gridCol w="1524000">
                  <a:extLst>
                    <a:ext uri="{9D8B030D-6E8A-4147-A177-3AD203B41FA5}">
                      <a16:colId xmlns:a16="http://schemas.microsoft.com/office/drawing/2014/main" val="4054323632"/>
                    </a:ext>
                  </a:extLst>
                </a:gridCol>
              </a:tblGrid>
              <a:tr h="370840">
                <a:tc>
                  <a:txBody>
                    <a:bodyPr/>
                    <a:lstStyle/>
                    <a:p>
                      <a:pPr>
                        <a:lnSpc>
                          <a:spcPct val="107000"/>
                        </a:lnSpc>
                        <a:spcAft>
                          <a:spcPts val="800"/>
                        </a:spcAft>
                      </a:pPr>
                      <a:r>
                        <a:rPr lang="en-IN" sz="1400" b="1">
                          <a:effectLst/>
                          <a:latin typeface="Calibri" panose="020F0502020204030204" pitchFamily="34" charset="0"/>
                          <a:ea typeface="Calibri" panose="020F0502020204030204" pitchFamily="34" charset="0"/>
                          <a:cs typeface="Times New Roman" panose="02020603050405020304" pitchFamily="18" charset="0"/>
                        </a:rPr>
                        <a:t>SR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b="1">
                          <a:effectLst/>
                          <a:latin typeface="Calibri" panose="020F0502020204030204" pitchFamily="34" charset="0"/>
                          <a:ea typeface="Calibri" panose="020F0502020204030204" pitchFamily="34" charset="0"/>
                          <a:cs typeface="Times New Roman" panose="02020603050405020304" pitchFamily="18" charset="0"/>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b="1">
                          <a:effectLst/>
                          <a:latin typeface="Calibri" panose="020F0502020204030204" pitchFamily="34" charset="0"/>
                          <a:ea typeface="Calibri" panose="020F0502020204030204" pitchFamily="34" charset="0"/>
                          <a:cs typeface="Times New Roman" panose="02020603050405020304" pitchFamily="18" charset="0"/>
                        </a:rPr>
                        <a:t>QTY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PRICE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2446861"/>
                  </a:ext>
                </a:extLst>
              </a:tr>
              <a:tr h="370840">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13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7805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1924969"/>
                  </a:ext>
                </a:extLst>
              </a:tr>
              <a:tr h="370840">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Heatsink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4666039"/>
                  </a:ext>
                </a:extLst>
              </a:tr>
              <a:tr h="370840">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LM317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6428477"/>
                  </a:ext>
                </a:extLst>
              </a:tr>
              <a:tr h="370840">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Switch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6384904"/>
                  </a:ext>
                </a:extLst>
              </a:tr>
              <a:tr h="370840">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Tactile switch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1443243"/>
                  </a:ext>
                </a:extLst>
              </a:tr>
              <a:tr h="370840">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Ic base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199588"/>
                  </a:ext>
                </a:extLst>
              </a:tr>
              <a:tr h="370840">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2 pin screw terminal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5335940"/>
                  </a:ext>
                </a:extLst>
              </a:tr>
              <a:tr h="370840">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bridge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8933332"/>
                  </a:ext>
                </a:extLst>
              </a:tr>
              <a:tr h="370840">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7805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5817750"/>
                  </a:ext>
                </a:extLst>
              </a:tr>
              <a:tr h="370840">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Heatsink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142958"/>
                  </a:ext>
                </a:extLst>
              </a:tr>
              <a:tr h="370840">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LM317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0910963"/>
                  </a:ext>
                </a:extLst>
              </a:tr>
              <a:tr h="370840">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Switch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7924006"/>
                  </a:ext>
                </a:extLst>
              </a:tr>
              <a:tr h="370840">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Tactile switch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latin typeface="Calibri" panose="020F0502020204030204" pitchFamily="34" charset="0"/>
                          <a:ea typeface="Calibri" panose="020F0502020204030204" pitchFamily="34" charset="0"/>
                          <a:cs typeface="Times New Roman" panose="02020603050405020304" pitchFamily="18" charset="0"/>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2732896"/>
                  </a:ext>
                </a:extLst>
              </a:tr>
            </a:tbl>
          </a:graphicData>
        </a:graphic>
      </p:graphicFrame>
    </p:spTree>
    <p:extLst>
      <p:ext uri="{BB962C8B-B14F-4D97-AF65-F5344CB8AC3E}">
        <p14:creationId xmlns:p14="http://schemas.microsoft.com/office/powerpoint/2010/main" val="2181144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8229600" cy="639762"/>
          </a:xfrm>
        </p:spPr>
        <p:txBody>
          <a:bodyPr/>
          <a:lstStyle/>
          <a:p>
            <a:pPr algn="ctr"/>
            <a:r>
              <a:rPr lang="en-US" sz="3200" b="1" dirty="0">
                <a:solidFill>
                  <a:srgbClr val="C00000"/>
                </a:solidFill>
                <a:latin typeface="Times New Roman" pitchFamily="18" charset="0"/>
                <a:cs typeface="Times New Roman" pitchFamily="18" charset="0"/>
              </a:rPr>
              <a:t>CONCLUSIONS</a:t>
            </a:r>
          </a:p>
        </p:txBody>
      </p:sp>
      <p:sp>
        <p:nvSpPr>
          <p:cNvPr id="14339" name="Content Placeholder 2"/>
          <p:cNvSpPr>
            <a:spLocks noGrp="1"/>
          </p:cNvSpPr>
          <p:nvPr>
            <p:ph idx="1"/>
          </p:nvPr>
        </p:nvSpPr>
        <p:spPr>
          <a:xfrm>
            <a:off x="457200" y="1166018"/>
            <a:ext cx="8229600" cy="4525963"/>
          </a:xfrm>
        </p:spPr>
        <p:txBody>
          <a:bodyPr/>
          <a:lstStyle/>
          <a:p>
            <a:pPr marL="0" indent="0" algn="just">
              <a:buNone/>
            </a:pPr>
            <a:r>
              <a:rPr lang="en-US" sz="2800" dirty="0">
                <a:latin typeface="Times New Roman" pitchFamily="18" charset="0"/>
                <a:cs typeface="Times New Roman" pitchFamily="18" charset="0"/>
              </a:rPr>
              <a:t>	In conclusion, the Thyristor Firing Angle Control For Battery Charging project offers an effective and practical solution for regulating the charging voltage and current of batteries, ensuring efficient and safe charging. By implementing a thyristor firing circuit and control algorithm, the project can extend battery lifespan, improve performance, and enhance system reliability.</a:t>
            </a:r>
          </a:p>
          <a:p>
            <a:pPr marL="0" indent="0" algn="just">
              <a:buNone/>
            </a:pPr>
            <a:endParaRPr lang="en-US" sz="2800" dirty="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p:txBody>
      </p:sp>
      <p:sp>
        <p:nvSpPr>
          <p:cNvPr id="14342" name="Date Placeholder 8"/>
          <p:cNvSpPr>
            <a:spLocks noGrp="1"/>
          </p:cNvSpPr>
          <p:nvPr>
            <p:ph type="dt" sz="half" idx="10"/>
          </p:nvPr>
        </p:nvSpPr>
        <p:spPr>
          <a:noFill/>
        </p:spPr>
        <p:txBody>
          <a:bodyPr/>
          <a:lstStyle/>
          <a:p>
            <a:fld id="{178D0888-D236-439B-A5FD-3EC27BC811A4}" type="datetime5">
              <a:rPr lang="en-US" smtClean="0">
                <a:latin typeface="Arial" pitchFamily="34" charset="0"/>
                <a:cs typeface="Arial" pitchFamily="34" charset="0"/>
              </a:rPr>
              <a:t>25-Apr-23</a:t>
            </a:fld>
            <a:endParaRPr lang="en-US">
              <a:latin typeface="Arial" pitchFamily="34" charset="0"/>
              <a:cs typeface="Arial" pitchFamily="34" charset="0"/>
            </a:endParaRPr>
          </a:p>
        </p:txBody>
      </p:sp>
      <p:sp>
        <p:nvSpPr>
          <p:cNvPr id="14341" name="Footer Placeholder 7"/>
          <p:cNvSpPr>
            <a:spLocks noGrp="1"/>
          </p:cNvSpPr>
          <p:nvPr>
            <p:ph type="ftr" sz="quarter" idx="11"/>
          </p:nvPr>
        </p:nvSpPr>
        <p:spPr>
          <a:noFill/>
        </p:spPr>
        <p:txBody>
          <a:bodyPr/>
          <a:lstStyle/>
          <a:p>
            <a:r>
              <a:rPr lang="pt-BR">
                <a:latin typeface="Arial" pitchFamily="34" charset="0"/>
                <a:cs typeface="Arial" pitchFamily="34" charset="0"/>
              </a:rPr>
              <a:t>SKNCOE TE (E &amp; TC) 2022-23</a:t>
            </a:r>
            <a:endParaRPr lang="en-US">
              <a:latin typeface="Arial" pitchFamily="34" charset="0"/>
              <a:cs typeface="Arial" pitchFamily="34" charset="0"/>
            </a:endParaRP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itchFamily="34" charset="0"/>
                <a:cs typeface="Arial" pitchFamily="34" charset="0"/>
              </a:rPr>
              <a:pPr/>
              <a:t>32</a:t>
            </a:fld>
            <a:endParaRPr lang="en-US">
              <a:latin typeface="Arial" pitchFamily="34" charset="0"/>
              <a:cs typeface="Arial" pitchFamily="34" charset="0"/>
            </a:endParaRPr>
          </a:p>
        </p:txBody>
      </p:sp>
    </p:spTree>
    <p:extLst>
      <p:ext uri="{BB962C8B-B14F-4D97-AF65-F5344CB8AC3E}">
        <p14:creationId xmlns:p14="http://schemas.microsoft.com/office/powerpoint/2010/main" val="2682314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487362"/>
          </a:xfrm>
        </p:spPr>
        <p:txBody>
          <a:bodyPr>
            <a:normAutofit fontScale="90000"/>
          </a:bodyPr>
          <a:lstStyle/>
          <a:p>
            <a:pPr algn="ctr"/>
            <a:r>
              <a:rPr lang="en-IN" sz="3200" b="1" dirty="0">
                <a:solidFill>
                  <a:srgbClr val="C00000"/>
                </a:solidFill>
                <a:latin typeface="Times New Roman" pitchFamily="18" charset="0"/>
                <a:cs typeface="Times New Roman" pitchFamily="18" charset="0"/>
              </a:rPr>
              <a:t>REFERENCES (in IEEE format)</a:t>
            </a:r>
            <a:endParaRPr lang="en-US" sz="3200" b="1" dirty="0">
              <a:solidFill>
                <a:srgbClr val="C00000"/>
              </a:solidFill>
            </a:endParaRPr>
          </a:p>
        </p:txBody>
      </p:sp>
      <p:sp>
        <p:nvSpPr>
          <p:cNvPr id="16387" name="Content Placeholder 2"/>
          <p:cNvSpPr>
            <a:spLocks noGrp="1"/>
          </p:cNvSpPr>
          <p:nvPr>
            <p:ph idx="1"/>
          </p:nvPr>
        </p:nvSpPr>
        <p:spPr>
          <a:xfrm>
            <a:off x="457200" y="914400"/>
            <a:ext cx="8229600" cy="4525963"/>
          </a:xfrm>
        </p:spPr>
        <p:txBody>
          <a:bodyPr>
            <a:noAutofit/>
          </a:bodyPr>
          <a:lstStyle/>
          <a:p>
            <a:pPr marL="0" indent="0" algn="just">
              <a:buNone/>
            </a:pPr>
            <a:r>
              <a:rPr lang="en-US" sz="2800" b="0" i="0" dirty="0">
                <a:solidFill>
                  <a:srgbClr val="374151"/>
                </a:solidFill>
                <a:effectLst/>
                <a:latin typeface="Times New Roman" panose="02020603050405020304" pitchFamily="18" charset="0"/>
                <a:cs typeface="Times New Roman" panose="02020603050405020304" pitchFamily="18" charset="0"/>
              </a:rPr>
              <a:t>[1] </a:t>
            </a:r>
            <a:r>
              <a:rPr lang="en-IN" sz="2800" b="0" i="0" dirty="0">
                <a:solidFill>
                  <a:srgbClr val="374151"/>
                </a:solidFill>
                <a:effectLst/>
                <a:latin typeface="Times New Roman" panose="02020603050405020304" pitchFamily="18" charset="0"/>
                <a:cs typeface="Times New Roman" panose="02020603050405020304" pitchFamily="18" charset="0"/>
              </a:rPr>
              <a:t>M. R. Ebrahimzadeh, M. S. Soltani, and M. Moallem, "Thyristor firing angle control for lead acid battery charging system," 2014 IEEE 4th International Conference on Electric Power and Energy Conversion Systems (EPECS), pp. 1-5, Nov. 2014. </a:t>
            </a:r>
            <a:r>
              <a:rPr lang="en-IN" sz="2800" b="0" i="0" dirty="0" err="1">
                <a:solidFill>
                  <a:srgbClr val="374151"/>
                </a:solidFill>
                <a:effectLst/>
                <a:latin typeface="Times New Roman" panose="02020603050405020304" pitchFamily="18" charset="0"/>
                <a:cs typeface="Times New Roman" panose="02020603050405020304" pitchFamily="18" charset="0"/>
              </a:rPr>
              <a:t>doi</a:t>
            </a:r>
            <a:r>
              <a:rPr lang="en-IN" sz="2800" b="0" i="0" dirty="0">
                <a:solidFill>
                  <a:srgbClr val="374151"/>
                </a:solidFill>
                <a:effectLst/>
                <a:latin typeface="Times New Roman" panose="02020603050405020304" pitchFamily="18" charset="0"/>
                <a:cs typeface="Times New Roman" panose="02020603050405020304" pitchFamily="18" charset="0"/>
              </a:rPr>
              <a:t>: 10.1109/EPECS.2014.7023635.</a:t>
            </a:r>
          </a:p>
          <a:p>
            <a:pPr algn="just">
              <a:buFontTx/>
              <a:buNone/>
            </a:pPr>
            <a:r>
              <a:rPr lang="en-IN" sz="2800" b="0" i="0" dirty="0">
                <a:solidFill>
                  <a:srgbClr val="374151"/>
                </a:solidFill>
                <a:effectLst/>
                <a:latin typeface="Times New Roman" panose="02020603050405020304" pitchFamily="18" charset="0"/>
                <a:cs typeface="Times New Roman" panose="02020603050405020304" pitchFamily="18" charset="0"/>
              </a:rPr>
              <a:t>[2] R. A. Ibarra-Medina, J. J. Cabello, R. Picos, and M. Ortiz-Rivera, "Thyristor firing angle control for battery charging in renewable energy systems," 2017 IEEE 2nd International Conference on Renewable Energy and Power Engineering (REPE), pp. 148-151, Sep. 2017. </a:t>
            </a:r>
            <a:r>
              <a:rPr lang="en-IN" sz="2800" b="0" i="0" dirty="0" err="1">
                <a:solidFill>
                  <a:srgbClr val="374151"/>
                </a:solidFill>
                <a:effectLst/>
                <a:latin typeface="Times New Roman" panose="02020603050405020304" pitchFamily="18" charset="0"/>
                <a:cs typeface="Times New Roman" panose="02020603050405020304" pitchFamily="18" charset="0"/>
              </a:rPr>
              <a:t>doi</a:t>
            </a:r>
            <a:r>
              <a:rPr lang="en-IN" sz="2800" b="0" i="0" dirty="0">
                <a:solidFill>
                  <a:srgbClr val="374151"/>
                </a:solidFill>
                <a:effectLst/>
                <a:latin typeface="Times New Roman" panose="02020603050405020304" pitchFamily="18" charset="0"/>
                <a:cs typeface="Times New Roman" panose="02020603050405020304" pitchFamily="18" charset="0"/>
              </a:rPr>
              <a:t>: 10.1109/REPE.2017.8009053.</a:t>
            </a:r>
            <a:endParaRPr lang="en-US" sz="2800" dirty="0">
              <a:latin typeface="Times New Roman" panose="02020603050405020304" pitchFamily="18" charset="0"/>
              <a:cs typeface="Times New Roman" pitchFamily="18" charset="0"/>
            </a:endParaRPr>
          </a:p>
        </p:txBody>
      </p:sp>
      <p:sp>
        <p:nvSpPr>
          <p:cNvPr id="16390" name="Date Placeholder 8"/>
          <p:cNvSpPr>
            <a:spLocks noGrp="1"/>
          </p:cNvSpPr>
          <p:nvPr>
            <p:ph type="dt" sz="half" idx="10"/>
          </p:nvPr>
        </p:nvSpPr>
        <p:spPr>
          <a:noFill/>
        </p:spPr>
        <p:txBody>
          <a:bodyPr/>
          <a:lstStyle/>
          <a:p>
            <a:fld id="{FE04C2BF-AEE0-4BE9-8799-A9EAB7458361}" type="datetime5">
              <a:rPr lang="en-US" smtClean="0">
                <a:latin typeface="Arial" pitchFamily="34" charset="0"/>
                <a:cs typeface="Arial" pitchFamily="34" charset="0"/>
              </a:rPr>
              <a:t>25-Apr-23</a:t>
            </a:fld>
            <a:endParaRPr lang="en-US">
              <a:latin typeface="Arial" pitchFamily="34" charset="0"/>
              <a:cs typeface="Arial" pitchFamily="34" charset="0"/>
            </a:endParaRPr>
          </a:p>
        </p:txBody>
      </p:sp>
      <p:sp>
        <p:nvSpPr>
          <p:cNvPr id="16389" name="Footer Placeholder 7"/>
          <p:cNvSpPr>
            <a:spLocks noGrp="1"/>
          </p:cNvSpPr>
          <p:nvPr>
            <p:ph type="ftr" sz="quarter" idx="11"/>
          </p:nvPr>
        </p:nvSpPr>
        <p:spPr>
          <a:noFill/>
        </p:spPr>
        <p:txBody>
          <a:bodyPr/>
          <a:lstStyle/>
          <a:p>
            <a:r>
              <a:rPr lang="pt-BR" dirty="0">
                <a:latin typeface="Arial" pitchFamily="34" charset="0"/>
                <a:cs typeface="Arial" pitchFamily="34" charset="0"/>
              </a:rPr>
              <a:t>SKNCOE TE (E &amp; TC) 2022-23</a:t>
            </a:r>
            <a:endParaRPr lang="en-US" dirty="0">
              <a:latin typeface="Arial" pitchFamily="34" charset="0"/>
              <a:cs typeface="Arial" pitchFamily="34" charset="0"/>
            </a:endParaRPr>
          </a:p>
        </p:txBody>
      </p:sp>
      <p:sp>
        <p:nvSpPr>
          <p:cNvPr id="16388" name="Slide Number Placeholder 6"/>
          <p:cNvSpPr>
            <a:spLocks noGrp="1"/>
          </p:cNvSpPr>
          <p:nvPr>
            <p:ph type="sldNum" sz="quarter" idx="12"/>
          </p:nvPr>
        </p:nvSpPr>
        <p:spPr>
          <a:noFill/>
        </p:spPr>
        <p:txBody>
          <a:bodyPr/>
          <a:lstStyle/>
          <a:p>
            <a:fld id="{F193FD66-098E-4EEF-84A1-CEB8E97F5862}" type="slidenum">
              <a:rPr lang="en-US" smtClean="0">
                <a:latin typeface="Arial" pitchFamily="34" charset="0"/>
                <a:cs typeface="Arial" pitchFamily="34" charset="0"/>
              </a:rPr>
              <a:pPr/>
              <a:t>33</a:t>
            </a:fld>
            <a:endParaRPr lang="en-US">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457200" y="2362200"/>
            <a:ext cx="8229600" cy="1371600"/>
          </a:xfrm>
        </p:spPr>
        <p:txBody>
          <a:bodyPr/>
          <a:lstStyle/>
          <a:p>
            <a:pPr algn="ctr" eaLnBrk="1" hangingPunct="1"/>
            <a:r>
              <a:rPr lang="en-US" b="1" dirty="0">
                <a:solidFill>
                  <a:srgbClr val="C00000"/>
                </a:solidFill>
                <a:latin typeface="Times New Roman" pitchFamily="18" charset="0"/>
                <a:cs typeface="Times New Roman" pitchFamily="18" charset="0"/>
              </a:rPr>
              <a:t>THANK  YOU.</a:t>
            </a:r>
          </a:p>
        </p:txBody>
      </p:sp>
      <p:sp>
        <p:nvSpPr>
          <p:cNvPr id="18437" name="Date Placeholder 7"/>
          <p:cNvSpPr>
            <a:spLocks noGrp="1"/>
          </p:cNvSpPr>
          <p:nvPr>
            <p:ph type="dt" sz="half" idx="10"/>
          </p:nvPr>
        </p:nvSpPr>
        <p:spPr>
          <a:noFill/>
        </p:spPr>
        <p:txBody>
          <a:bodyPr/>
          <a:lstStyle/>
          <a:p>
            <a:fld id="{59C32484-86F3-4FA4-A086-BFDCAE61EB79}" type="datetime5">
              <a:rPr lang="en-US" smtClean="0">
                <a:latin typeface="Arial" pitchFamily="34" charset="0"/>
                <a:cs typeface="Arial" pitchFamily="34" charset="0"/>
              </a:rPr>
              <a:t>25-Apr-23</a:t>
            </a:fld>
            <a:endParaRPr lang="en-US">
              <a:latin typeface="Arial" pitchFamily="34" charset="0"/>
              <a:cs typeface="Arial" pitchFamily="34" charset="0"/>
            </a:endParaRPr>
          </a:p>
        </p:txBody>
      </p:sp>
      <p:sp>
        <p:nvSpPr>
          <p:cNvPr id="18436" name="Footer Placeholder 6"/>
          <p:cNvSpPr>
            <a:spLocks noGrp="1"/>
          </p:cNvSpPr>
          <p:nvPr>
            <p:ph type="ftr" sz="quarter" idx="11"/>
          </p:nvPr>
        </p:nvSpPr>
        <p:spPr>
          <a:noFill/>
        </p:spPr>
        <p:txBody>
          <a:bodyPr/>
          <a:lstStyle/>
          <a:p>
            <a:r>
              <a:rPr lang="pt-BR">
                <a:latin typeface="Arial" pitchFamily="34" charset="0"/>
                <a:cs typeface="Arial" pitchFamily="34" charset="0"/>
              </a:rPr>
              <a:t>SKNCOE TE (E &amp; TC) 2022-23</a:t>
            </a:r>
            <a:endParaRPr lang="en-US">
              <a:latin typeface="Arial" pitchFamily="34" charset="0"/>
              <a:cs typeface="Arial" pitchFamily="34" charset="0"/>
            </a:endParaRPr>
          </a:p>
        </p:txBody>
      </p:sp>
      <p:sp>
        <p:nvSpPr>
          <p:cNvPr id="18435" name="Slide Number Placeholder 5"/>
          <p:cNvSpPr>
            <a:spLocks noGrp="1"/>
          </p:cNvSpPr>
          <p:nvPr>
            <p:ph type="sldNum" sz="quarter" idx="12"/>
          </p:nvPr>
        </p:nvSpPr>
        <p:spPr>
          <a:noFill/>
        </p:spPr>
        <p:txBody>
          <a:bodyPr/>
          <a:lstStyle/>
          <a:p>
            <a:fld id="{E6C42051-7AFE-4DE5-96AC-A70B7438EB9B}" type="slidenum">
              <a:rPr lang="en-US" smtClean="0">
                <a:latin typeface="Arial" pitchFamily="34" charset="0"/>
                <a:cs typeface="Arial" pitchFamily="34" charset="0"/>
              </a:rPr>
              <a:pPr/>
              <a:t>34</a:t>
            </a:fld>
            <a:endParaRPr lang="en-US">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152400"/>
            <a:ext cx="8229600" cy="639762"/>
          </a:xfrm>
        </p:spPr>
        <p:txBody>
          <a:bodyPr/>
          <a:lstStyle/>
          <a:p>
            <a:pPr algn="ctr"/>
            <a:r>
              <a:rPr lang="en-US" sz="3200" b="1" dirty="0">
                <a:solidFill>
                  <a:srgbClr val="C00000"/>
                </a:solidFill>
                <a:latin typeface="Times New Roman" pitchFamily="18" charset="0"/>
                <a:cs typeface="Times New Roman" pitchFamily="18" charset="0"/>
              </a:rPr>
              <a:t>OBJECTIVES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66018"/>
            <a:ext cx="8229600" cy="4525963"/>
          </a:xfrm>
        </p:spPr>
        <p:txBody>
          <a:bodyPr>
            <a:noAutofit/>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To design and implement a thyristor-based power converter for battery charging.</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To develop a control algorithm for thyristor firing angle control to regulate the charging current and voltage of the battery.</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To test and validate the performance of the thyristor firing angle control system for battery charging in terms of efficiency, power factor, and charging time.</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To evaluate the impact of the thyristor firing angle control system on the battery life and performance.</a:t>
            </a:r>
          </a:p>
          <a:p>
            <a:pPr algn="just"/>
            <a:r>
              <a:rPr lang="en-US" sz="2800" b="0" i="0" dirty="0">
                <a:solidFill>
                  <a:srgbClr val="374151"/>
                </a:solidFill>
                <a:effectLst/>
                <a:latin typeface="Times New Roman" panose="02020603050405020304" pitchFamily="18" charset="0"/>
                <a:cs typeface="Times New Roman" panose="02020603050405020304" pitchFamily="18" charset="0"/>
              </a:rPr>
              <a:t>To optimize the thyristor firing angle control system parameters for maximum efficiency and battery life.</a:t>
            </a:r>
          </a:p>
          <a:p>
            <a:pPr marL="0" indent="0" algn="just">
              <a:buClr>
                <a:srgbClr val="002060"/>
              </a:buClr>
              <a:buNone/>
              <a:defRPr/>
            </a:pPr>
            <a:endParaRPr lang="en-US" sz="2800" dirty="0">
              <a:solidFill>
                <a:srgbClr val="C00000"/>
              </a:solidFill>
              <a:latin typeface="Times New Roman" panose="02020603050405020304" pitchFamily="18" charset="0"/>
              <a:cs typeface="Times New Roman" pitchFamily="18" charset="0"/>
            </a:endParaRPr>
          </a:p>
        </p:txBody>
      </p:sp>
      <p:sp>
        <p:nvSpPr>
          <p:cNvPr id="4102" name="Date Placeholder 8"/>
          <p:cNvSpPr>
            <a:spLocks noGrp="1"/>
          </p:cNvSpPr>
          <p:nvPr>
            <p:ph type="dt" sz="half" idx="10"/>
          </p:nvPr>
        </p:nvSpPr>
        <p:spPr>
          <a:noFill/>
        </p:spPr>
        <p:txBody>
          <a:bodyPr/>
          <a:lstStyle/>
          <a:p>
            <a:fld id="{58C7FFB2-D406-44CB-AEB5-259907A4F60B}" type="datetime5">
              <a:rPr lang="en-US" smtClean="0">
                <a:latin typeface="Arial" pitchFamily="34" charset="0"/>
                <a:cs typeface="Arial" pitchFamily="34" charset="0"/>
              </a:rPr>
              <a:t>25-Apr-23</a:t>
            </a:fld>
            <a:endParaRPr lang="en-US">
              <a:latin typeface="Arial" pitchFamily="34" charset="0"/>
              <a:cs typeface="Arial" pitchFamily="34" charset="0"/>
            </a:endParaRPr>
          </a:p>
        </p:txBody>
      </p:sp>
      <p:sp>
        <p:nvSpPr>
          <p:cNvPr id="4101" name="Footer Placeholder 7"/>
          <p:cNvSpPr>
            <a:spLocks noGrp="1"/>
          </p:cNvSpPr>
          <p:nvPr>
            <p:ph type="ftr" sz="quarter" idx="11"/>
          </p:nvPr>
        </p:nvSpPr>
        <p:spPr>
          <a:xfrm>
            <a:off x="3124200" y="6245225"/>
            <a:ext cx="3276600" cy="476250"/>
          </a:xfrm>
          <a:noFill/>
        </p:spPr>
        <p:txBody>
          <a:bodyPr/>
          <a:lstStyle/>
          <a:p>
            <a:r>
              <a:rPr lang="pt-BR">
                <a:latin typeface="Arial" pitchFamily="34" charset="0"/>
                <a:cs typeface="Arial" pitchFamily="34" charset="0"/>
              </a:rPr>
              <a:t>SKNCOE TE (E &amp; TC) 2022-23</a:t>
            </a:r>
            <a:endParaRPr lang="en-US">
              <a:latin typeface="Arial" pitchFamily="34" charset="0"/>
              <a:cs typeface="Arial" pitchFamily="34" charset="0"/>
            </a:endParaRPr>
          </a:p>
        </p:txBody>
      </p:sp>
      <p:sp>
        <p:nvSpPr>
          <p:cNvPr id="4100" name="Slide Number Placeholder 6"/>
          <p:cNvSpPr>
            <a:spLocks noGrp="1"/>
          </p:cNvSpPr>
          <p:nvPr>
            <p:ph type="sldNum" sz="quarter" idx="12"/>
          </p:nvPr>
        </p:nvSpPr>
        <p:spPr>
          <a:noFill/>
        </p:spPr>
        <p:txBody>
          <a:bodyPr/>
          <a:lstStyle/>
          <a:p>
            <a:fld id="{905B83E7-9377-40DC-9988-3A784511D12A}" type="slidenum">
              <a:rPr lang="en-US" smtClean="0">
                <a:latin typeface="Arial" pitchFamily="34" charset="0"/>
                <a:cs typeface="Arial" pitchFamily="34" charset="0"/>
              </a:rPr>
              <a:pPr/>
              <a:t>4</a:t>
            </a:fld>
            <a:endParaRPr lang="en-US">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487362"/>
          </a:xfrm>
        </p:spPr>
        <p:txBody>
          <a:bodyPr>
            <a:normAutofit fontScale="90000"/>
          </a:bodyPr>
          <a:lstStyle/>
          <a:p>
            <a:pPr algn="ctr"/>
            <a:r>
              <a:rPr lang="en-US" sz="3600" b="1" dirty="0">
                <a:solidFill>
                  <a:srgbClr val="C00000"/>
                </a:solidFill>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7171" name="Content Placeholder 2"/>
          <p:cNvSpPr>
            <a:spLocks noGrp="1"/>
          </p:cNvSpPr>
          <p:nvPr>
            <p:ph idx="1"/>
          </p:nvPr>
        </p:nvSpPr>
        <p:spPr>
          <a:xfrm>
            <a:off x="457200" y="990600"/>
            <a:ext cx="8229600" cy="4525963"/>
          </a:xfrm>
        </p:spPr>
        <p:txBody>
          <a:bodyPr>
            <a:noAutofit/>
          </a:bodyPr>
          <a:lstStyle/>
          <a:p>
            <a:pPr marL="0" indent="0" algn="just">
              <a:buNone/>
            </a:pPr>
            <a:r>
              <a:rPr lang="en-US" sz="2800" b="0" i="0" dirty="0">
                <a:solidFill>
                  <a:srgbClr val="374151"/>
                </a:solidFill>
                <a:effectLst/>
                <a:latin typeface="Times New Roman" panose="02020603050405020304" pitchFamily="18" charset="0"/>
                <a:cs typeface="Times New Roman" panose="02020603050405020304" pitchFamily="18" charset="0"/>
              </a:rPr>
              <a:t>	Thyristor firing angle control is an effective method for regulating power in battery charging applications, as it provides a precise and reliable way to control the charging current and voltage. The technique involves adjusting the firing angle of a thyristor, which acts as a switch to control the flow of current to the battery. By using a feedback loop to measure the voltage and current of the battery, the firing angle can be adjusted to ensure that the battery is charged to the correct level without being overcharged or undercharged. This approach is widely used in industrial and automotive applications, where battery charging is a critical aspect of the system's operation.</a:t>
            </a:r>
            <a:endParaRPr lang="en-US" sz="2800" dirty="0">
              <a:latin typeface="Times New Roman" panose="02020603050405020304" pitchFamily="18" charset="0"/>
              <a:cs typeface="Times New Roman" pitchFamily="18" charset="0"/>
            </a:endParaRPr>
          </a:p>
        </p:txBody>
      </p:sp>
      <p:sp>
        <p:nvSpPr>
          <p:cNvPr id="7174" name="Date Placeholder 8"/>
          <p:cNvSpPr>
            <a:spLocks noGrp="1"/>
          </p:cNvSpPr>
          <p:nvPr>
            <p:ph type="dt" sz="half" idx="10"/>
          </p:nvPr>
        </p:nvSpPr>
        <p:spPr>
          <a:noFill/>
        </p:spPr>
        <p:txBody>
          <a:bodyPr/>
          <a:lstStyle/>
          <a:p>
            <a:fld id="{05B6BACD-0FD2-4AF8-B475-647C00CECCA9}" type="datetime5">
              <a:rPr lang="en-US" smtClean="0">
                <a:latin typeface="Arial" pitchFamily="34" charset="0"/>
                <a:cs typeface="Arial" pitchFamily="34" charset="0"/>
              </a:rPr>
              <a:t>25-Apr-23</a:t>
            </a:fld>
            <a:endParaRPr lang="en-US">
              <a:latin typeface="Arial" pitchFamily="34" charset="0"/>
              <a:cs typeface="Arial" pitchFamily="34" charset="0"/>
            </a:endParaRPr>
          </a:p>
        </p:txBody>
      </p:sp>
      <p:sp>
        <p:nvSpPr>
          <p:cNvPr id="7173" name="Footer Placeholder 7"/>
          <p:cNvSpPr>
            <a:spLocks noGrp="1"/>
          </p:cNvSpPr>
          <p:nvPr>
            <p:ph type="ftr" sz="quarter" idx="11"/>
          </p:nvPr>
        </p:nvSpPr>
        <p:spPr>
          <a:xfrm>
            <a:off x="3124200" y="6245225"/>
            <a:ext cx="3200400" cy="476250"/>
          </a:xfrm>
          <a:noFill/>
        </p:spPr>
        <p:txBody>
          <a:bodyPr/>
          <a:lstStyle/>
          <a:p>
            <a:r>
              <a:rPr lang="pt-BR">
                <a:latin typeface="Arial" pitchFamily="34" charset="0"/>
                <a:cs typeface="Arial" pitchFamily="34" charset="0"/>
              </a:rPr>
              <a:t>SKNCOE TE (E &amp; TC) 2022-23</a:t>
            </a:r>
            <a:endParaRPr lang="en-US">
              <a:latin typeface="Arial" pitchFamily="34" charset="0"/>
              <a:cs typeface="Arial" pitchFamily="34" charset="0"/>
            </a:endParaRPr>
          </a:p>
        </p:txBody>
      </p:sp>
      <p:sp>
        <p:nvSpPr>
          <p:cNvPr id="7172" name="Slide Number Placeholder 6"/>
          <p:cNvSpPr>
            <a:spLocks noGrp="1"/>
          </p:cNvSpPr>
          <p:nvPr>
            <p:ph type="sldNum" sz="quarter" idx="12"/>
          </p:nvPr>
        </p:nvSpPr>
        <p:spPr>
          <a:noFill/>
        </p:spPr>
        <p:txBody>
          <a:bodyPr/>
          <a:lstStyle/>
          <a:p>
            <a:fld id="{C9BFE5D4-A0BE-400A-8F7D-6E8D3353055F}" type="slidenum">
              <a:rPr lang="en-US" smtClean="0">
                <a:latin typeface="Arial" pitchFamily="34" charset="0"/>
                <a:cs typeface="Arial" pitchFamily="34" charset="0"/>
              </a:rPr>
              <a:pPr/>
              <a:t>5</a:t>
            </a:fld>
            <a:endParaRPr lang="en-US">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itchFamily="18" charset="0"/>
                <a:cs typeface="Times New Roman" pitchFamily="18" charset="0"/>
              </a:rPr>
              <a:t>LITERATURE SURVEY</a:t>
            </a:r>
          </a:p>
        </p:txBody>
      </p:sp>
      <p:sp>
        <p:nvSpPr>
          <p:cNvPr id="8195" name="Content Placeholder 2"/>
          <p:cNvSpPr>
            <a:spLocks noGrp="1"/>
          </p:cNvSpPr>
          <p:nvPr>
            <p:ph idx="1"/>
          </p:nvPr>
        </p:nvSpPr>
        <p:spPr>
          <a:xfrm>
            <a:off x="457200" y="1166018"/>
            <a:ext cx="8229600" cy="4525963"/>
          </a:xfrm>
        </p:spPr>
        <p:txBody>
          <a:bodyPr>
            <a:noAutofit/>
          </a:bodyPr>
          <a:lstStyle/>
          <a:p>
            <a:pPr marL="0" indent="0" algn="just">
              <a:buNone/>
            </a:pPr>
            <a:r>
              <a:rPr lang="en-US" sz="2800" b="0" i="0" dirty="0">
                <a:solidFill>
                  <a:srgbClr val="374151"/>
                </a:solidFill>
                <a:effectLst/>
                <a:latin typeface="Times New Roman" panose="02020603050405020304" pitchFamily="18" charset="0"/>
                <a:cs typeface="Times New Roman" panose="02020603050405020304" pitchFamily="18" charset="0"/>
              </a:rPr>
              <a:t>[1]"Thyristor Firing Angle Control for Single-Phase Half-Wave Controlled Rectifiers" by A. Ali and A. H. A. S. Al-</a:t>
            </a:r>
            <a:r>
              <a:rPr lang="en-US" sz="2800" b="0" i="0" dirty="0" err="1">
                <a:solidFill>
                  <a:srgbClr val="374151"/>
                </a:solidFill>
                <a:effectLst/>
                <a:latin typeface="Times New Roman" panose="02020603050405020304" pitchFamily="18" charset="0"/>
                <a:cs typeface="Times New Roman" panose="02020603050405020304" pitchFamily="18" charset="0"/>
              </a:rPr>
              <a:t>Araji</a:t>
            </a:r>
            <a:r>
              <a:rPr lang="en-US" sz="2800" b="0" i="0" dirty="0">
                <a:solidFill>
                  <a:srgbClr val="374151"/>
                </a:solidFill>
                <a:effectLst/>
                <a:latin typeface="Times New Roman" panose="02020603050405020304" pitchFamily="18" charset="0"/>
                <a:cs typeface="Times New Roman" panose="02020603050405020304" pitchFamily="18" charset="0"/>
              </a:rPr>
              <a:t>, IEEE Access, 2019.</a:t>
            </a:r>
          </a:p>
          <a:p>
            <a:pPr marL="0" indent="0" algn="just">
              <a:buNone/>
            </a:pPr>
            <a:r>
              <a:rPr lang="en-US" sz="2800" b="0" i="0" dirty="0">
                <a:solidFill>
                  <a:srgbClr val="374151"/>
                </a:solidFill>
                <a:effectLst/>
                <a:latin typeface="Times New Roman" panose="02020603050405020304" pitchFamily="18" charset="0"/>
                <a:cs typeface="Times New Roman" panose="02020603050405020304" pitchFamily="18" charset="0"/>
              </a:rPr>
              <a:t>The paper "Thyristor Firing Angle Control for Single-Phase Half-Wave Controlled Rectifiers" by A. Ali and A. H. A. S. Al-</a:t>
            </a:r>
            <a:r>
              <a:rPr lang="en-US" sz="2800" b="0" i="0" dirty="0" err="1">
                <a:solidFill>
                  <a:srgbClr val="374151"/>
                </a:solidFill>
                <a:effectLst/>
                <a:latin typeface="Times New Roman" panose="02020603050405020304" pitchFamily="18" charset="0"/>
                <a:cs typeface="Times New Roman" panose="02020603050405020304" pitchFamily="18" charset="0"/>
              </a:rPr>
              <a:t>Araji</a:t>
            </a:r>
            <a:r>
              <a:rPr lang="en-US" sz="2800" b="0" i="0" dirty="0">
                <a:solidFill>
                  <a:srgbClr val="374151"/>
                </a:solidFill>
                <a:effectLst/>
                <a:latin typeface="Times New Roman" panose="02020603050405020304" pitchFamily="18" charset="0"/>
                <a:cs typeface="Times New Roman" panose="02020603050405020304" pitchFamily="18" charset="0"/>
              </a:rPr>
              <a:t>, published in IEEE Access in 2019, discusses the application of thyristor firing angle control in single-phase half-wave controlled rectifiers. The paper proposes a novel control method based on a hybrid pulse width modulation (PWM) technique that enables the precise control of the output voltage and current. </a:t>
            </a:r>
          </a:p>
        </p:txBody>
      </p:sp>
      <p:sp>
        <p:nvSpPr>
          <p:cNvPr id="8198" name="Date Placeholder 8"/>
          <p:cNvSpPr>
            <a:spLocks noGrp="1"/>
          </p:cNvSpPr>
          <p:nvPr>
            <p:ph type="dt" sz="half" idx="10"/>
          </p:nvPr>
        </p:nvSpPr>
        <p:spPr>
          <a:noFill/>
        </p:spPr>
        <p:txBody>
          <a:bodyPr/>
          <a:lstStyle/>
          <a:p>
            <a:fld id="{8C079ED9-1C3B-4C5F-AAA7-E2AFBFD3163D}" type="datetime5">
              <a:rPr lang="en-US" smtClean="0">
                <a:latin typeface="Arial" pitchFamily="34" charset="0"/>
                <a:cs typeface="Arial" pitchFamily="34" charset="0"/>
              </a:rPr>
              <a:t>25-Apr-23</a:t>
            </a:fld>
            <a:endParaRPr lang="en-US">
              <a:latin typeface="Arial" pitchFamily="34" charset="0"/>
              <a:cs typeface="Arial" pitchFamily="34" charset="0"/>
            </a:endParaRPr>
          </a:p>
        </p:txBody>
      </p:sp>
      <p:sp>
        <p:nvSpPr>
          <p:cNvPr id="8197" name="Footer Placeholder 7"/>
          <p:cNvSpPr>
            <a:spLocks noGrp="1"/>
          </p:cNvSpPr>
          <p:nvPr>
            <p:ph type="ftr" sz="quarter" idx="11"/>
          </p:nvPr>
        </p:nvSpPr>
        <p:spPr>
          <a:xfrm>
            <a:off x="3124200" y="6245225"/>
            <a:ext cx="3429000" cy="476250"/>
          </a:xfrm>
          <a:noFill/>
        </p:spPr>
        <p:txBody>
          <a:bodyPr/>
          <a:lstStyle/>
          <a:p>
            <a:r>
              <a:rPr lang="pt-BR">
                <a:latin typeface="Arial" pitchFamily="34" charset="0"/>
                <a:cs typeface="Arial" pitchFamily="34" charset="0"/>
              </a:rPr>
              <a:t>SKNCOE TE (E &amp; TC) 2022-23</a:t>
            </a:r>
            <a:endParaRPr lang="en-US">
              <a:latin typeface="Arial" pitchFamily="34" charset="0"/>
              <a:cs typeface="Arial" pitchFamily="34" charset="0"/>
            </a:endParaRPr>
          </a:p>
        </p:txBody>
      </p:sp>
      <p:sp>
        <p:nvSpPr>
          <p:cNvPr id="8196" name="Slide Number Placeholder 6"/>
          <p:cNvSpPr>
            <a:spLocks noGrp="1"/>
          </p:cNvSpPr>
          <p:nvPr>
            <p:ph type="sldNum" sz="quarter" idx="12"/>
          </p:nvPr>
        </p:nvSpPr>
        <p:spPr>
          <a:noFill/>
        </p:spPr>
        <p:txBody>
          <a:bodyPr/>
          <a:lstStyle/>
          <a:p>
            <a:fld id="{FDD9CAB5-9EC5-4BA1-BC5F-7E276E90D4E0}" type="slidenum">
              <a:rPr lang="en-US" smtClean="0">
                <a:latin typeface="Arial" pitchFamily="34" charset="0"/>
                <a:cs typeface="Arial" pitchFamily="34" charset="0"/>
              </a:rPr>
              <a:pPr/>
              <a:t>6</a:t>
            </a:fld>
            <a:endParaRPr lang="en-US">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itchFamily="18" charset="0"/>
                <a:cs typeface="Times New Roman" pitchFamily="18" charset="0"/>
              </a:rPr>
              <a:t>LITERATURE SURVEY</a:t>
            </a:r>
          </a:p>
        </p:txBody>
      </p:sp>
      <p:sp>
        <p:nvSpPr>
          <p:cNvPr id="9222" name="Content Placeholder 2"/>
          <p:cNvSpPr>
            <a:spLocks noGrp="1"/>
          </p:cNvSpPr>
          <p:nvPr>
            <p:ph idx="1"/>
          </p:nvPr>
        </p:nvSpPr>
        <p:spPr>
          <a:xfrm>
            <a:off x="381000" y="952500"/>
            <a:ext cx="8382000" cy="4953000"/>
          </a:xfrm>
        </p:spPr>
        <p:txBody>
          <a:bodyPr>
            <a:noAutofit/>
          </a:bodyPr>
          <a:lstStyle/>
          <a:p>
            <a:pPr marL="0" indent="0" algn="just">
              <a:buNone/>
            </a:pPr>
            <a:r>
              <a:rPr lang="en-US" sz="2800" b="0" i="0" dirty="0">
                <a:solidFill>
                  <a:srgbClr val="374151"/>
                </a:solidFill>
                <a:effectLst/>
                <a:latin typeface="Times New Roman" panose="02020603050405020304" pitchFamily="18" charset="0"/>
                <a:cs typeface="Times New Roman" panose="02020603050405020304" pitchFamily="18" charset="0"/>
              </a:rPr>
              <a:t>[2]"Simulation and Control of Thyristor-Based Battery Charging System for Electric Vehicles" by V. G. Venkatesh, K. Balasubramanian, and K. M. R. Pillai, Journal of Energy Storage, 2018.</a:t>
            </a:r>
          </a:p>
          <a:p>
            <a:pPr marL="0" indent="0" algn="just">
              <a:buNone/>
            </a:pPr>
            <a:r>
              <a:rPr lang="en-US" sz="2800" b="0" i="0" dirty="0">
                <a:solidFill>
                  <a:srgbClr val="374151"/>
                </a:solidFill>
                <a:effectLst/>
                <a:latin typeface="Times New Roman" panose="02020603050405020304" pitchFamily="18" charset="0"/>
                <a:cs typeface="Times New Roman" panose="02020603050405020304" pitchFamily="18" charset="0"/>
              </a:rPr>
              <a:t>The paper "Simulation and Control of Thyristor-Based Battery Charging System for Electric Vehicles" by V. G. Venkatesh, K. Balasubramanian, and K. M. R. Pillai, published in the Journal of Energy Storage in 2018, presents a simulation study of a thyristor-based battery charging system for electric vehicles. The study investigates the use of thyristor-based rectifiers in charging electric vehicle batteries, and proposes a control strategy for achieving a regulated charging current and voltage. </a:t>
            </a:r>
          </a:p>
        </p:txBody>
      </p:sp>
      <p:sp>
        <p:nvSpPr>
          <p:cNvPr id="9221" name="Date Placeholder 8"/>
          <p:cNvSpPr>
            <a:spLocks noGrp="1"/>
          </p:cNvSpPr>
          <p:nvPr>
            <p:ph type="dt" sz="half" idx="10"/>
          </p:nvPr>
        </p:nvSpPr>
        <p:spPr>
          <a:noFill/>
        </p:spPr>
        <p:txBody>
          <a:bodyPr/>
          <a:lstStyle/>
          <a:p>
            <a:fld id="{C3B11AB5-191C-4C4D-AAA3-A68DD7AF3128}" type="datetime5">
              <a:rPr lang="en-US" smtClean="0">
                <a:latin typeface="Arial" pitchFamily="34" charset="0"/>
                <a:cs typeface="Arial" pitchFamily="34" charset="0"/>
              </a:rPr>
              <a:t>25-Apr-23</a:t>
            </a:fld>
            <a:endParaRPr lang="en-US">
              <a:latin typeface="Arial" pitchFamily="34" charset="0"/>
              <a:cs typeface="Arial" pitchFamily="34" charset="0"/>
            </a:endParaRPr>
          </a:p>
        </p:txBody>
      </p:sp>
      <p:sp>
        <p:nvSpPr>
          <p:cNvPr id="9220" name="Footer Placeholder 7"/>
          <p:cNvSpPr>
            <a:spLocks noGrp="1"/>
          </p:cNvSpPr>
          <p:nvPr>
            <p:ph type="ftr" sz="quarter" idx="11"/>
          </p:nvPr>
        </p:nvSpPr>
        <p:spPr>
          <a:noFill/>
        </p:spPr>
        <p:txBody>
          <a:bodyPr/>
          <a:lstStyle/>
          <a:p>
            <a:r>
              <a:rPr lang="pt-BR">
                <a:latin typeface="Arial" pitchFamily="34" charset="0"/>
                <a:cs typeface="Arial" pitchFamily="34" charset="0"/>
              </a:rPr>
              <a:t>SKNCOE TE (E &amp; TC) 2022-23</a:t>
            </a:r>
            <a:endParaRPr lang="en-US">
              <a:latin typeface="Arial" pitchFamily="34" charset="0"/>
              <a:cs typeface="Arial" pitchFamily="34" charset="0"/>
            </a:endParaRPr>
          </a:p>
        </p:txBody>
      </p:sp>
      <p:sp>
        <p:nvSpPr>
          <p:cNvPr id="9219" name="Slide Number Placeholder 6"/>
          <p:cNvSpPr>
            <a:spLocks noGrp="1"/>
          </p:cNvSpPr>
          <p:nvPr>
            <p:ph type="sldNum" sz="quarter" idx="12"/>
          </p:nvPr>
        </p:nvSpPr>
        <p:spPr>
          <a:noFill/>
        </p:spPr>
        <p:txBody>
          <a:bodyPr/>
          <a:lstStyle/>
          <a:p>
            <a:fld id="{3F98104D-E5AF-4431-8A70-97DF79194A69}" type="slidenum">
              <a:rPr lang="en-US" smtClean="0">
                <a:latin typeface="Arial" pitchFamily="34" charset="0"/>
                <a:cs typeface="Arial" pitchFamily="34" charset="0"/>
              </a:rPr>
              <a:pPr/>
              <a:t>7</a:t>
            </a:fld>
            <a:endParaRPr lang="en-US">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639762"/>
          </a:xfrm>
        </p:spPr>
        <p:txBody>
          <a:bodyPr/>
          <a:lstStyle/>
          <a:p>
            <a:pPr algn="ctr"/>
            <a:r>
              <a:rPr lang="en-US" sz="3200" b="1" dirty="0">
                <a:solidFill>
                  <a:srgbClr val="C00000"/>
                </a:solidFill>
                <a:latin typeface="Times New Roman" pitchFamily="18" charset="0"/>
                <a:cs typeface="Times New Roman" pitchFamily="18" charset="0"/>
              </a:rPr>
              <a:t>LITERATURE SURVEY</a:t>
            </a:r>
            <a:endParaRPr lang="en-US" sz="3200" b="1" dirty="0">
              <a:latin typeface="Times New Roman" pitchFamily="18" charset="0"/>
              <a:cs typeface="Times New Roman" pitchFamily="18" charset="0"/>
            </a:endParaRPr>
          </a:p>
        </p:txBody>
      </p:sp>
      <p:sp>
        <p:nvSpPr>
          <p:cNvPr id="10243" name="Content Placeholder 2"/>
          <p:cNvSpPr>
            <a:spLocks noGrp="1"/>
          </p:cNvSpPr>
          <p:nvPr>
            <p:ph idx="1"/>
          </p:nvPr>
        </p:nvSpPr>
        <p:spPr>
          <a:xfrm>
            <a:off x="457200" y="907026"/>
            <a:ext cx="8229600" cy="5036574"/>
          </a:xfrm>
        </p:spPr>
        <p:txBody>
          <a:bodyPr>
            <a:noAutofit/>
          </a:bodyPr>
          <a:lstStyle/>
          <a:p>
            <a:pPr marL="0" indent="0" algn="l">
              <a:buNone/>
            </a:pPr>
            <a:r>
              <a:rPr lang="en-US" sz="2800" b="0" i="0" dirty="0">
                <a:solidFill>
                  <a:srgbClr val="374151"/>
                </a:solidFill>
                <a:effectLst/>
                <a:latin typeface="Times New Roman" panose="02020603050405020304" pitchFamily="18" charset="0"/>
                <a:cs typeface="Times New Roman" panose="02020603050405020304" pitchFamily="18" charset="0"/>
              </a:rPr>
              <a:t>[3]"Thyristor-based controlled battery charger using PWM technique" by S. A. M. A. Zaidi and S. I. Ansari, Journal of Electrical Systems and Information Technology, 2018.</a:t>
            </a:r>
          </a:p>
          <a:p>
            <a:pPr marL="0" indent="0" algn="l">
              <a:buNone/>
            </a:pPr>
            <a:r>
              <a:rPr lang="en-US" sz="2800" b="0" i="0" dirty="0">
                <a:solidFill>
                  <a:srgbClr val="374151"/>
                </a:solidFill>
                <a:effectLst/>
                <a:latin typeface="Times New Roman" panose="02020603050405020304" pitchFamily="18" charset="0"/>
                <a:cs typeface="Times New Roman" panose="02020603050405020304" pitchFamily="18" charset="0"/>
              </a:rPr>
              <a:t>The paper "Thyristor-based controlled battery charger using PWM technique" by S. A. M. A. Zaidi and S. I. Ansari, published in the Journal of Electrical Systems and Information Technology in 2018, proposes a thyristor-based controlled battery charger using pulse-width modulation (PWM) technique. The paper presents a detailed analysis of the system, including the modeling of the battery, thyristor-based rectifier, and the proposed control scheme</a:t>
            </a:r>
            <a:r>
              <a:rPr lang="en-US" sz="2800" b="0" i="0">
                <a:solidFill>
                  <a:srgbClr val="374151"/>
                </a:solidFill>
                <a:effectLst/>
                <a:latin typeface="Times New Roman" panose="02020603050405020304" pitchFamily="18" charset="0"/>
                <a:cs typeface="Times New Roman" panose="02020603050405020304" pitchFamily="18" charset="0"/>
              </a:rPr>
              <a:t>. </a:t>
            </a:r>
            <a:endParaRPr lang="en-US" sz="2800" b="0" i="0" dirty="0">
              <a:solidFill>
                <a:srgbClr val="374151"/>
              </a:solidFill>
              <a:effectLst/>
              <a:latin typeface="Times New Roman" panose="02020603050405020304" pitchFamily="18" charset="0"/>
              <a:cs typeface="Times New Roman" panose="02020603050405020304" pitchFamily="18" charset="0"/>
            </a:endParaRPr>
          </a:p>
        </p:txBody>
      </p:sp>
      <p:sp>
        <p:nvSpPr>
          <p:cNvPr id="10246" name="Date Placeholder 8"/>
          <p:cNvSpPr>
            <a:spLocks noGrp="1"/>
          </p:cNvSpPr>
          <p:nvPr>
            <p:ph type="dt" sz="half" idx="10"/>
          </p:nvPr>
        </p:nvSpPr>
        <p:spPr>
          <a:noFill/>
        </p:spPr>
        <p:txBody>
          <a:bodyPr/>
          <a:lstStyle/>
          <a:p>
            <a:fld id="{B49FC3CB-BE41-44C0-8E07-D79CC3345B50}" type="datetime5">
              <a:rPr lang="en-US" smtClean="0">
                <a:latin typeface="Arial" pitchFamily="34" charset="0"/>
                <a:cs typeface="Arial" pitchFamily="34" charset="0"/>
              </a:rPr>
              <a:t>25-Apr-23</a:t>
            </a:fld>
            <a:endParaRPr lang="en-US">
              <a:latin typeface="Arial" pitchFamily="34" charset="0"/>
              <a:cs typeface="Arial" pitchFamily="34" charset="0"/>
            </a:endParaRPr>
          </a:p>
        </p:txBody>
      </p:sp>
      <p:sp>
        <p:nvSpPr>
          <p:cNvPr id="10245" name="Footer Placeholder 7"/>
          <p:cNvSpPr>
            <a:spLocks noGrp="1"/>
          </p:cNvSpPr>
          <p:nvPr>
            <p:ph type="ftr" sz="quarter" idx="11"/>
          </p:nvPr>
        </p:nvSpPr>
        <p:spPr>
          <a:noFill/>
        </p:spPr>
        <p:txBody>
          <a:bodyPr/>
          <a:lstStyle/>
          <a:p>
            <a:r>
              <a:rPr lang="pt-BR">
                <a:latin typeface="Arial" pitchFamily="34" charset="0"/>
                <a:cs typeface="Arial" pitchFamily="34" charset="0"/>
              </a:rPr>
              <a:t>SKNCOE TE (E &amp; TC) 2022-23</a:t>
            </a:r>
            <a:endParaRPr lang="en-US">
              <a:latin typeface="Arial" pitchFamily="34" charset="0"/>
              <a:cs typeface="Arial" pitchFamily="34" charset="0"/>
            </a:endParaRPr>
          </a:p>
        </p:txBody>
      </p:sp>
      <p:sp>
        <p:nvSpPr>
          <p:cNvPr id="10244" name="Slide Number Placeholder 6"/>
          <p:cNvSpPr>
            <a:spLocks noGrp="1"/>
          </p:cNvSpPr>
          <p:nvPr>
            <p:ph type="sldNum" sz="quarter" idx="12"/>
          </p:nvPr>
        </p:nvSpPr>
        <p:spPr>
          <a:noFill/>
        </p:spPr>
        <p:txBody>
          <a:bodyPr/>
          <a:lstStyle/>
          <a:p>
            <a:fld id="{D9F44B12-3F79-43B8-9A39-0ECDCA58A686}" type="slidenum">
              <a:rPr lang="en-US" smtClean="0">
                <a:latin typeface="Arial" pitchFamily="34" charset="0"/>
                <a:cs typeface="Arial" pitchFamily="34" charset="0"/>
              </a:rPr>
              <a:pPr/>
              <a:t>8</a:t>
            </a:fld>
            <a:endParaRPr lang="en-US">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199" y="152400"/>
            <a:ext cx="8229600" cy="7159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p:txBody>
      </p:sp>
      <p:sp>
        <p:nvSpPr>
          <p:cNvPr id="11271" name="Date Placeholder 10"/>
          <p:cNvSpPr>
            <a:spLocks noGrp="1"/>
          </p:cNvSpPr>
          <p:nvPr>
            <p:ph type="dt" sz="half" idx="10"/>
          </p:nvPr>
        </p:nvSpPr>
        <p:spPr>
          <a:noFill/>
        </p:spPr>
        <p:txBody>
          <a:bodyPr/>
          <a:lstStyle/>
          <a:p>
            <a:fld id="{C7E3DF3B-F3FF-4E96-960C-2459202AD2FB}" type="datetime5">
              <a:rPr lang="en-US" smtClean="0">
                <a:latin typeface="Arial" pitchFamily="34" charset="0"/>
                <a:cs typeface="Arial" pitchFamily="34" charset="0"/>
              </a:rPr>
              <a:t>25-Apr-23</a:t>
            </a:fld>
            <a:endParaRPr lang="en-US">
              <a:latin typeface="Arial" pitchFamily="34" charset="0"/>
              <a:cs typeface="Arial" pitchFamily="34" charset="0"/>
            </a:endParaRPr>
          </a:p>
        </p:txBody>
      </p:sp>
      <p:sp>
        <p:nvSpPr>
          <p:cNvPr id="11270" name="Footer Placeholder 9"/>
          <p:cNvSpPr>
            <a:spLocks noGrp="1"/>
          </p:cNvSpPr>
          <p:nvPr>
            <p:ph type="ftr" sz="quarter" idx="11"/>
          </p:nvPr>
        </p:nvSpPr>
        <p:spPr>
          <a:noFill/>
        </p:spPr>
        <p:txBody>
          <a:bodyPr/>
          <a:lstStyle/>
          <a:p>
            <a:r>
              <a:rPr lang="pt-BR">
                <a:latin typeface="Arial" pitchFamily="34" charset="0"/>
                <a:cs typeface="Arial" pitchFamily="34" charset="0"/>
              </a:rPr>
              <a:t>SKNCOE TE (E &amp; TC) 2022-23</a:t>
            </a:r>
            <a:endParaRPr lang="en-US">
              <a:latin typeface="Arial" pitchFamily="34" charset="0"/>
              <a:cs typeface="Arial" pitchFamily="34" charset="0"/>
            </a:endParaRPr>
          </a:p>
        </p:txBody>
      </p:sp>
      <p:sp>
        <p:nvSpPr>
          <p:cNvPr id="11269" name="Slide Number Placeholder 8"/>
          <p:cNvSpPr>
            <a:spLocks noGrp="1"/>
          </p:cNvSpPr>
          <p:nvPr>
            <p:ph type="sldNum" sz="quarter" idx="12"/>
          </p:nvPr>
        </p:nvSpPr>
        <p:spPr>
          <a:noFill/>
        </p:spPr>
        <p:txBody>
          <a:bodyPr/>
          <a:lstStyle/>
          <a:p>
            <a:fld id="{6129AD65-AF4E-4636-A7E1-E7C44F240BF8}" type="slidenum">
              <a:rPr lang="en-US" smtClean="0">
                <a:latin typeface="Arial" pitchFamily="34" charset="0"/>
                <a:cs typeface="Arial" pitchFamily="34" charset="0"/>
              </a:rPr>
              <a:pPr/>
              <a:t>9</a:t>
            </a:fld>
            <a:endParaRPr lang="en-US">
              <a:latin typeface="Arial" pitchFamily="34" charset="0"/>
              <a:cs typeface="Arial" pitchFamily="34" charset="0"/>
            </a:endParaRPr>
          </a:p>
        </p:txBody>
      </p:sp>
      <p:pic>
        <p:nvPicPr>
          <p:cNvPr id="11267" name="Picture 2">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257300" y="956665"/>
            <a:ext cx="7010400" cy="4289032"/>
          </a:xfrm>
          <a:prstGeom prst="rect">
            <a:avLst/>
          </a:prstGeom>
          <a:noFill/>
          <a:ln w="9525">
            <a:noFill/>
            <a:miter lim="800000"/>
            <a:headEnd/>
            <a:tailEnd/>
          </a:ln>
        </p:spPr>
      </p:pic>
      <p:sp>
        <p:nvSpPr>
          <p:cNvPr id="11268" name="TextBox 7"/>
          <p:cNvSpPr txBox="1">
            <a:spLocks noChangeArrowheads="1"/>
          </p:cNvSpPr>
          <p:nvPr/>
        </p:nvSpPr>
        <p:spPr bwMode="auto">
          <a:xfrm>
            <a:off x="499871" y="5245697"/>
            <a:ext cx="8153400" cy="830997"/>
          </a:xfrm>
          <a:prstGeom prst="rect">
            <a:avLst/>
          </a:prstGeom>
          <a:noFill/>
          <a:ln w="9525">
            <a:noFill/>
            <a:miter lim="800000"/>
            <a:headEnd/>
            <a:tailEnd/>
          </a:ln>
        </p:spPr>
        <p:txBody>
          <a:bodyPr>
            <a:spAutoFit/>
          </a:bodyPr>
          <a:lstStyle/>
          <a:p>
            <a:pPr algn="ctr"/>
            <a:r>
              <a:rPr lang="en-US" sz="2400" dirty="0">
                <a:latin typeface="Times New Roman" pitchFamily="18" charset="0"/>
                <a:cs typeface="Times New Roman" pitchFamily="18" charset="0"/>
              </a:rPr>
              <a:t>Fig. 1 Block Diagram of Thyristor Firing Angle Control For Battery Charging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2341</TotalTime>
  <Words>2814</Words>
  <Application>Microsoft Office PowerPoint</Application>
  <PresentationFormat>On-screen Show (4:3)</PresentationFormat>
  <Paragraphs>335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Söhne</vt:lpstr>
      <vt:lpstr>Times New Roman</vt:lpstr>
      <vt:lpstr>Office Theme</vt:lpstr>
      <vt:lpstr>PowerPoint Presentation</vt:lpstr>
      <vt:lpstr>CONTENTS</vt:lpstr>
      <vt:lpstr>AIM</vt:lpstr>
      <vt:lpstr>OBJECTIVES</vt:lpstr>
      <vt:lpstr>INTRODUCTION</vt:lpstr>
      <vt:lpstr>LITERATURE SURVEY</vt:lpstr>
      <vt:lpstr>LITERATURE SURVEY</vt:lpstr>
      <vt:lpstr>LITERATURE SURVEY</vt:lpstr>
      <vt:lpstr>BLOCK DIAGRAM</vt:lpstr>
      <vt:lpstr>BLOCK DIAGRAM DESCRIPTION</vt:lpstr>
      <vt:lpstr>PowerPoint Presentation</vt:lpstr>
      <vt:lpstr>PowerPoint Presentation</vt:lpstr>
      <vt:lpstr>PowerPoint Presentation</vt:lpstr>
      <vt:lpstr>TECHNICAL SPECIFICATION OF PROJECT</vt:lpstr>
      <vt:lpstr>PowerPoint Presentation</vt:lpstr>
      <vt:lpstr>PowerPoint Presentation</vt:lpstr>
      <vt:lpstr>PowerPoint Presentation</vt:lpstr>
      <vt:lpstr>PowerPoint Presentation</vt:lpstr>
      <vt:lpstr>DESIGN &amp; IMPLEMENTATION</vt:lpstr>
      <vt:lpstr>PowerPoint Presentation</vt:lpstr>
      <vt:lpstr>RESULTS </vt:lpstr>
      <vt:lpstr>PowerPoint Presentation</vt:lpstr>
      <vt:lpstr>FUTURE SCOPE &amp; APPLICATIONS </vt:lpstr>
      <vt:lpstr>PowerPoint Presentation</vt:lpstr>
      <vt:lpstr>PowerPoint Presentation</vt:lpstr>
      <vt:lpstr>ADVANTAGES, DISADVANTAGES &amp; APPLICATIONS </vt:lpstr>
      <vt:lpstr>PowerPoint Presentation</vt:lpstr>
      <vt:lpstr>PowerPoint Presentation</vt:lpstr>
      <vt:lpstr>PowerPoint Presentation</vt:lpstr>
      <vt:lpstr>BILL OF MATERIAL</vt:lpstr>
      <vt:lpstr>PowerPoint Presentation</vt:lpstr>
      <vt:lpstr>CONCLUSIONS</vt:lpstr>
      <vt:lpstr>REFERENCES (in IEEE format)</vt:lpstr>
      <vt:lpstr>THANK  YOU.</vt:lpstr>
    </vt:vector>
  </TitlesOfParts>
  <Company>XYZ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dc:title>
  <dc:creator>ADMIN</dc:creator>
  <cp:lastModifiedBy>Nakul Dandekar</cp:lastModifiedBy>
  <cp:revision>187</cp:revision>
  <dcterms:created xsi:type="dcterms:W3CDTF">2010-10-26T18:16:31Z</dcterms:created>
  <dcterms:modified xsi:type="dcterms:W3CDTF">2023-04-25T09:51:10Z</dcterms:modified>
</cp:coreProperties>
</file>