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9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57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Students Placed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rightRoom" dir="tl">
                <a:rot lat="0" lon="0" rev="1800000"/>
              </a:lightRig>
            </a:scene3d>
            <a:sp3d contourW="10160" prstMaterial="dkEdge">
              <a:bevelT w="38100" h="50800" prst="angle"/>
              <a:contourClr>
                <a:scrgbClr r="0" g="0" b="0">
                  <a:shade val="40000"/>
                  <a:satMod val="150000"/>
                </a:scrgbClr>
              </a:contourClr>
            </a:sp3d>
          </c:spPr>
          <c:invertIfNegative val="0"/>
          <c:cat>
            <c:strRef>
              <c:f>Sheet1!$A$2:$A$5</c:f>
              <c:strCache>
                <c:ptCount val="2"/>
                <c:pt idx="0">
                  <c:v>2023-24</c:v>
                </c:pt>
                <c:pt idx="1">
                  <c:v>2024-25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160</c:v>
                </c:pt>
                <c:pt idx="1">
                  <c:v>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3B-412A-AA8E-7CD66D0D22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Students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rightRoom" dir="tl">
                <a:rot lat="0" lon="0" rev="1800000"/>
              </a:lightRig>
            </a:scene3d>
            <a:sp3d contourW="10160" prstMaterial="dkEdge">
              <a:bevelT w="38100" h="50800" prst="angle"/>
              <a:contourClr>
                <a:scrgbClr r="0" g="0" b="0">
                  <a:shade val="40000"/>
                  <a:satMod val="150000"/>
                </a:scrgbClr>
              </a:contourClr>
            </a:sp3d>
          </c:spPr>
          <c:invertIfNegative val="0"/>
          <c:cat>
            <c:strRef>
              <c:f>Sheet1!$A$2:$A$5</c:f>
              <c:strCache>
                <c:ptCount val="2"/>
                <c:pt idx="0">
                  <c:v>2023-24</c:v>
                </c:pt>
                <c:pt idx="1">
                  <c:v>2024-25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167</c:v>
                </c:pt>
                <c:pt idx="1">
                  <c:v>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3B-412A-AA8E-7CD66D0D22C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Placement 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brightRoom" dir="tl">
                <a:rot lat="0" lon="0" rev="1800000"/>
              </a:lightRig>
            </a:scene3d>
            <a:sp3d contourW="10160" prstMaterial="dkEdge">
              <a:bevelT w="38100" h="50800" prst="angle"/>
              <a:contourClr>
                <a:scrgbClr r="0" g="0" b="0">
                  <a:shade val="40000"/>
                  <a:satMod val="150000"/>
                </a:scrgbClr>
              </a:contourClr>
            </a:sp3d>
          </c:spPr>
          <c:invertIfNegative val="0"/>
          <c:cat>
            <c:strRef>
              <c:f>Sheet1!$A$2:$A$5</c:f>
              <c:strCache>
                <c:ptCount val="2"/>
                <c:pt idx="0">
                  <c:v>2023-24</c:v>
                </c:pt>
                <c:pt idx="1">
                  <c:v>2024-25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95.808383233532908</c:v>
                </c:pt>
                <c:pt idx="1">
                  <c:v>93.604651162790688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3B-412A-AA8E-7CD66D0D22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1265024"/>
        <c:axId val="81267328"/>
      </c:barChart>
      <c:catAx>
        <c:axId val="81265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67328"/>
        <c:crosses val="autoZero"/>
        <c:auto val="1"/>
        <c:lblAlgn val="ctr"/>
        <c:lblOffset val="100"/>
        <c:noMultiLvlLbl val="0"/>
      </c:catAx>
      <c:valAx>
        <c:axId val="81267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65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Placement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brightRoom" dir="tl">
                  <a:rot lat="0" lon="0" rev="1800000"/>
                </a:lightRig>
              </a:scene3d>
              <a:sp3d contourW="10160" prstMaterial="dkEdge">
                <a:bevelT w="38100" h="50800" prst="angle"/>
                <a:contourClr>
                  <a:scrgbClr r="0" g="0" b="0">
                    <a:shade val="40000"/>
                    <a:satMod val="150000"/>
                  </a:scrgbClr>
                </a:contourClr>
              </a:sp3d>
            </c:spPr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brightRoom" dir="tl">
                  <a:rot lat="0" lon="0" rev="1800000"/>
                </a:lightRig>
              </a:scene3d>
              <a:sp3d contourW="10160" prstMaterial="dkEdge">
                <a:bevelT w="38100" h="50800" prst="angle"/>
                <a:contourClr>
                  <a:scrgbClr r="0" g="0" b="0">
                    <a:shade val="40000"/>
                    <a:satMod val="150000"/>
                  </a:scrgbClr>
                </a:contourClr>
              </a:sp3d>
            </c:spPr>
          </c:dPt>
          <c:cat>
            <c:strRef>
              <c:f>Sheet1!$A$2:$A$3</c:f>
              <c:strCache>
                <c:ptCount val="2"/>
                <c:pt idx="0">
                  <c:v>Placed</c:v>
                </c:pt>
                <c:pt idx="1">
                  <c:v>Not Placed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93.6</c:v>
                </c:pt>
                <c:pt idx="1">
                  <c:v>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2E-4435-ACF8-0E6D3EC76D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r>
              <a:rPr lang="en-US" dirty="0" smtClean="0"/>
              <a:t>BY NAKUL KACHHAVA</a:t>
            </a:r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7" name="AutoShape 2" descr="Logo of Darshan University, Rajkot"/>
          <p:cNvSpPr>
            <a:spLocks noGrp="1" noChangeAspect="1" noChangeArrowheads="1"/>
          </p:cNvSpPr>
          <p:nvPr>
            <p:ph type="sldNum" sz="quarter" idx="12"/>
          </p:nvPr>
        </p:nvSpPr>
        <p:spPr bwMode="auto">
          <a:xfrm>
            <a:off x="8275638" y="6116638"/>
            <a:ext cx="411162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1262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HEET ZALAVADiYA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86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HEET ZALAVADiYA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57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HEET ZALAVADiYA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66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HEET ZALAVADiYA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04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HEET ZALAVADiYA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848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HEET ZALAVADiYA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88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777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4916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 smtClean="0"/>
              <a:t>BY HEET  ZALAVADIYA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r>
              <a:rPr lang="en-US" smtClean="0"/>
              <a:t>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486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698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9948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8550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029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1331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7000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1730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pPr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BY HEET ZALAVADiYA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8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rshan.ac.in/placement/list/btech-computer/202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gujarat.gov.in/" TargetMode="External"/><Relationship Id="rId2" Type="http://schemas.openxmlformats.org/officeDocument/2006/relationships/hyperlink" Target="https://mysy.guj.nic.i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Darshan</a:t>
            </a:r>
            <a:r>
              <a:rPr dirty="0"/>
              <a:t> University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>
                <a:latin typeface="Arial Narrow" panose="020B0606020202030204" pitchFamily="34" charset="0"/>
              </a:rPr>
              <a:t>Enrollment No: </a:t>
            </a:r>
            <a:r>
              <a:rPr lang="en-US" dirty="0" smtClean="0">
                <a:latin typeface="Arial Narrow" panose="020B0606020202030204" pitchFamily="34" charset="0"/>
              </a:rPr>
              <a:t>24010101116</a:t>
            </a:r>
            <a:endParaRPr dirty="0">
              <a:latin typeface="Arial Narrow" panose="020B0606020202030204" pitchFamily="34" charset="0"/>
            </a:endParaRPr>
          </a:p>
          <a:p>
            <a:r>
              <a:rPr dirty="0">
                <a:latin typeface="Arial Narrow" panose="020B0606020202030204" pitchFamily="34" charset="0"/>
              </a:rPr>
              <a:t>Name</a:t>
            </a:r>
            <a:r>
              <a:rPr dirty="0" smtClean="0">
                <a:latin typeface="Arial Narrow" panose="020B0606020202030204" pitchFamily="34" charset="0"/>
              </a:rPr>
              <a:t>: </a:t>
            </a:r>
            <a:r>
              <a:rPr lang="en-US" dirty="0" err="1" smtClean="0">
                <a:latin typeface="Arial Narrow" panose="020B0606020202030204" pitchFamily="34" charset="0"/>
              </a:rPr>
              <a:t>Nakul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  <a:r>
              <a:rPr lang="en-US" dirty="0" err="1" smtClean="0">
                <a:latin typeface="Arial Narrow" panose="020B0606020202030204" pitchFamily="34" charset="0"/>
              </a:rPr>
              <a:t>Kachhava</a:t>
            </a:r>
            <a:endParaRPr dirty="0">
              <a:latin typeface="Arial Narrow" panose="020B0606020202030204" pitchFamily="34" charset="0"/>
            </a:endParaRPr>
          </a:p>
          <a:p>
            <a:r>
              <a:rPr dirty="0">
                <a:latin typeface="Arial Narrow" panose="020B0606020202030204" pitchFamily="34" charset="0"/>
              </a:rPr>
              <a:t>Department: CSE</a:t>
            </a:r>
          </a:p>
          <a:p>
            <a:r>
              <a:rPr dirty="0">
                <a:latin typeface="Arial Narrow" panose="020B0606020202030204" pitchFamily="34" charset="0"/>
              </a:rPr>
              <a:t>Semester: 3</a:t>
            </a:r>
          </a:p>
          <a:p>
            <a:r>
              <a:rPr dirty="0">
                <a:latin typeface="Arial Narrow" panose="020B0606020202030204" pitchFamily="34" charset="0"/>
              </a:rPr>
              <a:t>Subject: Office Automation Tools (2301DU004)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Placement Records (CSE - 2024)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1478133"/>
            <a:ext cx="7704667" cy="3332816"/>
          </a:xfrm>
        </p:spPr>
        <p:txBody>
          <a:bodyPr/>
          <a:lstStyle/>
          <a:p>
            <a:r>
              <a:rPr dirty="0"/>
              <a:t>Placed: 161 (93.6%)</a:t>
            </a:r>
          </a:p>
          <a:p>
            <a:r>
              <a:rPr dirty="0"/>
              <a:t>Not Placed: 11 (6.4%)</a:t>
            </a:r>
          </a:p>
          <a:p>
            <a:endParaRPr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10687661"/>
              </p:ext>
            </p:extLst>
          </p:nvPr>
        </p:nvGraphicFramePr>
        <p:xfrm>
          <a:off x="2343599" y="3650942"/>
          <a:ext cx="4981731" cy="255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Placement Summary (2025)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05361"/>
            <a:ext cx="7704667" cy="3332816"/>
          </a:xfrm>
        </p:spPr>
        <p:txBody>
          <a:bodyPr/>
          <a:lstStyle/>
          <a:p>
            <a:r>
              <a:rPr dirty="0">
                <a:latin typeface="Bahnschrift SemiBold" panose="020B0502040204020203" pitchFamily="34" charset="0"/>
              </a:rPr>
              <a:t>Total Registered: 268, Placed: 244 (91%)</a:t>
            </a:r>
          </a:p>
          <a:p>
            <a:r>
              <a:rPr dirty="0">
                <a:latin typeface="Bahnschrift SemiBold" panose="020B0502040204020203" pitchFamily="34" charset="0"/>
              </a:rPr>
              <a:t>CSE: 172/161, Civil: 15/15, Mechanical: 5/5,</a:t>
            </a:r>
          </a:p>
          <a:p>
            <a:r>
              <a:rPr dirty="0" err="1">
                <a:latin typeface="Bahnschrift SemiBold" panose="020B0502040204020203" pitchFamily="34" charset="0"/>
              </a:rPr>
              <a:t>B.Com</a:t>
            </a:r>
            <a:r>
              <a:rPr dirty="0">
                <a:latin typeface="Bahnschrift SemiBold" panose="020B0502040204020203" pitchFamily="34" charset="0"/>
              </a:rPr>
              <a:t>: 2/2, BBA: 24/21, MBA</a:t>
            </a:r>
            <a:r>
              <a:rPr dirty="0">
                <a:latin typeface="Bahnschrift SemiBold" panose="020B0502040204020203" pitchFamily="34" charset="0"/>
              </a:rPr>
              <a:t>: </a:t>
            </a:r>
            <a:r>
              <a:rPr dirty="0" smtClean="0">
                <a:latin typeface="Bahnschrift SemiBold" panose="020B0502040204020203" pitchFamily="34" charset="0"/>
              </a:rPr>
              <a:t>50/40</a:t>
            </a:r>
            <a:endParaRPr lang="en-US" dirty="0" smtClean="0">
              <a:latin typeface="Bahnschrift SemiBold" panose="020B0502040204020203" pitchFamily="34" charset="0"/>
            </a:endParaRPr>
          </a:p>
          <a:p>
            <a:r>
              <a:rPr lang="en-US" dirty="0" err="1" smtClean="0">
                <a:latin typeface="Bahnschrift SemiBold" panose="020B0502040204020203" pitchFamily="34" charset="0"/>
                <a:hlinkClick r:id="rId2"/>
              </a:rPr>
              <a:t>Darshan</a:t>
            </a:r>
            <a:r>
              <a:rPr lang="en-US" dirty="0" smtClean="0">
                <a:latin typeface="Bahnschrift SemiBold" panose="020B0502040204020203" pitchFamily="34" charset="0"/>
                <a:hlinkClick r:id="rId2"/>
              </a:rPr>
              <a:t> Placement 2025</a:t>
            </a:r>
            <a:endParaRPr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About 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>
                <a:latin typeface="Agency FB" panose="020B0503020202020204" pitchFamily="34" charset="0"/>
              </a:rPr>
              <a:t>Darshan</a:t>
            </a:r>
            <a:r>
              <a:rPr dirty="0">
                <a:latin typeface="Agency FB" panose="020B0503020202020204" pitchFamily="34" charset="0"/>
              </a:rPr>
              <a:t> University established in 2009.</a:t>
            </a:r>
          </a:p>
          <a:p>
            <a:r>
              <a:rPr dirty="0">
                <a:latin typeface="Agency FB" panose="020B0503020202020204" pitchFamily="34" charset="0"/>
              </a:rPr>
              <a:t>Converted to University in 2021.</a:t>
            </a:r>
          </a:p>
          <a:p>
            <a:r>
              <a:rPr dirty="0">
                <a:latin typeface="Agency FB" panose="020B0503020202020204" pitchFamily="34" charset="0"/>
              </a:rPr>
              <a:t>Motto: Performing duty excellently with devotion and skill.</a:t>
            </a:r>
          </a:p>
          <a:p>
            <a:r>
              <a:rPr dirty="0">
                <a:latin typeface="Agency FB" panose="020B0503020202020204" pitchFamily="34" charset="0"/>
              </a:rPr>
              <a:t>Vision: Provide quality education and skill development.</a:t>
            </a:r>
          </a:p>
          <a:p>
            <a:r>
              <a:rPr dirty="0">
                <a:latin typeface="Agency FB" panose="020B0503020202020204" pitchFamily="34" charset="0"/>
              </a:rPr>
              <a:t>Mission: Academic excellence and social values.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71321"/>
            <a:ext cx="7704667" cy="1981200"/>
          </a:xfrm>
        </p:spPr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Administrative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400670"/>
            <a:ext cx="7704667" cy="3332816"/>
          </a:xfrm>
        </p:spPr>
        <p:txBody>
          <a:bodyPr/>
          <a:lstStyle/>
          <a:p>
            <a:r>
              <a:rPr dirty="0"/>
              <a:t>Dr. </a:t>
            </a:r>
            <a:r>
              <a:rPr dirty="0" err="1"/>
              <a:t>Ramnik</a:t>
            </a:r>
            <a:r>
              <a:rPr dirty="0"/>
              <a:t> G. </a:t>
            </a:r>
            <a:r>
              <a:rPr dirty="0" err="1"/>
              <a:t>Dhamsaniya</a:t>
            </a:r>
            <a:r>
              <a:rPr dirty="0"/>
              <a:t> - President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dirty="0" smtClean="0"/>
              <a:t>Prof</a:t>
            </a:r>
            <a:r>
              <a:rPr dirty="0"/>
              <a:t>. Manish V. </a:t>
            </a:r>
            <a:r>
              <a:rPr dirty="0" err="1"/>
              <a:t>Sanghani</a:t>
            </a:r>
            <a:r>
              <a:rPr dirty="0"/>
              <a:t> </a:t>
            </a:r>
            <a:r>
              <a:rPr lang="en-US" dirty="0" smtClean="0"/>
              <a:t>–</a:t>
            </a:r>
            <a:r>
              <a:rPr dirty="0" smtClean="0"/>
              <a:t> Provost</a:t>
            </a:r>
            <a:endParaRPr lang="en-US" dirty="0" smtClean="0"/>
          </a:p>
          <a:p>
            <a:endParaRPr lang="en-US" dirty="0" smtClean="0"/>
          </a:p>
          <a:p>
            <a:endParaRPr dirty="0"/>
          </a:p>
          <a:p>
            <a:endParaRPr dirty="0"/>
          </a:p>
        </p:txBody>
      </p:sp>
      <p:pic>
        <p:nvPicPr>
          <p:cNvPr id="4" name="Picture 3" descr="Ramnik Dhamsaniy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398" y="2620482"/>
            <a:ext cx="1237386" cy="130350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 descr="Manish V Sanghan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398" y="4784911"/>
            <a:ext cx="1432257" cy="14027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Academic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Dr. </a:t>
            </a:r>
            <a:r>
              <a:rPr dirty="0" err="1"/>
              <a:t>Nilesh</a:t>
            </a:r>
            <a:r>
              <a:rPr dirty="0"/>
              <a:t> M. </a:t>
            </a:r>
            <a:r>
              <a:rPr dirty="0" err="1"/>
              <a:t>Gambhava</a:t>
            </a:r>
            <a:r>
              <a:rPr dirty="0"/>
              <a:t> - Vice </a:t>
            </a:r>
            <a:r>
              <a:rPr dirty="0" smtClean="0"/>
              <a:t>Provost</a:t>
            </a:r>
            <a:endParaRPr lang="en-US" dirty="0" smtClean="0"/>
          </a:p>
          <a:p>
            <a:endParaRPr dirty="0"/>
          </a:p>
          <a:p>
            <a:r>
              <a:rPr dirty="0"/>
              <a:t>Dr. </a:t>
            </a:r>
            <a:r>
              <a:rPr dirty="0" err="1"/>
              <a:t>Krunal</a:t>
            </a:r>
            <a:r>
              <a:rPr dirty="0"/>
              <a:t> B. </a:t>
            </a:r>
            <a:r>
              <a:rPr dirty="0" err="1"/>
              <a:t>Khiraiya</a:t>
            </a:r>
            <a:r>
              <a:rPr dirty="0"/>
              <a:t> - Registrar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Algerian" panose="04020705040A02060702" pitchFamily="82" charset="0"/>
              </a:rPr>
              <a:t>University Authority (</a:t>
            </a:r>
            <a:r>
              <a:rPr dirty="0" err="1">
                <a:latin typeface="Algerian" panose="04020705040A02060702" pitchFamily="82" charset="0"/>
              </a:rPr>
              <a:t>BoS</a:t>
            </a:r>
            <a:r>
              <a:rPr dirty="0">
                <a:latin typeface="Algerian" panose="04020705040A02060702" pitchFamily="82" charset="0"/>
              </a:rPr>
              <a:t> </a:t>
            </a:r>
            <a:r>
              <a:rPr lang="en-US" dirty="0" smtClean="0">
                <a:latin typeface="Algerian" panose="04020705040A02060702" pitchFamily="82" charset="0"/>
              </a:rPr>
              <a:t>–</a:t>
            </a:r>
            <a:r>
              <a:rPr dirty="0" smtClean="0">
                <a:latin typeface="Algerian" panose="04020705040A02060702" pitchFamily="82" charset="0"/>
              </a:rPr>
              <a:t> </a:t>
            </a:r>
            <a:r>
              <a:rPr lang="en-US" dirty="0" smtClean="0">
                <a:latin typeface="Algerian" panose="04020705040A02060702" pitchFamily="82" charset="0"/>
              </a:rPr>
              <a:t>Mechanical Engineering</a:t>
            </a:r>
            <a:r>
              <a:rPr dirty="0" smtClean="0">
                <a:latin typeface="Algerian" panose="04020705040A02060702" pitchFamily="82" charset="0"/>
              </a:rPr>
              <a:t>)</a:t>
            </a:r>
            <a:endParaRPr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Bahnschrift" panose="020B0502040204020203" pitchFamily="34" charset="0"/>
              </a:rPr>
              <a:t>Dr. </a:t>
            </a:r>
            <a:r>
              <a:rPr lang="en-US" dirty="0" err="1" smtClean="0">
                <a:latin typeface="Bahnschrift" panose="020B0502040204020203" pitchFamily="34" charset="0"/>
              </a:rPr>
              <a:t>Jignasa</a:t>
            </a:r>
            <a:r>
              <a:rPr lang="en-US" dirty="0" smtClean="0">
                <a:latin typeface="Bahnschrift" panose="020B0502040204020203" pitchFamily="34" charset="0"/>
              </a:rPr>
              <a:t> Mehta </a:t>
            </a:r>
            <a:r>
              <a:rPr lang="en-US" dirty="0" err="1" smtClean="0">
                <a:latin typeface="Bahnschrift" panose="020B0502040204020203" pitchFamily="34" charset="0"/>
              </a:rPr>
              <a:t>Dean,DIET</a:t>
            </a:r>
            <a:r>
              <a:rPr lang="en-US" dirty="0" smtClean="0">
                <a:latin typeface="Bahnschrift" panose="020B0502040204020203" pitchFamily="34" charset="0"/>
              </a:rPr>
              <a:t> </a:t>
            </a:r>
            <a:r>
              <a:rPr lang="en-US" b="1" dirty="0" smtClean="0">
                <a:latin typeface="Bahnschrift" panose="020B0502040204020203" pitchFamily="34" charset="0"/>
              </a:rPr>
              <a:t>(Chairperson)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Bahnschrift" panose="020B0502040204020203" pitchFamily="34" charset="0"/>
              </a:rPr>
              <a:t>Dr. </a:t>
            </a:r>
            <a:r>
              <a:rPr lang="en-US" dirty="0" err="1" smtClean="0">
                <a:latin typeface="Bahnschrift" panose="020B0502040204020203" pitchFamily="34" charset="0"/>
              </a:rPr>
              <a:t>Hiren</a:t>
            </a:r>
            <a:r>
              <a:rPr lang="en-US" dirty="0" smtClean="0">
                <a:latin typeface="Bahnschrift" panose="020B0502040204020203" pitchFamily="34" charset="0"/>
              </a:rPr>
              <a:t> Joshi Associate Professor, Government Engineering College, Rajkot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Bahnschrift" panose="020B0502040204020203" pitchFamily="34" charset="0"/>
              </a:rPr>
              <a:t>Dr. </a:t>
            </a:r>
            <a:r>
              <a:rPr lang="en-US" dirty="0" err="1" smtClean="0">
                <a:latin typeface="Bahnschrift" panose="020B0502040204020203" pitchFamily="34" charset="0"/>
              </a:rPr>
              <a:t>Dipesh</a:t>
            </a:r>
            <a:r>
              <a:rPr lang="en-US" dirty="0" smtClean="0"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latin typeface="Bahnschrift" panose="020B0502040204020203" pitchFamily="34" charset="0"/>
              </a:rPr>
              <a:t>Kundaliya</a:t>
            </a:r>
            <a:r>
              <a:rPr lang="en-US" dirty="0" smtClean="0">
                <a:latin typeface="Bahnschrift" panose="020B0502040204020203" pitchFamily="34" charset="0"/>
              </a:rPr>
              <a:t> Assistant Professor, VVP Engineering College, Rajkot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Bahnschrift" panose="020B0502040204020203" pitchFamily="34" charset="0"/>
              </a:rPr>
              <a:t>Mr. </a:t>
            </a:r>
            <a:r>
              <a:rPr lang="en-US" dirty="0" err="1" smtClean="0">
                <a:latin typeface="Bahnschrift" panose="020B0502040204020203" pitchFamily="34" charset="0"/>
              </a:rPr>
              <a:t>Abhishek</a:t>
            </a:r>
            <a:r>
              <a:rPr lang="en-US" dirty="0" smtClean="0"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latin typeface="Bahnschrift" panose="020B0502040204020203" pitchFamily="34" charset="0"/>
              </a:rPr>
              <a:t>Suchak</a:t>
            </a:r>
            <a:r>
              <a:rPr lang="en-US" dirty="0" smtClean="0">
                <a:latin typeface="Bahnschrift" panose="020B0502040204020203" pitchFamily="34" charset="0"/>
              </a:rPr>
              <a:t> Scientist-C &amp; Centre In-charge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Bahnschrift" panose="020B0502040204020203" pitchFamily="34" charset="0"/>
              </a:rPr>
              <a:t>Mr. </a:t>
            </a:r>
            <a:r>
              <a:rPr lang="en-US" dirty="0" err="1" smtClean="0">
                <a:latin typeface="Bahnschrift" panose="020B0502040204020203" pitchFamily="34" charset="0"/>
              </a:rPr>
              <a:t>Mukeshkumar</a:t>
            </a:r>
            <a:r>
              <a:rPr lang="en-US" dirty="0" smtClean="0"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latin typeface="Bahnschrift" panose="020B0502040204020203" pitchFamily="34" charset="0"/>
              </a:rPr>
              <a:t>Vekariya</a:t>
            </a:r>
            <a:r>
              <a:rPr lang="en-US" dirty="0" smtClean="0"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latin typeface="Bahnschrift" panose="020B0502040204020203" pitchFamily="34" charset="0"/>
              </a:rPr>
              <a:t>HoD</a:t>
            </a:r>
            <a:r>
              <a:rPr lang="en-US" dirty="0" smtClean="0">
                <a:latin typeface="Bahnschrift" panose="020B0502040204020203" pitchFamily="34" charset="0"/>
              </a:rPr>
              <a:t>, Mechanical Engineering Department, DIETDS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Bahnschrift" panose="020B0502040204020203" pitchFamily="34" charset="0"/>
              </a:rPr>
              <a:t>Mr. </a:t>
            </a:r>
            <a:r>
              <a:rPr lang="en-US" dirty="0" err="1" smtClean="0">
                <a:latin typeface="Bahnschrift" panose="020B0502040204020203" pitchFamily="34" charset="0"/>
              </a:rPr>
              <a:t>Bhavin</a:t>
            </a:r>
            <a:r>
              <a:rPr lang="en-US" dirty="0" smtClean="0"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latin typeface="Bahnschrift" panose="020B0502040204020203" pitchFamily="34" charset="0"/>
              </a:rPr>
              <a:t>Vegada</a:t>
            </a:r>
            <a:r>
              <a:rPr lang="en-US" dirty="0" smtClean="0">
                <a:latin typeface="Bahnschrift" panose="020B0502040204020203" pitchFamily="34" charset="0"/>
              </a:rPr>
              <a:t> Mechanical Engineering Department, DIET</a:t>
            </a:r>
          </a:p>
          <a:p>
            <a:pPr marL="624078" indent="-514350">
              <a:buFont typeface="+mj-lt"/>
              <a:buAutoNum type="arabicPeriod"/>
            </a:pPr>
            <a:r>
              <a:rPr lang="en-US" dirty="0" smtClean="0">
                <a:latin typeface="Bahnschrift" panose="020B0502040204020203" pitchFamily="34" charset="0"/>
              </a:rPr>
              <a:t>Mr. </a:t>
            </a:r>
            <a:r>
              <a:rPr lang="en-US" dirty="0" err="1" smtClean="0">
                <a:latin typeface="Bahnschrift" panose="020B0502040204020203" pitchFamily="34" charset="0"/>
              </a:rPr>
              <a:t>Sagar</a:t>
            </a:r>
            <a:r>
              <a:rPr lang="en-US" dirty="0" smtClean="0">
                <a:latin typeface="Bahnschrift" panose="020B0502040204020203" pitchFamily="34" charset="0"/>
              </a:rPr>
              <a:t> </a:t>
            </a:r>
            <a:r>
              <a:rPr lang="en-US" dirty="0" err="1" smtClean="0">
                <a:latin typeface="Bahnschrift" panose="020B0502040204020203" pitchFamily="34" charset="0"/>
              </a:rPr>
              <a:t>Kanjiya</a:t>
            </a:r>
            <a:r>
              <a:rPr lang="en-US" dirty="0" smtClean="0">
                <a:latin typeface="Bahnschrift" panose="020B0502040204020203" pitchFamily="34" charset="0"/>
              </a:rPr>
              <a:t> Mechanical Engineering Department, DIET </a:t>
            </a:r>
            <a:r>
              <a:rPr lang="en-US" b="1" dirty="0" smtClean="0">
                <a:latin typeface="Bahnschrift" panose="020B0502040204020203" pitchFamily="34" charset="0"/>
              </a:rPr>
              <a:t>(Member Secretary)</a:t>
            </a:r>
            <a:endParaRPr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"/>
            <a:ext cx="7704667" cy="1997476"/>
          </a:xfrm>
        </p:spPr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Programs Offered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04008"/>
            <a:ext cx="7704667" cy="3895808"/>
          </a:xfrm>
        </p:spPr>
        <p:txBody>
          <a:bodyPr/>
          <a:lstStyle/>
          <a:p>
            <a:r>
              <a:rPr dirty="0">
                <a:latin typeface="Arial Narrow" panose="020B0606020202030204" pitchFamily="34" charset="0"/>
              </a:rPr>
              <a:t>UG, PG, Diploma, Ph.D</a:t>
            </a:r>
            <a:r>
              <a:rPr dirty="0" smtClean="0">
                <a:latin typeface="Arial Narrow" panose="020B0606020202030204" pitchFamily="34" charset="0"/>
              </a:rPr>
              <a:t>.</a:t>
            </a:r>
            <a:endParaRPr lang="en-US" dirty="0" smtClean="0">
              <a:latin typeface="Arial Narrow" panose="020B0606020202030204" pitchFamily="34" charset="0"/>
            </a:endParaRPr>
          </a:p>
          <a:p>
            <a:endParaRPr lang="en-US" dirty="0" smtClean="0">
              <a:latin typeface="Arial Narrow" panose="020B0606020202030204" pitchFamily="34" charset="0"/>
            </a:endParaRPr>
          </a:p>
          <a:p>
            <a:r>
              <a:rPr lang="en-US" dirty="0" err="1" smtClean="0">
                <a:latin typeface="Arial Narrow" panose="020B0606020202030204" pitchFamily="34" charset="0"/>
              </a:rPr>
              <a:t>B.Tech</a:t>
            </a:r>
            <a:r>
              <a:rPr lang="en-US" dirty="0" smtClean="0">
                <a:latin typeface="Arial Narrow" panose="020B0606020202030204" pitchFamily="34" charset="0"/>
              </a:rPr>
              <a:t>, BCA, BBA, </a:t>
            </a:r>
            <a:r>
              <a:rPr lang="en-US" dirty="0" err="1" smtClean="0">
                <a:latin typeface="Arial Narrow" panose="020B0606020202030204" pitchFamily="34" charset="0"/>
              </a:rPr>
              <a:t>B.Com</a:t>
            </a:r>
            <a:r>
              <a:rPr lang="en-US" dirty="0" smtClean="0">
                <a:latin typeface="Arial Narrow" panose="020B0606020202030204" pitchFamily="34" charset="0"/>
              </a:rPr>
              <a:t> </a:t>
            </a:r>
          </a:p>
          <a:p>
            <a:endParaRPr dirty="0">
              <a:latin typeface="Arial Narrow" panose="020B0606020202030204" pitchFamily="34" charset="0"/>
            </a:endParaRPr>
          </a:p>
          <a:p>
            <a:r>
              <a:rPr dirty="0">
                <a:latin typeface="Arial Narrow" panose="020B0606020202030204" pitchFamily="34" charset="0"/>
              </a:rPr>
              <a:t>Admission </a:t>
            </a:r>
            <a:r>
              <a:rPr dirty="0" smtClean="0">
                <a:latin typeface="Arial Narrow" panose="020B0606020202030204" pitchFamily="34" charset="0"/>
              </a:rPr>
              <a:t>2025</a:t>
            </a:r>
            <a:endParaRPr lang="en-US" dirty="0" smtClean="0">
              <a:latin typeface="Arial Narrow" panose="020B0606020202030204" pitchFamily="34" charset="0"/>
            </a:endParaRPr>
          </a:p>
          <a:p>
            <a:endParaRPr dirty="0">
              <a:latin typeface="Arial Narrow" panose="020B0606020202030204" pitchFamily="34" charset="0"/>
            </a:endParaRPr>
          </a:p>
          <a:p>
            <a:r>
              <a:rPr dirty="0">
                <a:latin typeface="Arial Narrow" panose="020B0606020202030204" pitchFamily="34" charset="0"/>
              </a:rPr>
              <a:t>Diploma Engineering (After 10th)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Why </a:t>
            </a:r>
            <a:r>
              <a:rPr dirty="0" err="1">
                <a:latin typeface="Algerian" panose="04020705040A02060702" pitchFamily="82" charset="0"/>
              </a:rPr>
              <a:t>Darshan</a:t>
            </a:r>
            <a:r>
              <a:rPr dirty="0">
                <a:latin typeface="Algerian" panose="04020705040A02060702" pitchFamily="82" charset="0"/>
              </a:rPr>
              <a:t> University?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32986"/>
            <a:ext cx="7704667" cy="3966830"/>
          </a:xfrm>
        </p:spPr>
        <p:txBody>
          <a:bodyPr/>
          <a:lstStyle/>
          <a:p>
            <a:r>
              <a:rPr dirty="0">
                <a:latin typeface="Bahnschrift SemiBold" panose="020B0502040204020203" pitchFamily="34" charset="0"/>
              </a:rPr>
              <a:t>1. Dedicated Faculty</a:t>
            </a:r>
          </a:p>
          <a:p>
            <a:r>
              <a:rPr dirty="0">
                <a:latin typeface="Bahnschrift SemiBold" panose="020B0502040204020203" pitchFamily="34" charset="0"/>
              </a:rPr>
              <a:t>2. Disciplined Environment</a:t>
            </a:r>
          </a:p>
          <a:p>
            <a:r>
              <a:rPr dirty="0">
                <a:latin typeface="Bahnschrift SemiBold" panose="020B0502040204020203" pitchFamily="34" charset="0"/>
              </a:rPr>
              <a:t>3. Skill Development</a:t>
            </a:r>
          </a:p>
          <a:p>
            <a:r>
              <a:rPr dirty="0">
                <a:latin typeface="Bahnschrift SemiBold" panose="020B0502040204020203" pitchFamily="34" charset="0"/>
              </a:rPr>
              <a:t>4. Industry Interaction</a:t>
            </a:r>
          </a:p>
          <a:p>
            <a:r>
              <a:rPr dirty="0">
                <a:latin typeface="Bahnschrift SemiBold" panose="020B0502040204020203" pitchFamily="34" charset="0"/>
              </a:rPr>
              <a:t>5. Excellent Placement</a:t>
            </a:r>
          </a:p>
          <a:p>
            <a:r>
              <a:rPr dirty="0">
                <a:latin typeface="Bahnschrift SemiBold" panose="020B0502040204020203" pitchFamily="34" charset="0"/>
              </a:rPr>
              <a:t>6. Extra-curricular Activities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68676"/>
            <a:ext cx="7704667" cy="1997475"/>
          </a:xfrm>
        </p:spPr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Scholarships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592280"/>
            <a:ext cx="7704667" cy="3407536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MYSY </a:t>
            </a:r>
            <a:r>
              <a:rPr lang="en-US" dirty="0" smtClean="0">
                <a:hlinkClick r:id="rId2"/>
              </a:rPr>
              <a:t>Scholarship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3"/>
              </a:rPr>
              <a:t>Scholarships </a:t>
            </a:r>
            <a:r>
              <a:rPr lang="en-US" dirty="0" smtClean="0">
                <a:hlinkClick r:id="rId3"/>
              </a:rPr>
              <a:t>for SC/ST </a:t>
            </a:r>
            <a:r>
              <a:rPr lang="en-US" dirty="0" smtClean="0">
                <a:hlinkClick r:id="rId3"/>
              </a:rPr>
              <a:t>Students</a:t>
            </a:r>
            <a:endParaRPr lang="en-US" dirty="0" smtClean="0"/>
          </a:p>
          <a:p>
            <a:endParaRPr lang="en-US" dirty="0" smtClean="0"/>
          </a:p>
          <a:p>
            <a:r>
              <a:rPr lang="en-IN" dirty="0" smtClean="0">
                <a:solidFill>
                  <a:schemeClr val="accent2">
                    <a:lumMod val="75000"/>
                  </a:schemeClr>
                </a:solidFill>
                <a:hlinkClick r:id="rId3" tooltip="Post-Metric Scholarship"/>
              </a:rPr>
              <a:t>Post-Metric Scholarship</a:t>
            </a:r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u="sng" dirty="0">
                <a:solidFill>
                  <a:srgbClr val="639729"/>
                </a:solidFill>
              </a:rPr>
              <a:t>Tuition Fee Waiver </a:t>
            </a:r>
            <a:r>
              <a:rPr lang="en-IN" u="sng" dirty="0" smtClean="0">
                <a:solidFill>
                  <a:srgbClr val="639729"/>
                </a:solidFill>
              </a:rPr>
              <a:t>Scheme</a:t>
            </a:r>
            <a:endParaRPr lang="en-IN" b="1" dirty="0"/>
          </a:p>
          <a:p>
            <a:endParaRPr lang="en-US" dirty="0" smtClean="0"/>
          </a:p>
          <a:p>
            <a:endParaRPr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Algerian" panose="04020705040A02060702" pitchFamily="82" charset="0"/>
              </a:rPr>
              <a:t>Placement Records (CSE - Last 3 Years)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447801"/>
            <a:ext cx="7704667" cy="3332816"/>
          </a:xfrm>
        </p:spPr>
        <p:txBody>
          <a:bodyPr/>
          <a:lstStyle/>
          <a:p>
            <a:r>
              <a:rPr dirty="0" smtClean="0"/>
              <a:t>2023-24: 160/167 Placed, Highest 30 LPA, </a:t>
            </a:r>
            <a:r>
              <a:rPr dirty="0" err="1" smtClean="0"/>
              <a:t>Avg</a:t>
            </a:r>
            <a:r>
              <a:rPr dirty="0" smtClean="0"/>
              <a:t> 4.65 LPA</a:t>
            </a:r>
          </a:p>
          <a:p>
            <a:r>
              <a:rPr dirty="0" smtClean="0"/>
              <a:t>2024-25: 161/172 Placed, Highest 7 LPA, </a:t>
            </a:r>
            <a:r>
              <a:rPr dirty="0" err="1" smtClean="0"/>
              <a:t>Avg</a:t>
            </a:r>
            <a:r>
              <a:rPr dirty="0" smtClean="0"/>
              <a:t> 3.78 LPA</a:t>
            </a:r>
          </a:p>
          <a:p>
            <a:endParaRPr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892728558"/>
              </p:ext>
            </p:extLst>
          </p:nvPr>
        </p:nvGraphicFramePr>
        <p:xfrm>
          <a:off x="1996016" y="3813937"/>
          <a:ext cx="5676900" cy="233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113</TotalTime>
  <Words>278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Agency FB</vt:lpstr>
      <vt:lpstr>Algerian</vt:lpstr>
      <vt:lpstr>Arial</vt:lpstr>
      <vt:lpstr>Arial Black</vt:lpstr>
      <vt:lpstr>Arial Narrow</vt:lpstr>
      <vt:lpstr>Bahnschrift</vt:lpstr>
      <vt:lpstr>Bahnschrift SemiBold</vt:lpstr>
      <vt:lpstr>Corbel</vt:lpstr>
      <vt:lpstr>Parallax</vt:lpstr>
      <vt:lpstr>Darshan University Presentation</vt:lpstr>
      <vt:lpstr>About University</vt:lpstr>
      <vt:lpstr>Administrative Leadership</vt:lpstr>
      <vt:lpstr>Academic Leadership</vt:lpstr>
      <vt:lpstr>University Authority (BoS – Mechanical Engineering)</vt:lpstr>
      <vt:lpstr>Programs Offered</vt:lpstr>
      <vt:lpstr>Why Darshan University?</vt:lpstr>
      <vt:lpstr>Scholarships</vt:lpstr>
      <vt:lpstr>Placement Records (CSE - Last 3 Years)</vt:lpstr>
      <vt:lpstr>Placement Records (CSE - 2024)</vt:lpstr>
      <vt:lpstr>Placement Summary (2025)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Darshan University Presentation</dc:title>
  <dc:subject/>
  <dc:creator>student</dc:creator>
  <cp:keywords/>
  <dc:description>generated using python-pptx</dc:description>
  <cp:lastModifiedBy>student</cp:lastModifiedBy>
  <cp:revision>18</cp:revision>
  <dcterms:created xsi:type="dcterms:W3CDTF">2013-01-27T09:14:16Z</dcterms:created>
  <dcterms:modified xsi:type="dcterms:W3CDTF">2025-09-16T05:57:58Z</dcterms:modified>
  <cp:category/>
</cp:coreProperties>
</file>