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59" r:id="rId7"/>
    <p:sldId id="273" r:id="rId8"/>
    <p:sldId id="260" r:id="rId9"/>
    <p:sldId id="274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C5936-115D-4448-8870-0DD4BCA2C347}" v="23" dt="2021-08-20T23:27:36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54"/>
    <p:restoredTop sz="96327"/>
  </p:normalViewPr>
  <p:slideViewPr>
    <p:cSldViewPr snapToGrid="0" snapToObjects="1">
      <p:cViewPr>
        <p:scale>
          <a:sx n="91" d="100"/>
          <a:sy n="91" d="100"/>
        </p:scale>
        <p:origin x="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kul Bajaj" userId="69c6a9a7-cea7-499c-a66f-3dcf87cd725e" providerId="ADAL" clId="{0DBC5936-115D-4448-8870-0DD4BCA2C347}"/>
    <pc:docChg chg="undo custSel modSld">
      <pc:chgData name="Nakul Bajaj" userId="69c6a9a7-cea7-499c-a66f-3dcf87cd725e" providerId="ADAL" clId="{0DBC5936-115D-4448-8870-0DD4BCA2C347}" dt="2021-08-20T23:27:36.031" v="36" actId="12"/>
      <pc:docMkLst>
        <pc:docMk/>
      </pc:docMkLst>
      <pc:sldChg chg="modSp mod addAnim delAnim modAnim">
        <pc:chgData name="Nakul Bajaj" userId="69c6a9a7-cea7-499c-a66f-3dcf87cd725e" providerId="ADAL" clId="{0DBC5936-115D-4448-8870-0DD4BCA2C347}" dt="2021-08-20T23:27:36.031" v="36" actId="12"/>
        <pc:sldMkLst>
          <pc:docMk/>
          <pc:sldMk cId="3988922737" sldId="269"/>
        </pc:sldMkLst>
        <pc:spChg chg="mod">
          <ac:chgData name="Nakul Bajaj" userId="69c6a9a7-cea7-499c-a66f-3dcf87cd725e" providerId="ADAL" clId="{0DBC5936-115D-4448-8870-0DD4BCA2C347}" dt="2021-08-20T23:27:36.031" v="36" actId="12"/>
          <ac:spMkLst>
            <pc:docMk/>
            <pc:sldMk cId="3988922737" sldId="269"/>
            <ac:spMk id="3" creationId="{4B68FA41-28F3-974E-8905-4063A0C440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27/08/2021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27/08/2021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27/08/2021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27/08/2021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python-for-time-series-data-analysis" TargetMode="External"/><Relationship Id="rId2" Type="http://schemas.openxmlformats.org/officeDocument/2006/relationships/hyperlink" Target="https://github.com/Nakulbajaj101/forecasting-part-tw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bigquery-ml/docs/arima-single-time-series-forecasting-tutorial" TargetMode="External"/><Relationship Id="rId5" Type="http://schemas.openxmlformats.org/officeDocument/2006/relationships/hyperlink" Target="https://cloud.google.com/bigquery-ml/docs/bigqueryml-web-ui-start" TargetMode="External"/><Relationship Id="rId4" Type="http://schemas.openxmlformats.org/officeDocument/2006/relationships/hyperlink" Target="https://cloud.google.com/bigquery-ml/doc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B2CF-1CE1-4546-8DEE-6C9AA013B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Forecasting Part </a:t>
            </a:r>
            <a:r>
              <a:rPr lang="en-US" dirty="0" smtClean="0"/>
              <a:t>2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6A4BC-457C-BE49-B0A2-10D8DD3C9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Nakul Bajaj</a:t>
            </a:r>
          </a:p>
        </p:txBody>
      </p:sp>
    </p:spTree>
    <p:extLst>
      <p:ext uri="{BB962C8B-B14F-4D97-AF65-F5344CB8AC3E}">
        <p14:creationId xmlns:p14="http://schemas.microsoft.com/office/powerpoint/2010/main" val="4502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E740-63C5-6546-B691-363CB82A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move on 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FA41-28F3-974E-8905-4063A0C440C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Get the data from BQ ✅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Explore the data ✅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Run some statistical tests ✅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We will do Auto Arima in Python ✅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We will use BQML (auto Arima) ✅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Split it into Train </a:t>
            </a:r>
            <a:r>
              <a:rPr lang="en-US" dirty="0"/>
              <a:t>test </a:t>
            </a:r>
            <a:r>
              <a:rPr lang="en-US" dirty="0" smtClean="0"/>
              <a:t>✅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Train and Test the </a:t>
            </a:r>
            <a:r>
              <a:rPr lang="en-US" dirty="0"/>
              <a:t>model </a:t>
            </a:r>
            <a:r>
              <a:rPr lang="en-US" dirty="0" smtClean="0"/>
              <a:t>✅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We will visualize the </a:t>
            </a:r>
            <a:r>
              <a:rPr lang="en-US" dirty="0"/>
              <a:t>results </a:t>
            </a:r>
            <a:r>
              <a:rPr lang="en-US" dirty="0" smtClean="0"/>
              <a:t>✅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We will add </a:t>
            </a:r>
            <a:r>
              <a:rPr lang="en-US" dirty="0" smtClean="0"/>
              <a:t>holiday </a:t>
            </a:r>
            <a:r>
              <a:rPr lang="en-US" dirty="0" smtClean="0"/>
              <a:t>or </a:t>
            </a:r>
            <a:r>
              <a:rPr lang="en-US" dirty="0" smtClean="0"/>
              <a:t>other variables </a:t>
            </a:r>
            <a:r>
              <a:rPr lang="en-US" dirty="0"/>
              <a:t>to the </a:t>
            </a:r>
            <a:r>
              <a:rPr lang="en-US" dirty="0"/>
              <a:t>data </a:t>
            </a:r>
            <a:r>
              <a:rPr lang="en-US" dirty="0" smtClean="0"/>
              <a:t>✅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And </a:t>
            </a:r>
            <a:r>
              <a:rPr lang="en-US" dirty="0" err="1"/>
              <a:t>revisualize</a:t>
            </a:r>
            <a:r>
              <a:rPr lang="en-US" dirty="0"/>
              <a:t> </a:t>
            </a:r>
            <a:r>
              <a:rPr lang="en-US" dirty="0" smtClean="0"/>
              <a:t>✅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Exploring </a:t>
            </a:r>
            <a:r>
              <a:rPr lang="en-US" dirty="0" err="1"/>
              <a:t>facebook</a:t>
            </a:r>
            <a:r>
              <a:rPr lang="en-US" dirty="0"/>
              <a:t> prophet </a:t>
            </a:r>
            <a:r>
              <a:rPr lang="en-US" dirty="0"/>
              <a:t>library </a:t>
            </a:r>
            <a:r>
              <a:rPr lang="en-US" dirty="0" smtClean="0"/>
              <a:t>✅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Trying neural prophet, Neural networks developed by FB 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2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A8A8-DBE2-2749-8809-D6DA0AFC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2A69-2787-C842-BBC5-DB27326A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/>
              <a:t>Notebook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github.com/Nakulbajaj101/forecasting-part-two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Forecasting course on </a:t>
            </a:r>
            <a:r>
              <a:rPr lang="en-US" dirty="0" err="1" smtClean="0"/>
              <a:t>Udemy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www.udemy.com/course/python-for-time-series-data-analysis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BQML </a:t>
            </a:r>
            <a:r>
              <a:rPr lang="en-US" dirty="0" smtClean="0"/>
              <a:t>documentation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cloud.google.com/bigquery-ml/docs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cloud.google.com/bigquery-ml/docs/bigqueryml-web-ui-start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cloud.google.com/bigquery-ml/docs/arima-single-time-series-forecasting-tutorial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29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2C74-E60A-C241-8D66-B19D16B2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Summarise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9414-5CAE-1B40-9E9D-02229D331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learnt about what is forecasting</a:t>
            </a:r>
          </a:p>
          <a:p>
            <a:r>
              <a:rPr lang="en-US" dirty="0"/>
              <a:t>We learnt about why forecasting is important</a:t>
            </a:r>
          </a:p>
          <a:p>
            <a:r>
              <a:rPr lang="en-US" dirty="0"/>
              <a:t>We learnt key concepts in time series</a:t>
            </a:r>
          </a:p>
          <a:p>
            <a:r>
              <a:rPr lang="en-US" dirty="0"/>
              <a:t>We learnt how to approach time series forecasting</a:t>
            </a:r>
          </a:p>
          <a:p>
            <a:r>
              <a:rPr lang="en-US" dirty="0"/>
              <a:t>We learnt about ARIMA modelling in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We learnt about using Facebook prophet</a:t>
            </a:r>
          </a:p>
          <a:p>
            <a:r>
              <a:rPr lang="en-US" dirty="0" smtClean="0"/>
              <a:t>We learnt about using BQML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48D9-5730-934F-86F7-81D2194B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28EB-3DEB-B34A-A4E5-93324EF1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4625-8480-C442-B736-51B38F7D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revise from Last week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42F7-7B79-A84F-A616-A2B83A423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Forecast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Correlation vs Causation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Seasonality vs </a:t>
            </a:r>
            <a:r>
              <a:rPr lang="en-US" dirty="0" err="1" smtClean="0"/>
              <a:t>Cyclicity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Trend – Up Down or No trend (stationary)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How we can statistically identify the trend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Lags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Autocorrelation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Bits on ARIMA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6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8701-BF5F-964A-9FAB-88D24D22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the AR part of ARIMA?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037" y="2741448"/>
            <a:ext cx="7186723" cy="388143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5C42F7-7B79-A84F-A616-A2B83A423EE1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How many lags?</a:t>
            </a:r>
          </a:p>
        </p:txBody>
      </p:sp>
    </p:spTree>
    <p:extLst>
      <p:ext uri="{BB962C8B-B14F-4D97-AF65-F5344CB8AC3E}">
        <p14:creationId xmlns:p14="http://schemas.microsoft.com/office/powerpoint/2010/main" val="307980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MA part of ARIMA?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925" y="2772721"/>
            <a:ext cx="8596312" cy="3540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5C42F7-7B79-A84F-A616-A2B83A423EE1}"/>
              </a:ext>
            </a:extLst>
          </p:cNvPr>
          <p:cNvSpPr txBox="1">
            <a:spLocks/>
          </p:cNvSpPr>
          <p:nvPr/>
        </p:nvSpPr>
        <p:spPr>
          <a:xfrm>
            <a:off x="624782" y="201869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How many lags?</a:t>
            </a:r>
          </a:p>
        </p:txBody>
      </p:sp>
    </p:spTree>
    <p:extLst>
      <p:ext uri="{BB962C8B-B14F-4D97-AF65-F5344CB8AC3E}">
        <p14:creationId xmlns:p14="http://schemas.microsoft.com/office/powerpoint/2010/main" val="300714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I for ARIMA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data stationary?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349" y="2071251"/>
            <a:ext cx="7109884" cy="416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D3FA-CC3D-BB47-81D0-EDD0043C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validate the model?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3D10-D9C4-0B44-BEFA-9EECCA08C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model into train test set</a:t>
            </a:r>
          </a:p>
          <a:p>
            <a:r>
              <a:rPr lang="en-US" dirty="0" smtClean="0"/>
              <a:t>Train the model on training set</a:t>
            </a:r>
          </a:p>
          <a:p>
            <a:r>
              <a:rPr lang="en-US" dirty="0" smtClean="0"/>
              <a:t>Get the predictions using test set</a:t>
            </a:r>
          </a:p>
          <a:p>
            <a:r>
              <a:rPr lang="en-US" dirty="0" smtClean="0"/>
              <a:t>Compare the values between test and predictions</a:t>
            </a:r>
          </a:p>
          <a:p>
            <a:r>
              <a:rPr lang="en-US" dirty="0" smtClean="0"/>
              <a:t>Use a good measure: RMSE, MAE, MSE, MAPE,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7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split the data in train and test?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we must</a:t>
            </a:r>
            <a:r>
              <a:rPr lang="en-AU" dirty="0" smtClean="0"/>
              <a:t> and is an industry practice</a:t>
            </a:r>
          </a:p>
          <a:p>
            <a:r>
              <a:rPr lang="en-US" dirty="0" smtClean="0"/>
              <a:t>Because my manager asked me to do so</a:t>
            </a:r>
          </a:p>
          <a:p>
            <a:r>
              <a:rPr lang="en-US" dirty="0" smtClean="0"/>
              <a:t>Because we must train before we could test our potential</a:t>
            </a:r>
          </a:p>
          <a:p>
            <a:r>
              <a:rPr lang="en-US" dirty="0" smtClean="0"/>
              <a:t>Because its good to know whether our model will perform in the real world, as we will not know that until the future comes </a:t>
            </a:r>
            <a:r>
              <a:rPr lang="en-US" dirty="0"/>
              <a:t>✅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84" y="4100975"/>
            <a:ext cx="4287759" cy="17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2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4C22-C905-3240-BDD3-608A0308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we split the time series data?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56EB-3D02-0D41-9A1F-C4036CC23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Random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Sequentially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13" y="1787251"/>
            <a:ext cx="5822239" cy="378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Whats</a:t>
            </a:r>
            <a:r>
              <a:rPr lang="en-US" dirty="0" smtClean="0"/>
              <a:t> a good evaluation metric?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655" y="1619306"/>
            <a:ext cx="4346255" cy="392508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3256EB-3D02-0D41-9A1F-C4036CC23DAF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Mean error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What will happen to positives and negatives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Mean Absolute Error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What happens if lot of errors are in negative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Mean Square Error 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Root Mean Square Error 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Mean Absolute Percentage Error ✅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913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1406</TotalTime>
  <Words>378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Time Series Forecasting Part 2 </vt:lpstr>
      <vt:lpstr>Lets revise from Last week</vt:lpstr>
      <vt:lpstr>How to determine the AR part of ARIMA?</vt:lpstr>
      <vt:lpstr>How to determine MA part of ARIMA?</vt:lpstr>
      <vt:lpstr>How to determine I for ARIMA</vt:lpstr>
      <vt:lpstr>Steps to validate the model?</vt:lpstr>
      <vt:lpstr>Why do we split the data in train and test?</vt:lpstr>
      <vt:lpstr>How should we split the time series data?</vt:lpstr>
      <vt:lpstr>Whats a good evaluation metric?  </vt:lpstr>
      <vt:lpstr>Lets move on to Jupyter notebook</vt:lpstr>
      <vt:lpstr>Some Resources</vt:lpstr>
      <vt:lpstr>Summarise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 Part 1</dc:title>
  <dc:creator>Nakul Bajaj</dc:creator>
  <cp:lastModifiedBy>Bajaj, Nakul</cp:lastModifiedBy>
  <cp:revision>16</cp:revision>
  <dcterms:created xsi:type="dcterms:W3CDTF">2021-08-20T00:54:12Z</dcterms:created>
  <dcterms:modified xsi:type="dcterms:W3CDTF">2021-08-27T03:22:19Z</dcterms:modified>
</cp:coreProperties>
</file>