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59"/>
    <p:restoredTop sz="96405"/>
  </p:normalViewPr>
  <p:slideViewPr>
    <p:cSldViewPr snapToGrid="0" snapToObjects="1" showGuides="1">
      <p:cViewPr varScale="1">
        <p:scale>
          <a:sx n="131" d="100"/>
          <a:sy n="131" d="100"/>
        </p:scale>
        <p:origin x="424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9/28/20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9/28/20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9/28/20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cloud.google.com/bigquery/docs/exporting-data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.google.com/bigquery/quotas#load_jobs" TargetMode="External"/><Relationship Id="rId2" Type="http://schemas.openxmlformats.org/officeDocument/2006/relationships/hyperlink" Target="https://cloud.google.com/bigquery/quotas#export_job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loud.google.com/storage/pricing#network-pricing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cloud.google.com/bigquery/docs/loading-data-cloud-storage-avro#loading_hive-partitioned_avro_data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lab.theory.run/anzinsto/airflow-docker-kubernetes.git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B13EF-7665-5543-9B50-F8EC1E5A76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Data Transfer Between Regions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62EC65-27F9-9347-B7FB-7A95E4584C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Nakul Bajaj</a:t>
            </a:r>
          </a:p>
        </p:txBody>
      </p:sp>
    </p:spTree>
    <p:extLst>
      <p:ext uri="{BB962C8B-B14F-4D97-AF65-F5344CB8AC3E}">
        <p14:creationId xmlns:p14="http://schemas.microsoft.com/office/powerpoint/2010/main" val="24713007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58C57-DD10-8A4A-BA12-CDC37860E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Thank you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69A37-8911-394E-8C0D-7228CDF7FA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https://</a:t>
            </a:r>
            <a:r>
              <a:rPr lang="en-AU" dirty="0" err="1"/>
              <a:t>drive.google.com</a:t>
            </a:r>
            <a:r>
              <a:rPr lang="en-AU" dirty="0"/>
              <a:t>/file/d/1w9kU0ofm2X7Krk9v3MIPIuazq-naTol3/view</a:t>
            </a:r>
          </a:p>
        </p:txBody>
      </p:sp>
    </p:spTree>
    <p:extLst>
      <p:ext uri="{BB962C8B-B14F-4D97-AF65-F5344CB8AC3E}">
        <p14:creationId xmlns:p14="http://schemas.microsoft.com/office/powerpoint/2010/main" val="1811808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DFC5-4997-B347-8600-4B6E45FF7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677236-0E0A-874D-9BAD-2B5288B04F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Regulation</a:t>
            </a:r>
          </a:p>
          <a:p>
            <a:r>
              <a:rPr lang="en-AU" dirty="0"/>
              <a:t>Data Governance</a:t>
            </a:r>
          </a:p>
          <a:p>
            <a:r>
              <a:rPr lang="en-AU" dirty="0"/>
              <a:t>Business Strategy</a:t>
            </a:r>
          </a:p>
          <a:p>
            <a:r>
              <a:rPr lang="en-AU" dirty="0"/>
              <a:t>Multi Cloud </a:t>
            </a:r>
          </a:p>
          <a:p>
            <a:r>
              <a:rPr lang="en-AU" dirty="0"/>
              <a:t>Application Architecture</a:t>
            </a:r>
          </a:p>
          <a:p>
            <a:r>
              <a:rPr lang="en-AU" dirty="0"/>
              <a:t>Costs</a:t>
            </a:r>
          </a:p>
          <a:p>
            <a:r>
              <a:rPr lang="en-AU" dirty="0"/>
              <a:t>Latency</a:t>
            </a:r>
          </a:p>
        </p:txBody>
      </p:sp>
    </p:spTree>
    <p:extLst>
      <p:ext uri="{BB962C8B-B14F-4D97-AF65-F5344CB8AC3E}">
        <p14:creationId xmlns:p14="http://schemas.microsoft.com/office/powerpoint/2010/main" val="2822505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12815-A9E1-BE4E-B99D-F9181BED4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How?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2F5B3D-185A-2D40-ABF4-F07AB55D81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err="1"/>
              <a:t>Bigquery</a:t>
            </a:r>
            <a:r>
              <a:rPr lang="en-AU" dirty="0"/>
              <a:t> to </a:t>
            </a:r>
            <a:r>
              <a:rPr lang="en-AU" dirty="0" err="1"/>
              <a:t>bigquery</a:t>
            </a:r>
            <a:r>
              <a:rPr lang="en-AU" dirty="0"/>
              <a:t>? -&gt; Is this possible?</a:t>
            </a:r>
          </a:p>
          <a:p>
            <a:r>
              <a:rPr lang="en-AU" dirty="0" err="1"/>
              <a:t>Bigquery</a:t>
            </a:r>
            <a:r>
              <a:rPr lang="en-AU" dirty="0"/>
              <a:t> Console </a:t>
            </a:r>
            <a:r>
              <a:rPr lang="en-AU" dirty="0">
                <a:hlinkClick r:id="rId2"/>
              </a:rPr>
              <a:t>Link</a:t>
            </a:r>
            <a:endParaRPr lang="en-AU" dirty="0"/>
          </a:p>
          <a:p>
            <a:r>
              <a:rPr lang="en-AU" dirty="0" err="1"/>
              <a:t>Bq</a:t>
            </a:r>
            <a:r>
              <a:rPr lang="en-AU" dirty="0"/>
              <a:t> command line tool</a:t>
            </a:r>
          </a:p>
          <a:p>
            <a:r>
              <a:rPr lang="en-AU" dirty="0" err="1"/>
              <a:t>Api</a:t>
            </a:r>
            <a:endParaRPr lang="en-AU" dirty="0"/>
          </a:p>
          <a:p>
            <a:r>
              <a:rPr lang="en-AU" dirty="0"/>
              <a:t>Client Libraries</a:t>
            </a:r>
          </a:p>
        </p:txBody>
      </p:sp>
    </p:spTree>
    <p:extLst>
      <p:ext uri="{BB962C8B-B14F-4D97-AF65-F5344CB8AC3E}">
        <p14:creationId xmlns:p14="http://schemas.microsoft.com/office/powerpoint/2010/main" val="149244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36F06-53AF-7C4A-8A24-4BE4FF32F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EC5BD-59A5-354D-B463-AF00530DFA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AU" dirty="0"/>
              <a:t>Data Volume</a:t>
            </a:r>
          </a:p>
          <a:p>
            <a:pPr lvl="1"/>
            <a:r>
              <a:rPr lang="en-AU" dirty="0"/>
              <a:t>Tables</a:t>
            </a:r>
          </a:p>
          <a:p>
            <a:pPr lvl="1"/>
            <a:r>
              <a:rPr lang="en-AU" dirty="0"/>
              <a:t>Total Size (&gt;50 TB?) </a:t>
            </a:r>
            <a:r>
              <a:rPr lang="en-AU" dirty="0">
                <a:hlinkClick r:id="rId2"/>
              </a:rPr>
              <a:t>Export Quota</a:t>
            </a:r>
            <a:r>
              <a:rPr lang="en-AU" dirty="0"/>
              <a:t> </a:t>
            </a:r>
            <a:r>
              <a:rPr lang="en-AU" dirty="0">
                <a:hlinkClick r:id="rId3"/>
              </a:rPr>
              <a:t>Load Quota</a:t>
            </a:r>
            <a:endParaRPr lang="en-AU" dirty="0"/>
          </a:p>
          <a:p>
            <a:r>
              <a:rPr lang="en-AU" dirty="0"/>
              <a:t>Data Metadata</a:t>
            </a:r>
          </a:p>
          <a:p>
            <a:pPr lvl="1"/>
            <a:r>
              <a:rPr lang="en-AU" dirty="0"/>
              <a:t>Schema</a:t>
            </a:r>
          </a:p>
          <a:p>
            <a:pPr lvl="1"/>
            <a:r>
              <a:rPr lang="en-AU" dirty="0"/>
              <a:t>Labels</a:t>
            </a:r>
          </a:p>
          <a:p>
            <a:pPr lvl="1"/>
            <a:r>
              <a:rPr lang="en-AU" dirty="0"/>
              <a:t>Partitions</a:t>
            </a:r>
          </a:p>
          <a:p>
            <a:r>
              <a:rPr lang="en-AU" dirty="0"/>
              <a:t>Source (or Data Landing Zone)</a:t>
            </a:r>
          </a:p>
          <a:p>
            <a:pPr lvl="1"/>
            <a:r>
              <a:rPr lang="en-AU" dirty="0"/>
              <a:t>Google Cloud Storage </a:t>
            </a:r>
            <a:r>
              <a:rPr lang="en-AU" dirty="0" err="1"/>
              <a:t>a.k.a</a:t>
            </a:r>
            <a:r>
              <a:rPr lang="en-AU" dirty="0"/>
              <a:t> GCS</a:t>
            </a:r>
          </a:p>
          <a:p>
            <a:pPr lvl="1"/>
            <a:r>
              <a:rPr lang="en-AU" dirty="0" err="1"/>
              <a:t>Bigquery</a:t>
            </a:r>
            <a:endParaRPr lang="en-AU" dirty="0"/>
          </a:p>
          <a:p>
            <a:r>
              <a:rPr lang="en-AU" dirty="0"/>
              <a:t>Costs</a:t>
            </a:r>
          </a:p>
          <a:p>
            <a:pPr lvl="1"/>
            <a:r>
              <a:rPr lang="en-AU" dirty="0"/>
              <a:t>Egress Charges ($0.18 per GB) </a:t>
            </a:r>
            <a:r>
              <a:rPr lang="en-AU" dirty="0">
                <a:hlinkClick r:id="rId4"/>
              </a:rPr>
              <a:t>Egress charges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62186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3838F-3E1A-8A44-B613-7EF7AE850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6E8A26-AEF9-7544-81A3-FB57E7E08A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AU" dirty="0"/>
              <a:t>Too many tables</a:t>
            </a:r>
          </a:p>
          <a:p>
            <a:pPr lvl="1"/>
            <a:r>
              <a:rPr lang="en-AU" dirty="0"/>
              <a:t>Constantly maintain check which I have transferred</a:t>
            </a:r>
          </a:p>
          <a:p>
            <a:pPr lvl="1"/>
            <a:r>
              <a:rPr lang="en-AU" dirty="0"/>
              <a:t>Manual intervention</a:t>
            </a:r>
          </a:p>
          <a:p>
            <a:r>
              <a:rPr lang="en-AU" dirty="0"/>
              <a:t>Data format</a:t>
            </a:r>
          </a:p>
          <a:p>
            <a:pPr lvl="1"/>
            <a:r>
              <a:rPr lang="en-AU" dirty="0"/>
              <a:t>CSV (what if a single row gets corrupted or missing information)</a:t>
            </a:r>
          </a:p>
          <a:p>
            <a:pPr lvl="1"/>
            <a:r>
              <a:rPr lang="en-AU" dirty="0"/>
              <a:t>Json (bulkier than others)</a:t>
            </a:r>
          </a:p>
          <a:p>
            <a:pPr lvl="1"/>
            <a:r>
              <a:rPr lang="en-AU" dirty="0"/>
              <a:t>AVRO (data type formats) </a:t>
            </a:r>
            <a:r>
              <a:rPr lang="en-AU" dirty="0">
                <a:hlinkClick r:id="rId2"/>
              </a:rPr>
              <a:t>avro data type</a:t>
            </a:r>
            <a:endParaRPr lang="en-AU" dirty="0"/>
          </a:p>
          <a:p>
            <a:r>
              <a:rPr lang="en-AU" dirty="0"/>
              <a:t>Heavy GCP bill and Data Limit</a:t>
            </a:r>
          </a:p>
          <a:p>
            <a:pPr lvl="1"/>
            <a:r>
              <a:rPr lang="en-AU" dirty="0"/>
              <a:t>Is compression available</a:t>
            </a:r>
          </a:p>
          <a:p>
            <a:pPr lvl="1"/>
            <a:r>
              <a:rPr lang="en-AU" dirty="0"/>
              <a:t>Daily quota expired</a:t>
            </a:r>
          </a:p>
          <a:p>
            <a:r>
              <a:rPr lang="en-AU" dirty="0"/>
              <a:t>What is the downtime</a:t>
            </a:r>
          </a:p>
          <a:p>
            <a:pPr lvl="1"/>
            <a:r>
              <a:rPr lang="en-AU" dirty="0"/>
              <a:t>Dev work impact</a:t>
            </a:r>
          </a:p>
          <a:p>
            <a:pPr lvl="1"/>
            <a:r>
              <a:rPr lang="en-AU" dirty="0"/>
              <a:t>Customer impact</a:t>
            </a:r>
          </a:p>
          <a:p>
            <a:pPr lvl="1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45832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8FC8D-B022-5244-9BAB-E7E99F121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Good Practices and Lessons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614E5B-C7C8-0241-B363-F0C9C3564F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AU" dirty="0"/>
              <a:t>Automate where possible</a:t>
            </a:r>
          </a:p>
          <a:p>
            <a:pPr lvl="1"/>
            <a:r>
              <a:rPr lang="en-AU" dirty="0"/>
              <a:t>With manual chance of human error</a:t>
            </a:r>
          </a:p>
          <a:p>
            <a:r>
              <a:rPr lang="en-AU" dirty="0"/>
              <a:t>Build a config</a:t>
            </a:r>
          </a:p>
          <a:p>
            <a:pPr lvl="1"/>
            <a:r>
              <a:rPr lang="en-AU" dirty="0"/>
              <a:t>You have metadata if notebook dies</a:t>
            </a:r>
          </a:p>
          <a:p>
            <a:r>
              <a:rPr lang="en-AU" dirty="0"/>
              <a:t>Go lean</a:t>
            </a:r>
          </a:p>
          <a:p>
            <a:pPr lvl="1"/>
            <a:r>
              <a:rPr lang="en-AU" dirty="0"/>
              <a:t>Try your script with a single table</a:t>
            </a:r>
          </a:p>
          <a:p>
            <a:r>
              <a:rPr lang="en-AU" dirty="0"/>
              <a:t>Not too lean</a:t>
            </a:r>
          </a:p>
          <a:p>
            <a:pPr lvl="1"/>
            <a:r>
              <a:rPr lang="en-AU" dirty="0"/>
              <a:t>Test extraction and reload of biggest table in the same region</a:t>
            </a:r>
          </a:p>
          <a:p>
            <a:r>
              <a:rPr lang="en-AU" dirty="0"/>
              <a:t>Json over csv and </a:t>
            </a:r>
            <a:r>
              <a:rPr lang="en-AU" dirty="0" err="1"/>
              <a:t>avro</a:t>
            </a:r>
            <a:endParaRPr lang="en-AU" dirty="0"/>
          </a:p>
          <a:p>
            <a:pPr lvl="1"/>
            <a:r>
              <a:rPr lang="en-AU" dirty="0"/>
              <a:t>Heavy but less prone to errors </a:t>
            </a:r>
          </a:p>
          <a:p>
            <a:r>
              <a:rPr lang="en-AU" dirty="0"/>
              <a:t>Compress your data</a:t>
            </a:r>
          </a:p>
          <a:p>
            <a:pPr lvl="1"/>
            <a:r>
              <a:rPr lang="en-AU" dirty="0"/>
              <a:t>Be aware of the limit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5AEE64-6FCC-F94D-A05C-082646A526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7764" y="2296306"/>
            <a:ext cx="2603500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165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0A123-0BA8-6542-A4D9-BF6F5B1D4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Finally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B5D02F-8AF4-FD46-AEC6-87929CBA7C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Build tooling for your next run</a:t>
            </a:r>
          </a:p>
          <a:p>
            <a:pPr lvl="1"/>
            <a:r>
              <a:rPr lang="en-AU" dirty="0"/>
              <a:t>What if you have to move data once again</a:t>
            </a:r>
          </a:p>
          <a:p>
            <a:pPr lvl="1"/>
            <a:r>
              <a:rPr lang="en-AU" dirty="0"/>
              <a:t>What if someone else have to do this once again</a:t>
            </a:r>
          </a:p>
          <a:p>
            <a:r>
              <a:rPr lang="en-AU" dirty="0"/>
              <a:t>Communicate a lot</a:t>
            </a:r>
          </a:p>
          <a:p>
            <a:pPr lvl="1"/>
            <a:r>
              <a:rPr lang="en-AU" dirty="0"/>
              <a:t>Ask if you don’t know</a:t>
            </a:r>
          </a:p>
          <a:p>
            <a:pPr lvl="1"/>
            <a:r>
              <a:rPr lang="en-AU" dirty="0"/>
              <a:t>Ask again if you are unsure </a:t>
            </a:r>
          </a:p>
        </p:txBody>
      </p:sp>
    </p:spTree>
    <p:extLst>
      <p:ext uri="{BB962C8B-B14F-4D97-AF65-F5344CB8AC3E}">
        <p14:creationId xmlns:p14="http://schemas.microsoft.com/office/powerpoint/2010/main" val="3241468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6E99D-53CD-8D43-9958-B7BE6BDE7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Small Test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56FAE-A222-B148-967F-8114264F51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AU" dirty="0"/>
              <a:t>Use UI to extract -&gt; </a:t>
            </a:r>
            <a:r>
              <a:rPr lang="en-AU" dirty="0" err="1"/>
              <a:t>Gsutil</a:t>
            </a:r>
            <a:r>
              <a:rPr lang="en-AU" dirty="0"/>
              <a:t> -&gt; UI to upload</a:t>
            </a:r>
          </a:p>
          <a:p>
            <a:r>
              <a:rPr lang="en-AU" dirty="0"/>
              <a:t>Lets try a script (Prerequisites: python 3.7, </a:t>
            </a:r>
            <a:r>
              <a:rPr lang="en-AU" dirty="0" err="1"/>
              <a:t>bq</a:t>
            </a:r>
            <a:r>
              <a:rPr lang="en-AU" dirty="0"/>
              <a:t> and </a:t>
            </a:r>
            <a:r>
              <a:rPr lang="en-AU" dirty="0" err="1"/>
              <a:t>gsutil</a:t>
            </a:r>
            <a:r>
              <a:rPr lang="en-AU" dirty="0"/>
              <a:t> command line tool)</a:t>
            </a:r>
          </a:p>
          <a:p>
            <a:pPr lvl="1"/>
            <a:r>
              <a:rPr lang="en-AU" dirty="0"/>
              <a:t>Run: git clone </a:t>
            </a:r>
            <a:r>
              <a:rPr lang="en-AU" dirty="0">
                <a:hlinkClick r:id="rId2"/>
              </a:rPr>
              <a:t>https://gitlab.theory.run/anzinsto/airflow-docker-kubernetes.git</a:t>
            </a:r>
            <a:endParaRPr lang="en-AU" dirty="0"/>
          </a:p>
          <a:p>
            <a:pPr lvl="1"/>
            <a:r>
              <a:rPr lang="en-AU" dirty="0"/>
              <a:t>Run: cd airflow-docker-</a:t>
            </a:r>
            <a:r>
              <a:rPr lang="en-AU" dirty="0" err="1"/>
              <a:t>kubernetes</a:t>
            </a:r>
            <a:r>
              <a:rPr lang="en-AU" dirty="0"/>
              <a:t>/</a:t>
            </a:r>
            <a:r>
              <a:rPr lang="en-AU" dirty="0" err="1"/>
              <a:t>bigqueryTransferExample</a:t>
            </a:r>
            <a:r>
              <a:rPr lang="en-AU" dirty="0"/>
              <a:t>/</a:t>
            </a:r>
          </a:p>
          <a:p>
            <a:pPr lvl="1"/>
            <a:r>
              <a:rPr lang="en-AU" dirty="0"/>
              <a:t>Run: git checkout feature/CUS-1004-add-data-transfer-utility</a:t>
            </a:r>
          </a:p>
          <a:p>
            <a:pPr lvl="1"/>
            <a:r>
              <a:rPr lang="en-AU" dirty="0"/>
              <a:t>Virtual env run commands:</a:t>
            </a:r>
          </a:p>
          <a:p>
            <a:pPr lvl="2"/>
            <a:r>
              <a:rPr lang="en-AU" dirty="0"/>
              <a:t>pip install </a:t>
            </a:r>
            <a:r>
              <a:rPr lang="en-AU" dirty="0" err="1"/>
              <a:t>virtualenv</a:t>
            </a:r>
            <a:endParaRPr lang="en-AU" dirty="0"/>
          </a:p>
          <a:p>
            <a:pPr lvl="2"/>
            <a:r>
              <a:rPr lang="en-AU" dirty="0"/>
              <a:t>python –m </a:t>
            </a:r>
            <a:r>
              <a:rPr lang="en-AU" dirty="0" err="1"/>
              <a:t>venv</a:t>
            </a:r>
            <a:r>
              <a:rPr lang="en-AU" dirty="0"/>
              <a:t> virtual</a:t>
            </a:r>
          </a:p>
          <a:p>
            <a:pPr lvl="2"/>
            <a:r>
              <a:rPr lang="en-AU" dirty="0"/>
              <a:t>virtual/bin/pip install –r </a:t>
            </a:r>
            <a:r>
              <a:rPr lang="en-AU" dirty="0" err="1"/>
              <a:t>requirements.txt</a:t>
            </a:r>
            <a:endParaRPr lang="en-AU" dirty="0"/>
          </a:p>
          <a:p>
            <a:pPr lvl="1"/>
            <a:r>
              <a:rPr lang="en-AU" dirty="0"/>
              <a:t>Explore </a:t>
            </a:r>
            <a:r>
              <a:rPr lang="en-AU" dirty="0" err="1"/>
              <a:t>config.py</a:t>
            </a:r>
            <a:r>
              <a:rPr lang="en-AU" dirty="0"/>
              <a:t> and </a:t>
            </a:r>
            <a:r>
              <a:rPr lang="en-AU" dirty="0" err="1"/>
              <a:t>script.py</a:t>
            </a:r>
            <a:r>
              <a:rPr lang="en-AU" dirty="0"/>
              <a:t>. We are moving two tables from </a:t>
            </a:r>
            <a:r>
              <a:rPr lang="en-AU" dirty="0" err="1"/>
              <a:t>eu</a:t>
            </a:r>
            <a:r>
              <a:rPr lang="en-AU" dirty="0"/>
              <a:t> to au region.</a:t>
            </a:r>
          </a:p>
          <a:p>
            <a:pPr lvl="1"/>
            <a:r>
              <a:rPr lang="en-AU" dirty="0"/>
              <a:t>Run </a:t>
            </a:r>
            <a:r>
              <a:rPr lang="en-AU" dirty="0" err="1"/>
              <a:t>script.py</a:t>
            </a:r>
            <a:r>
              <a:rPr lang="en-AU" dirty="0"/>
              <a:t> </a:t>
            </a:r>
          </a:p>
          <a:p>
            <a:pPr lvl="2"/>
            <a:r>
              <a:rPr lang="en-AU" dirty="0"/>
              <a:t>virtual/bin/python </a:t>
            </a:r>
            <a:r>
              <a:rPr lang="en-AU" dirty="0" err="1"/>
              <a:t>script.py</a:t>
            </a:r>
            <a:endParaRPr lang="en-AU" dirty="0"/>
          </a:p>
          <a:p>
            <a:pPr lvl="1"/>
            <a:r>
              <a:rPr lang="en-AU" dirty="0"/>
              <a:t>Clean up after run. Delete tables in au region, clean </a:t>
            </a:r>
            <a:r>
              <a:rPr lang="en-AU" dirty="0" err="1"/>
              <a:t>eu</a:t>
            </a:r>
            <a:r>
              <a:rPr lang="en-AU" dirty="0"/>
              <a:t> and au bucket where you have the data</a:t>
            </a:r>
          </a:p>
          <a:p>
            <a:pPr lvl="2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2517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B9A00-DFBB-5041-B261-AD92B021F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0AFDD4-A82A-0F4A-9D6A-B5DE935B42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31896"/>
            <a:ext cx="8596668" cy="4630851"/>
          </a:xfrm>
        </p:spPr>
        <p:txBody>
          <a:bodyPr/>
          <a:lstStyle/>
          <a:p>
            <a:r>
              <a:rPr lang="en-AU" dirty="0"/>
              <a:t>Cannot use </a:t>
            </a:r>
            <a:r>
              <a:rPr lang="en-AU" dirty="0" err="1"/>
              <a:t>bigquery</a:t>
            </a:r>
            <a:r>
              <a:rPr lang="en-AU" dirty="0"/>
              <a:t> to </a:t>
            </a:r>
            <a:r>
              <a:rPr lang="en-AU" dirty="0" err="1"/>
              <a:t>bigquery</a:t>
            </a:r>
            <a:r>
              <a:rPr lang="en-AU" dirty="0"/>
              <a:t> cross region transfer</a:t>
            </a:r>
          </a:p>
          <a:p>
            <a:r>
              <a:rPr lang="en-AU" dirty="0"/>
              <a:t>Use GCS to move data across regions</a:t>
            </a:r>
          </a:p>
          <a:p>
            <a:r>
              <a:rPr lang="en-AU" dirty="0"/>
              <a:t>Use json over csv’s (a single comma in a csv column can corrupt the file or instead use pipe or tab as separators if columns don’t have these characters)</a:t>
            </a:r>
          </a:p>
          <a:p>
            <a:r>
              <a:rPr lang="en-AU" dirty="0"/>
              <a:t>Use compression to reduce egress charges</a:t>
            </a:r>
          </a:p>
          <a:p>
            <a:r>
              <a:rPr lang="en-AU" dirty="0"/>
              <a:t>Go lean but not that lean, do a test in same region on the largest table</a:t>
            </a:r>
          </a:p>
          <a:p>
            <a:r>
              <a:rPr lang="en-AU" dirty="0"/>
              <a:t>Be aware of quotas and strategize data movement</a:t>
            </a:r>
          </a:p>
          <a:p>
            <a:r>
              <a:rPr lang="en-AU" dirty="0"/>
              <a:t>Use google documentation and code examples, don’t go build on your own at first</a:t>
            </a:r>
          </a:p>
          <a:p>
            <a:r>
              <a:rPr lang="en-AU" dirty="0"/>
              <a:t>Automate if more than one-two tables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87F7E3B-C9D0-C94D-A5AF-27CE27D7BADB}"/>
              </a:ext>
            </a:extLst>
          </p:cNvPr>
          <p:cNvSpPr/>
          <p:nvPr/>
        </p:nvSpPr>
        <p:spPr>
          <a:xfrm>
            <a:off x="3586264" y="688800"/>
            <a:ext cx="1157591" cy="5252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err="1"/>
              <a:t>Bq</a:t>
            </a:r>
            <a:r>
              <a:rPr lang="en-AU" sz="1200" dirty="0"/>
              <a:t> table in EU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D30515C-1182-DB4E-B6B4-059F0BEF4BB2}"/>
              </a:ext>
            </a:extLst>
          </p:cNvPr>
          <p:cNvSpPr/>
          <p:nvPr/>
        </p:nvSpPr>
        <p:spPr>
          <a:xfrm>
            <a:off x="4915711" y="708741"/>
            <a:ext cx="1157591" cy="5252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/>
              <a:t>Extract table to GCS in EU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7FB0164-E218-B245-B2CA-B44334165795}"/>
              </a:ext>
            </a:extLst>
          </p:cNvPr>
          <p:cNvSpPr/>
          <p:nvPr/>
        </p:nvSpPr>
        <p:spPr>
          <a:xfrm>
            <a:off x="6245158" y="688799"/>
            <a:ext cx="1157591" cy="5252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/>
              <a:t>Copy table to GCS AU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A72663E-5DC5-4648-83F1-0BDC47541A67}"/>
              </a:ext>
            </a:extLst>
          </p:cNvPr>
          <p:cNvSpPr/>
          <p:nvPr/>
        </p:nvSpPr>
        <p:spPr>
          <a:xfrm>
            <a:off x="7574605" y="688799"/>
            <a:ext cx="1157591" cy="5252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/>
              <a:t>Import table in </a:t>
            </a:r>
            <a:r>
              <a:rPr lang="en-AU" sz="1200" dirty="0" err="1"/>
              <a:t>Bq</a:t>
            </a:r>
            <a:r>
              <a:rPr lang="en-AU" sz="1200" dirty="0"/>
              <a:t> AU region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53D4301-39C2-EA40-95E5-790FAFED0649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4743855" y="951447"/>
            <a:ext cx="171856" cy="19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1F116C5-6DEC-C745-B6A0-3EA0DDBDFC31}"/>
              </a:ext>
            </a:extLst>
          </p:cNvPr>
          <p:cNvCxnSpPr>
            <a:cxnSpLocks/>
          </p:cNvCxnSpPr>
          <p:nvPr/>
        </p:nvCxnSpPr>
        <p:spPr>
          <a:xfrm>
            <a:off x="6073302" y="941718"/>
            <a:ext cx="1718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17311B6-8F30-9A4A-A6F0-C44591159178}"/>
              </a:ext>
            </a:extLst>
          </p:cNvPr>
          <p:cNvCxnSpPr>
            <a:cxnSpLocks/>
          </p:cNvCxnSpPr>
          <p:nvPr/>
        </p:nvCxnSpPr>
        <p:spPr>
          <a:xfrm>
            <a:off x="7402749" y="941716"/>
            <a:ext cx="1718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424906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4696</TotalTime>
  <Words>529</Words>
  <Application>Microsoft Macintosh PowerPoint</Application>
  <PresentationFormat>Widescreen</PresentationFormat>
  <Paragraphs>92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Facet</vt:lpstr>
      <vt:lpstr>Data Transfer Between Regions</vt:lpstr>
      <vt:lpstr>Why?</vt:lpstr>
      <vt:lpstr>How?</vt:lpstr>
      <vt:lpstr>Considerations</vt:lpstr>
      <vt:lpstr>Challenges</vt:lpstr>
      <vt:lpstr>Good Practices and Lessons Learned</vt:lpstr>
      <vt:lpstr>Finally</vt:lpstr>
      <vt:lpstr>Small Test </vt:lpstr>
      <vt:lpstr>Conclusion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Transfer Between Regions</dc:title>
  <dc:creator>Nakul Bajaj</dc:creator>
  <cp:lastModifiedBy>Nakul Bajaj</cp:lastModifiedBy>
  <cp:revision>16</cp:revision>
  <dcterms:created xsi:type="dcterms:W3CDTF">2020-09-24T21:52:58Z</dcterms:created>
  <dcterms:modified xsi:type="dcterms:W3CDTF">2020-09-28T06:23:26Z</dcterms:modified>
</cp:coreProperties>
</file>