
<file path=[Content_Types].xml><?xml version="1.0" encoding="utf-8"?>
<Types xmlns="http://schemas.openxmlformats.org/package/2006/content-types">
  <Default Extension="jpeg" ContentType="image/jpe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028"/>
    <p:restoredTop sz="94674"/>
  </p:normalViewPr>
  <p:slideViewPr>
    <p:cSldViewPr snapToGrid="0" snapToObjects="1">
      <p:cViewPr varScale="1">
        <p:scale>
          <a:sx n="100" d="100"/>
          <a:sy n="100" d="100"/>
        </p:scale>
        <p:origin x="168" y="8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6/4/19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6/4/19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6/4/19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6/4/19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6/4/19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6/4/19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6/4/19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6/4/19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6/4/19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6/4/19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6/4/19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6/4/19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6/4/19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6/4/19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6/4/19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6/4/19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6/4/19</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www.linkedin.com/pulse/how-rate-reward-self-managed-teams-maja-roosjen/"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managementexchange.com/story/colleague-letter-understanding-replacing-jobs-commitments" TargetMode="External"/><Relationship Id="rId2" Type="http://schemas.openxmlformats.org/officeDocument/2006/relationships/hyperlink" Target="https://energized.org/en/what-is-holacracy/"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F2DD65-1172-FB44-8F68-FDEC43A99605}"/>
              </a:ext>
            </a:extLst>
          </p:cNvPr>
          <p:cNvSpPr>
            <a:spLocks noGrp="1"/>
          </p:cNvSpPr>
          <p:nvPr>
            <p:ph type="ctrTitle"/>
          </p:nvPr>
        </p:nvSpPr>
        <p:spPr/>
        <p:txBody>
          <a:bodyPr/>
          <a:lstStyle/>
          <a:p>
            <a:r>
              <a:rPr lang="en-US" dirty="0"/>
              <a:t>Self </a:t>
            </a:r>
            <a:r>
              <a:rPr lang="en-US" dirty="0" err="1"/>
              <a:t>Organising</a:t>
            </a:r>
            <a:r>
              <a:rPr lang="en-US" dirty="0"/>
              <a:t> Award System</a:t>
            </a:r>
          </a:p>
        </p:txBody>
      </p:sp>
      <p:sp>
        <p:nvSpPr>
          <p:cNvPr id="3" name="Subtitle 2">
            <a:extLst>
              <a:ext uri="{FF2B5EF4-FFF2-40B4-BE49-F238E27FC236}">
                <a16:creationId xmlns:a16="http://schemas.microsoft.com/office/drawing/2014/main" id="{42D02108-B9A8-3540-AF23-DEF61111D8DC}"/>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4064579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2DDA6-E205-8246-B37B-C286DF588E1C}"/>
              </a:ext>
            </a:extLst>
          </p:cNvPr>
          <p:cNvSpPr>
            <a:spLocks noGrp="1"/>
          </p:cNvSpPr>
          <p:nvPr>
            <p:ph type="title"/>
          </p:nvPr>
        </p:nvSpPr>
        <p:spPr/>
        <p:txBody>
          <a:bodyPr/>
          <a:lstStyle/>
          <a:p>
            <a:r>
              <a:rPr lang="en-US" dirty="0"/>
              <a:t>Determining salary</a:t>
            </a:r>
          </a:p>
        </p:txBody>
      </p:sp>
      <p:sp>
        <p:nvSpPr>
          <p:cNvPr id="3" name="Content Placeholder 2">
            <a:extLst>
              <a:ext uri="{FF2B5EF4-FFF2-40B4-BE49-F238E27FC236}">
                <a16:creationId xmlns:a16="http://schemas.microsoft.com/office/drawing/2014/main" id="{B8674039-0A75-6644-B730-849100597261}"/>
              </a:ext>
            </a:extLst>
          </p:cNvPr>
          <p:cNvSpPr>
            <a:spLocks noGrp="1"/>
          </p:cNvSpPr>
          <p:nvPr>
            <p:ph idx="1"/>
          </p:nvPr>
        </p:nvSpPr>
        <p:spPr/>
        <p:txBody>
          <a:bodyPr>
            <a:normAutofit fontScale="85000" lnSpcReduction="20000"/>
          </a:bodyPr>
          <a:lstStyle/>
          <a:p>
            <a:r>
              <a:rPr lang="en-US" dirty="0"/>
              <a:t>Bring everyone to the same level (Cleansing)</a:t>
            </a:r>
          </a:p>
          <a:p>
            <a:pPr lvl="1"/>
            <a:r>
              <a:rPr lang="en-US" dirty="0"/>
              <a:t>Data Scientists same level </a:t>
            </a:r>
          </a:p>
          <a:p>
            <a:pPr lvl="1"/>
            <a:r>
              <a:rPr lang="en-US" dirty="0"/>
              <a:t>Software engineers same level</a:t>
            </a:r>
          </a:p>
          <a:p>
            <a:pPr lvl="1"/>
            <a:r>
              <a:rPr lang="en-US" dirty="0"/>
              <a:t>Full stack same level</a:t>
            </a:r>
          </a:p>
          <a:p>
            <a:r>
              <a:rPr lang="en-US" dirty="0"/>
              <a:t>Changing role within teams is </a:t>
            </a:r>
            <a:r>
              <a:rPr lang="en-US" dirty="0" err="1"/>
              <a:t>upto</a:t>
            </a:r>
            <a:r>
              <a:rPr lang="en-US" dirty="0"/>
              <a:t> team members</a:t>
            </a:r>
          </a:p>
          <a:p>
            <a:r>
              <a:rPr lang="en-US" dirty="0"/>
              <a:t>Who decides</a:t>
            </a:r>
          </a:p>
          <a:p>
            <a:pPr lvl="1"/>
            <a:r>
              <a:rPr lang="en-US" dirty="0"/>
              <a:t>Method 1</a:t>
            </a:r>
          </a:p>
          <a:p>
            <a:pPr lvl="2"/>
            <a:r>
              <a:rPr lang="en-US" dirty="0"/>
              <a:t>Once a year everyone rates people on agreed metrics (between -5 to 5) compared to me.</a:t>
            </a:r>
          </a:p>
          <a:p>
            <a:pPr lvl="2"/>
            <a:r>
              <a:rPr lang="en-US" dirty="0"/>
              <a:t>Algorithm fits people in the bucket every year.</a:t>
            </a:r>
          </a:p>
          <a:p>
            <a:pPr lvl="1"/>
            <a:r>
              <a:rPr lang="en-US" dirty="0"/>
              <a:t>Method 2</a:t>
            </a:r>
          </a:p>
          <a:p>
            <a:pPr lvl="2"/>
            <a:r>
              <a:rPr lang="en-US" dirty="0"/>
              <a:t>People recommend based on a survey if someone deserves a raise and write their reasons.</a:t>
            </a:r>
          </a:p>
          <a:p>
            <a:pPr lvl="2"/>
            <a:r>
              <a:rPr lang="en-US" dirty="0"/>
              <a:t>Management seek input from these surveys and provides clear input to the person when giving the performance review and deciding to go ahead or not go ahead with the raise</a:t>
            </a:r>
          </a:p>
        </p:txBody>
      </p:sp>
    </p:spTree>
    <p:extLst>
      <p:ext uri="{BB962C8B-B14F-4D97-AF65-F5344CB8AC3E}">
        <p14:creationId xmlns:p14="http://schemas.microsoft.com/office/powerpoint/2010/main" val="26463583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61BEAD-97C4-9F43-BFAF-014F514F812A}"/>
              </a:ext>
            </a:extLst>
          </p:cNvPr>
          <p:cNvSpPr>
            <a:spLocks noGrp="1"/>
          </p:cNvSpPr>
          <p:nvPr>
            <p:ph type="title"/>
          </p:nvPr>
        </p:nvSpPr>
        <p:spPr/>
        <p:txBody>
          <a:bodyPr/>
          <a:lstStyle/>
          <a:p>
            <a:r>
              <a:rPr lang="en-US" dirty="0"/>
              <a:t>Incentives</a:t>
            </a:r>
          </a:p>
        </p:txBody>
      </p:sp>
      <p:sp>
        <p:nvSpPr>
          <p:cNvPr id="3" name="Content Placeholder 2">
            <a:extLst>
              <a:ext uri="{FF2B5EF4-FFF2-40B4-BE49-F238E27FC236}">
                <a16:creationId xmlns:a16="http://schemas.microsoft.com/office/drawing/2014/main" id="{EBAFEE42-792D-8B43-A82C-FC8653543C0F}"/>
              </a:ext>
            </a:extLst>
          </p:cNvPr>
          <p:cNvSpPr>
            <a:spLocks noGrp="1"/>
          </p:cNvSpPr>
          <p:nvPr>
            <p:ph idx="1"/>
          </p:nvPr>
        </p:nvSpPr>
        <p:spPr/>
        <p:txBody>
          <a:bodyPr/>
          <a:lstStyle/>
          <a:p>
            <a:r>
              <a:rPr lang="en-US" dirty="0"/>
              <a:t>Salaries (Team decides)</a:t>
            </a:r>
          </a:p>
          <a:p>
            <a:r>
              <a:rPr lang="en-US" dirty="0"/>
              <a:t>Bonuses (Are they determined by salary or should be shared equally amongst the team)</a:t>
            </a:r>
          </a:p>
          <a:p>
            <a:r>
              <a:rPr lang="en-US" dirty="0"/>
              <a:t>Team incentives</a:t>
            </a:r>
          </a:p>
          <a:p>
            <a:pPr lvl="1"/>
            <a:r>
              <a:rPr lang="en-US" dirty="0"/>
              <a:t>If we succeed then everyone succeeds, and this can push people to fulfill their team responsibility.</a:t>
            </a:r>
          </a:p>
        </p:txBody>
      </p:sp>
    </p:spTree>
    <p:extLst>
      <p:ext uri="{BB962C8B-B14F-4D97-AF65-F5344CB8AC3E}">
        <p14:creationId xmlns:p14="http://schemas.microsoft.com/office/powerpoint/2010/main" val="42402282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54134-1A75-9E40-9577-2B85C3D22C84}"/>
              </a:ext>
            </a:extLst>
          </p:cNvPr>
          <p:cNvSpPr>
            <a:spLocks noGrp="1"/>
          </p:cNvSpPr>
          <p:nvPr>
            <p:ph type="title"/>
          </p:nvPr>
        </p:nvSpPr>
        <p:spPr/>
        <p:txBody>
          <a:bodyPr/>
          <a:lstStyle/>
          <a:p>
            <a:r>
              <a:rPr lang="en-US" dirty="0"/>
              <a:t>Must read</a:t>
            </a:r>
          </a:p>
        </p:txBody>
      </p:sp>
      <p:sp>
        <p:nvSpPr>
          <p:cNvPr id="3" name="Content Placeholder 2">
            <a:extLst>
              <a:ext uri="{FF2B5EF4-FFF2-40B4-BE49-F238E27FC236}">
                <a16:creationId xmlns:a16="http://schemas.microsoft.com/office/drawing/2014/main" id="{F78C905C-E015-AD40-8B3F-39572618997A}"/>
              </a:ext>
            </a:extLst>
          </p:cNvPr>
          <p:cNvSpPr>
            <a:spLocks noGrp="1"/>
          </p:cNvSpPr>
          <p:nvPr>
            <p:ph idx="1"/>
          </p:nvPr>
        </p:nvSpPr>
        <p:spPr/>
        <p:txBody>
          <a:bodyPr/>
          <a:lstStyle/>
          <a:p>
            <a:pPr marL="0" indent="0">
              <a:buNone/>
            </a:pPr>
            <a:r>
              <a:rPr lang="en-AU" dirty="0">
                <a:hlinkClick r:id="rId2"/>
              </a:rPr>
              <a:t>https://www.linkedin.com/pulse/how-rate-reward-self-managed-teams-maja-roosjen/</a:t>
            </a:r>
            <a:endParaRPr lang="en-US" dirty="0"/>
          </a:p>
        </p:txBody>
      </p:sp>
    </p:spTree>
    <p:extLst>
      <p:ext uri="{BB962C8B-B14F-4D97-AF65-F5344CB8AC3E}">
        <p14:creationId xmlns:p14="http://schemas.microsoft.com/office/powerpoint/2010/main" val="10267312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EDE6BF-05A7-814A-AA4B-1D892901AE2C}"/>
              </a:ext>
            </a:extLst>
          </p:cNvPr>
          <p:cNvSpPr>
            <a:spLocks noGrp="1"/>
          </p:cNvSpPr>
          <p:nvPr>
            <p:ph type="title"/>
          </p:nvPr>
        </p:nvSpPr>
        <p:spPr/>
        <p:txBody>
          <a:bodyPr/>
          <a:lstStyle/>
          <a:p>
            <a:r>
              <a:rPr lang="en-US" dirty="0"/>
              <a:t>What is self organizing vs Management</a:t>
            </a:r>
          </a:p>
        </p:txBody>
      </p:sp>
      <p:sp>
        <p:nvSpPr>
          <p:cNvPr id="3" name="Content Placeholder 2">
            <a:extLst>
              <a:ext uri="{FF2B5EF4-FFF2-40B4-BE49-F238E27FC236}">
                <a16:creationId xmlns:a16="http://schemas.microsoft.com/office/drawing/2014/main" id="{5B569F1F-02F7-D744-9824-7F1AA6A855F1}"/>
              </a:ext>
            </a:extLst>
          </p:cNvPr>
          <p:cNvSpPr>
            <a:spLocks noGrp="1"/>
          </p:cNvSpPr>
          <p:nvPr>
            <p:ph idx="1"/>
          </p:nvPr>
        </p:nvSpPr>
        <p:spPr>
          <a:xfrm>
            <a:off x="677334" y="2160589"/>
            <a:ext cx="4171392" cy="3880773"/>
          </a:xfrm>
        </p:spPr>
        <p:txBody>
          <a:bodyPr/>
          <a:lstStyle/>
          <a:p>
            <a:r>
              <a:rPr lang="en-US" dirty="0"/>
              <a:t>Employees make their own decisions</a:t>
            </a:r>
          </a:p>
          <a:p>
            <a:pPr lvl="1"/>
            <a:r>
              <a:rPr lang="en-US" dirty="0"/>
              <a:t>Happier team</a:t>
            </a:r>
          </a:p>
          <a:p>
            <a:pPr lvl="1"/>
            <a:r>
              <a:rPr lang="en-US" dirty="0"/>
              <a:t>Engaged employees</a:t>
            </a:r>
          </a:p>
          <a:p>
            <a:pPr lvl="1"/>
            <a:r>
              <a:rPr lang="en-US" dirty="0"/>
              <a:t>Employees think what is best for organization</a:t>
            </a:r>
          </a:p>
          <a:p>
            <a:pPr lvl="1"/>
            <a:r>
              <a:rPr lang="en-US" dirty="0"/>
              <a:t>Environment for making mistakes and learning</a:t>
            </a:r>
          </a:p>
          <a:p>
            <a:pPr lvl="1"/>
            <a:r>
              <a:rPr lang="en-US" dirty="0"/>
              <a:t>People are more likely make decisions in favor of organization</a:t>
            </a:r>
          </a:p>
        </p:txBody>
      </p:sp>
      <p:sp>
        <p:nvSpPr>
          <p:cNvPr id="5" name="Content Placeholder 2">
            <a:extLst>
              <a:ext uri="{FF2B5EF4-FFF2-40B4-BE49-F238E27FC236}">
                <a16:creationId xmlns:a16="http://schemas.microsoft.com/office/drawing/2014/main" id="{2D4AA87B-4748-E445-99F9-64413565E57F}"/>
              </a:ext>
            </a:extLst>
          </p:cNvPr>
          <p:cNvSpPr txBox="1">
            <a:spLocks/>
          </p:cNvSpPr>
          <p:nvPr/>
        </p:nvSpPr>
        <p:spPr>
          <a:xfrm>
            <a:off x="4619681" y="2175546"/>
            <a:ext cx="4171392" cy="388077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dirty="0"/>
              <a:t>Mangers make decisions for employees</a:t>
            </a:r>
          </a:p>
          <a:p>
            <a:pPr lvl="1"/>
            <a:r>
              <a:rPr lang="en-US" dirty="0"/>
              <a:t>Less happier team</a:t>
            </a:r>
          </a:p>
          <a:p>
            <a:pPr lvl="1"/>
            <a:r>
              <a:rPr lang="en-US" dirty="0"/>
              <a:t>Less engaged employees</a:t>
            </a:r>
          </a:p>
          <a:p>
            <a:pPr lvl="1"/>
            <a:r>
              <a:rPr lang="en-US" dirty="0"/>
              <a:t>Employees think managers know what is best for organization</a:t>
            </a:r>
          </a:p>
          <a:p>
            <a:pPr lvl="1"/>
            <a:r>
              <a:rPr lang="en-US" dirty="0"/>
              <a:t>Difficult to learn in this environment</a:t>
            </a:r>
          </a:p>
          <a:p>
            <a:pPr lvl="1"/>
            <a:r>
              <a:rPr lang="en-US" dirty="0"/>
              <a:t>People will make decisions to make management happy</a:t>
            </a:r>
          </a:p>
        </p:txBody>
      </p:sp>
    </p:spTree>
    <p:extLst>
      <p:ext uri="{BB962C8B-B14F-4D97-AF65-F5344CB8AC3E}">
        <p14:creationId xmlns:p14="http://schemas.microsoft.com/office/powerpoint/2010/main" val="23019612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E40400-E34D-3949-A3BC-99E1B0134AB8}"/>
              </a:ext>
            </a:extLst>
          </p:cNvPr>
          <p:cNvSpPr>
            <a:spLocks noGrp="1"/>
          </p:cNvSpPr>
          <p:nvPr>
            <p:ph type="title"/>
          </p:nvPr>
        </p:nvSpPr>
        <p:spPr/>
        <p:txBody>
          <a:bodyPr/>
          <a:lstStyle/>
          <a:p>
            <a:r>
              <a:rPr lang="en-US" dirty="0"/>
              <a:t>What organization wants vs gets?</a:t>
            </a:r>
          </a:p>
        </p:txBody>
      </p:sp>
      <p:pic>
        <p:nvPicPr>
          <p:cNvPr id="4" name="Content Placeholder 3">
            <a:extLst>
              <a:ext uri="{FF2B5EF4-FFF2-40B4-BE49-F238E27FC236}">
                <a16:creationId xmlns:a16="http://schemas.microsoft.com/office/drawing/2014/main" id="{A90C6537-A6FE-1147-801E-8FE0EC337150}"/>
              </a:ext>
            </a:extLst>
          </p:cNvPr>
          <p:cNvPicPr>
            <a:picLocks noGrp="1" noChangeAspect="1"/>
          </p:cNvPicPr>
          <p:nvPr>
            <p:ph idx="1"/>
          </p:nvPr>
        </p:nvPicPr>
        <p:blipFill>
          <a:blip r:embed="rId2"/>
          <a:stretch>
            <a:fillRect/>
          </a:stretch>
        </p:blipFill>
        <p:spPr>
          <a:xfrm>
            <a:off x="321358" y="1777582"/>
            <a:ext cx="6900332" cy="3881437"/>
          </a:xfrm>
          <a:prstGeom prst="rect">
            <a:avLst/>
          </a:prstGeom>
        </p:spPr>
      </p:pic>
      <p:graphicFrame>
        <p:nvGraphicFramePr>
          <p:cNvPr id="3" name="Table 2">
            <a:extLst>
              <a:ext uri="{FF2B5EF4-FFF2-40B4-BE49-F238E27FC236}">
                <a16:creationId xmlns:a16="http://schemas.microsoft.com/office/drawing/2014/main" id="{56F6051A-9865-3C44-A298-D999257974BE}"/>
              </a:ext>
            </a:extLst>
          </p:cNvPr>
          <p:cNvGraphicFramePr>
            <a:graphicFrameLocks noGrp="1"/>
          </p:cNvGraphicFramePr>
          <p:nvPr>
            <p:extLst>
              <p:ext uri="{D42A27DB-BD31-4B8C-83A1-F6EECF244321}">
                <p14:modId xmlns:p14="http://schemas.microsoft.com/office/powerpoint/2010/main" val="936007727"/>
              </p:ext>
            </p:extLst>
          </p:nvPr>
        </p:nvGraphicFramePr>
        <p:xfrm>
          <a:off x="7221690" y="2015087"/>
          <a:ext cx="4868710" cy="3834851"/>
        </p:xfrm>
        <a:graphic>
          <a:graphicData uri="http://schemas.openxmlformats.org/drawingml/2006/table">
            <a:tbl>
              <a:tblPr firstRow="1" bandRow="1">
                <a:tableStyleId>{5C22544A-7EE6-4342-B048-85BDC9FD1C3A}</a:tableStyleId>
              </a:tblPr>
              <a:tblGrid>
                <a:gridCol w="4868710">
                  <a:extLst>
                    <a:ext uri="{9D8B030D-6E8A-4147-A177-3AD203B41FA5}">
                      <a16:colId xmlns:a16="http://schemas.microsoft.com/office/drawing/2014/main" val="3018312690"/>
                    </a:ext>
                  </a:extLst>
                </a:gridCol>
              </a:tblGrid>
              <a:tr h="461413">
                <a:tc>
                  <a:txBody>
                    <a:bodyPr/>
                    <a:lstStyle/>
                    <a:p>
                      <a:pPr algn="ctr"/>
                      <a:r>
                        <a:rPr lang="en-US" dirty="0"/>
                        <a:t>SHOULD REWARD</a:t>
                      </a:r>
                    </a:p>
                  </a:txBody>
                  <a:tcPr/>
                </a:tc>
                <a:extLst>
                  <a:ext uri="{0D108BD9-81ED-4DB2-BD59-A6C34878D82A}">
                    <a16:rowId xmlns:a16="http://schemas.microsoft.com/office/drawing/2014/main" val="184153155"/>
                  </a:ext>
                </a:extLst>
              </a:tr>
              <a:tr h="927100">
                <a:tc>
                  <a:txBody>
                    <a:bodyPr/>
                    <a:lstStyle/>
                    <a:p>
                      <a:r>
                        <a:rPr lang="en-US" sz="1350" dirty="0"/>
                        <a:t>Employees who invest time in themselves and help the team achieve goals and objectives</a:t>
                      </a:r>
                    </a:p>
                  </a:txBody>
                  <a:tcPr/>
                </a:tc>
                <a:extLst>
                  <a:ext uri="{0D108BD9-81ED-4DB2-BD59-A6C34878D82A}">
                    <a16:rowId xmlns:a16="http://schemas.microsoft.com/office/drawing/2014/main" val="4069632370"/>
                  </a:ext>
                </a:extLst>
              </a:tr>
              <a:tr h="451184">
                <a:tc>
                  <a:txBody>
                    <a:bodyPr/>
                    <a:lstStyle/>
                    <a:p>
                      <a:r>
                        <a:rPr lang="en-US" sz="1350" dirty="0"/>
                        <a:t>Employees who try new ways of solving complex problems, experiment different solutions and demonstrate creativity </a:t>
                      </a:r>
                    </a:p>
                  </a:txBody>
                  <a:tcPr/>
                </a:tc>
                <a:extLst>
                  <a:ext uri="{0D108BD9-81ED-4DB2-BD59-A6C34878D82A}">
                    <a16:rowId xmlns:a16="http://schemas.microsoft.com/office/drawing/2014/main" val="3482503725"/>
                  </a:ext>
                </a:extLst>
              </a:tr>
              <a:tr h="1084580">
                <a:tc>
                  <a:txBody>
                    <a:bodyPr/>
                    <a:lstStyle/>
                    <a:p>
                      <a:r>
                        <a:rPr lang="en-US" sz="1350" dirty="0"/>
                        <a:t>People who give honest feedback</a:t>
                      </a:r>
                    </a:p>
                    <a:p>
                      <a:r>
                        <a:rPr lang="en-US" sz="1350" dirty="0"/>
                        <a:t>People who don’t hesitate to say mistake has been made.</a:t>
                      </a:r>
                    </a:p>
                    <a:p>
                      <a:r>
                        <a:rPr lang="en-US" sz="1350" dirty="0"/>
                        <a:t>People who disagree</a:t>
                      </a:r>
                    </a:p>
                  </a:txBody>
                  <a:tcPr/>
                </a:tc>
                <a:extLst>
                  <a:ext uri="{0D108BD9-81ED-4DB2-BD59-A6C34878D82A}">
                    <a16:rowId xmlns:a16="http://schemas.microsoft.com/office/drawing/2014/main" val="2891441547"/>
                  </a:ext>
                </a:extLst>
              </a:tr>
              <a:tr h="858838">
                <a:tc>
                  <a:txBody>
                    <a:bodyPr/>
                    <a:lstStyle/>
                    <a:p>
                      <a:r>
                        <a:rPr lang="en-US" sz="1350" dirty="0"/>
                        <a:t>Work done</a:t>
                      </a:r>
                    </a:p>
                  </a:txBody>
                  <a:tcPr/>
                </a:tc>
                <a:extLst>
                  <a:ext uri="{0D108BD9-81ED-4DB2-BD59-A6C34878D82A}">
                    <a16:rowId xmlns:a16="http://schemas.microsoft.com/office/drawing/2014/main" val="3319621163"/>
                  </a:ext>
                </a:extLst>
              </a:tr>
            </a:tbl>
          </a:graphicData>
        </a:graphic>
      </p:graphicFrame>
    </p:spTree>
    <p:extLst>
      <p:ext uri="{BB962C8B-B14F-4D97-AF65-F5344CB8AC3E}">
        <p14:creationId xmlns:p14="http://schemas.microsoft.com/office/powerpoint/2010/main" val="34348417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ECE93-6EF0-B848-A3DE-8B60854EC7B9}"/>
              </a:ext>
            </a:extLst>
          </p:cNvPr>
          <p:cNvSpPr>
            <a:spLocks noGrp="1"/>
          </p:cNvSpPr>
          <p:nvPr>
            <p:ph type="title"/>
          </p:nvPr>
        </p:nvSpPr>
        <p:spPr/>
        <p:txBody>
          <a:bodyPr/>
          <a:lstStyle/>
          <a:p>
            <a:r>
              <a:rPr lang="en-US" dirty="0"/>
              <a:t>Lets try answer three questions</a:t>
            </a:r>
          </a:p>
        </p:txBody>
      </p:sp>
      <p:sp>
        <p:nvSpPr>
          <p:cNvPr id="3" name="Content Placeholder 2">
            <a:extLst>
              <a:ext uri="{FF2B5EF4-FFF2-40B4-BE49-F238E27FC236}">
                <a16:creationId xmlns:a16="http://schemas.microsoft.com/office/drawing/2014/main" id="{88F7DCCD-CC6F-0C47-86B8-1A4208CD08B2}"/>
              </a:ext>
            </a:extLst>
          </p:cNvPr>
          <p:cNvSpPr>
            <a:spLocks noGrp="1"/>
          </p:cNvSpPr>
          <p:nvPr>
            <p:ph idx="1"/>
          </p:nvPr>
        </p:nvSpPr>
        <p:spPr/>
        <p:txBody>
          <a:bodyPr>
            <a:normAutofit fontScale="77500" lnSpcReduction="20000"/>
          </a:bodyPr>
          <a:lstStyle/>
          <a:p>
            <a:r>
              <a:rPr lang="en-US" dirty="0"/>
              <a:t>What does one need to do to get ahead?</a:t>
            </a:r>
          </a:p>
          <a:p>
            <a:r>
              <a:rPr lang="en-US" dirty="0"/>
              <a:t>What makes people more successful?</a:t>
            </a:r>
          </a:p>
          <a:p>
            <a:r>
              <a:rPr lang="en-US" dirty="0"/>
              <a:t>Is that what made you/everyone succeed here?</a:t>
            </a:r>
          </a:p>
          <a:p>
            <a:pPr lvl="1"/>
            <a:r>
              <a:rPr lang="en-US" dirty="0"/>
              <a:t>Get to the details of cool stuff</a:t>
            </a:r>
          </a:p>
          <a:p>
            <a:pPr lvl="2"/>
            <a:r>
              <a:rPr lang="en-US" dirty="0"/>
              <a:t>Python pipeline </a:t>
            </a:r>
          </a:p>
          <a:p>
            <a:pPr lvl="2"/>
            <a:r>
              <a:rPr lang="en-US" dirty="0"/>
              <a:t>Customer analytics</a:t>
            </a:r>
          </a:p>
          <a:p>
            <a:pPr lvl="2"/>
            <a:r>
              <a:rPr lang="en-US" dirty="0"/>
              <a:t>Entity automation creation</a:t>
            </a:r>
          </a:p>
          <a:p>
            <a:pPr lvl="2"/>
            <a:r>
              <a:rPr lang="en-US" dirty="0"/>
              <a:t>Pack generator</a:t>
            </a:r>
          </a:p>
          <a:p>
            <a:pPr lvl="2"/>
            <a:r>
              <a:rPr lang="en-US" dirty="0"/>
              <a:t>Cool apps</a:t>
            </a:r>
          </a:p>
          <a:p>
            <a:pPr lvl="2"/>
            <a:r>
              <a:rPr lang="en-US" dirty="0"/>
              <a:t>NSW winning </a:t>
            </a:r>
          </a:p>
          <a:p>
            <a:pPr lvl="1"/>
            <a:r>
              <a:rPr lang="en-US" dirty="0"/>
              <a:t>Lets get to details of less desirable</a:t>
            </a:r>
          </a:p>
          <a:p>
            <a:pPr lvl="2"/>
            <a:r>
              <a:rPr lang="en-US" dirty="0"/>
              <a:t>Weekend work</a:t>
            </a:r>
          </a:p>
          <a:p>
            <a:pPr lvl="2"/>
            <a:r>
              <a:rPr lang="en-US" dirty="0"/>
              <a:t>Sounding super smart at times</a:t>
            </a:r>
          </a:p>
          <a:p>
            <a:pPr lvl="2"/>
            <a:r>
              <a:rPr lang="en-US" dirty="0"/>
              <a:t>More documentation than actual analysis</a:t>
            </a:r>
          </a:p>
        </p:txBody>
      </p:sp>
    </p:spTree>
    <p:extLst>
      <p:ext uri="{BB962C8B-B14F-4D97-AF65-F5344CB8AC3E}">
        <p14:creationId xmlns:p14="http://schemas.microsoft.com/office/powerpoint/2010/main" val="24376781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4163B3-3CF9-6E4A-987E-3C820BCE4D23}"/>
              </a:ext>
            </a:extLst>
          </p:cNvPr>
          <p:cNvSpPr>
            <a:spLocks noGrp="1"/>
          </p:cNvSpPr>
          <p:nvPr>
            <p:ph type="title"/>
          </p:nvPr>
        </p:nvSpPr>
        <p:spPr/>
        <p:txBody>
          <a:bodyPr/>
          <a:lstStyle/>
          <a:p>
            <a:r>
              <a:rPr lang="en-US" dirty="0"/>
              <a:t>Who get promotion ?</a:t>
            </a:r>
          </a:p>
        </p:txBody>
      </p:sp>
      <p:sp>
        <p:nvSpPr>
          <p:cNvPr id="3" name="Content Placeholder 2">
            <a:extLst>
              <a:ext uri="{FF2B5EF4-FFF2-40B4-BE49-F238E27FC236}">
                <a16:creationId xmlns:a16="http://schemas.microsoft.com/office/drawing/2014/main" id="{9B4A81FA-5D96-9D45-B190-AB423DF75A27}"/>
              </a:ext>
            </a:extLst>
          </p:cNvPr>
          <p:cNvSpPr>
            <a:spLocks noGrp="1"/>
          </p:cNvSpPr>
          <p:nvPr>
            <p:ph idx="1"/>
          </p:nvPr>
        </p:nvSpPr>
        <p:spPr/>
        <p:txBody>
          <a:bodyPr>
            <a:normAutofit fontScale="85000" lnSpcReduction="20000"/>
          </a:bodyPr>
          <a:lstStyle/>
          <a:p>
            <a:r>
              <a:rPr lang="en-US" dirty="0"/>
              <a:t>If you work here longer you get promotion?</a:t>
            </a:r>
          </a:p>
          <a:p>
            <a:r>
              <a:rPr lang="en-US" dirty="0"/>
              <a:t>If you know bosses well and have drinks with them you get promotion?</a:t>
            </a:r>
          </a:p>
          <a:p>
            <a:r>
              <a:rPr lang="en-US" dirty="0"/>
              <a:t>If you work on cool assignment you get promotion?</a:t>
            </a:r>
          </a:p>
          <a:p>
            <a:r>
              <a:rPr lang="en-US" dirty="0"/>
              <a:t>You get promotion anyway?</a:t>
            </a:r>
          </a:p>
          <a:p>
            <a:r>
              <a:rPr lang="en-US" dirty="0"/>
              <a:t>If you are high performer in management eyes you get promotion?</a:t>
            </a:r>
          </a:p>
          <a:p>
            <a:endParaRPr lang="en-US" dirty="0"/>
          </a:p>
          <a:p>
            <a:pPr marL="0" indent="0">
              <a:buNone/>
            </a:pPr>
            <a:r>
              <a:rPr lang="en-US" dirty="0"/>
              <a:t>Are these aligned with core values?</a:t>
            </a:r>
          </a:p>
          <a:p>
            <a:pPr marL="0" indent="0">
              <a:buNone/>
            </a:pPr>
            <a:r>
              <a:rPr lang="en-US" dirty="0"/>
              <a:t>Do people understand how to challenge themselves and how to get ahead?</a:t>
            </a:r>
          </a:p>
          <a:p>
            <a:pPr marL="0" indent="0">
              <a:buNone/>
            </a:pPr>
            <a:r>
              <a:rPr lang="en-US" dirty="0"/>
              <a:t>Do people understand reward beyond salary and bonuses?</a:t>
            </a:r>
          </a:p>
          <a:p>
            <a:pPr marL="0" indent="0">
              <a:buNone/>
            </a:pPr>
            <a:r>
              <a:rPr lang="en-US" dirty="0"/>
              <a:t>	Learning</a:t>
            </a:r>
            <a:br>
              <a:rPr lang="en-US" dirty="0"/>
            </a:br>
            <a:r>
              <a:rPr lang="en-US" dirty="0"/>
              <a:t>	Attention from others</a:t>
            </a:r>
          </a:p>
          <a:p>
            <a:pPr marL="0" indent="0">
              <a:buNone/>
            </a:pPr>
            <a:r>
              <a:rPr lang="en-US" dirty="0"/>
              <a:t>	Promotion</a:t>
            </a:r>
            <a:br>
              <a:rPr lang="en-US" dirty="0"/>
            </a:br>
            <a:r>
              <a:rPr lang="en-US" dirty="0"/>
              <a:t>	Looking </a:t>
            </a:r>
            <a:r>
              <a:rPr lang="en-US" dirty="0" err="1"/>
              <a:t>upto</a:t>
            </a:r>
            <a:r>
              <a:rPr lang="en-US" dirty="0"/>
              <a:t> this person</a:t>
            </a:r>
          </a:p>
        </p:txBody>
      </p:sp>
    </p:spTree>
    <p:extLst>
      <p:ext uri="{BB962C8B-B14F-4D97-AF65-F5344CB8AC3E}">
        <p14:creationId xmlns:p14="http://schemas.microsoft.com/office/powerpoint/2010/main" val="35296275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1B748C-2500-2B43-8620-54DEA2BA7CD3}"/>
              </a:ext>
            </a:extLst>
          </p:cNvPr>
          <p:cNvSpPr>
            <a:spLocks noGrp="1"/>
          </p:cNvSpPr>
          <p:nvPr>
            <p:ph type="title"/>
          </p:nvPr>
        </p:nvSpPr>
        <p:spPr/>
        <p:txBody>
          <a:bodyPr/>
          <a:lstStyle/>
          <a:p>
            <a:r>
              <a:rPr lang="en-US" dirty="0"/>
              <a:t>Define, Measure and Reward - Define</a:t>
            </a:r>
          </a:p>
        </p:txBody>
      </p:sp>
      <p:sp>
        <p:nvSpPr>
          <p:cNvPr id="3" name="Content Placeholder 2">
            <a:extLst>
              <a:ext uri="{FF2B5EF4-FFF2-40B4-BE49-F238E27FC236}">
                <a16:creationId xmlns:a16="http://schemas.microsoft.com/office/drawing/2014/main" id="{FC7BCEC3-7084-F443-AF9C-8CFED5C68B43}"/>
              </a:ext>
            </a:extLst>
          </p:cNvPr>
          <p:cNvSpPr>
            <a:spLocks noGrp="1"/>
          </p:cNvSpPr>
          <p:nvPr>
            <p:ph idx="1"/>
          </p:nvPr>
        </p:nvSpPr>
        <p:spPr/>
        <p:txBody>
          <a:bodyPr>
            <a:normAutofit fontScale="85000" lnSpcReduction="20000"/>
          </a:bodyPr>
          <a:lstStyle/>
          <a:p>
            <a:r>
              <a:rPr lang="en-US" dirty="0"/>
              <a:t>What is expected of people.</a:t>
            </a:r>
          </a:p>
          <a:p>
            <a:pPr lvl="1"/>
            <a:r>
              <a:rPr lang="en-US" dirty="0"/>
              <a:t>Who are we? Why we exist? What do we stand for? Where do we want to go?</a:t>
            </a:r>
          </a:p>
          <a:p>
            <a:pPr lvl="1"/>
            <a:r>
              <a:rPr lang="en-US" dirty="0"/>
              <a:t>What is acceptable and not acceptable?</a:t>
            </a:r>
          </a:p>
          <a:p>
            <a:pPr lvl="1"/>
            <a:r>
              <a:rPr lang="en-US" dirty="0"/>
              <a:t>How we interact internally and externally with suppliers/clients/consultants/bankers , etc.</a:t>
            </a:r>
          </a:p>
          <a:p>
            <a:r>
              <a:rPr lang="en-US" dirty="0"/>
              <a:t>We must clearly define these so we adhere to these.</a:t>
            </a:r>
          </a:p>
          <a:p>
            <a:pPr lvl="1"/>
            <a:r>
              <a:rPr lang="en-US" dirty="0"/>
              <a:t>In self organizing team as entrepreneurs, how do people need to act?</a:t>
            </a:r>
          </a:p>
          <a:p>
            <a:pPr lvl="2"/>
            <a:r>
              <a:rPr lang="en-US" dirty="0"/>
              <a:t>Are we self managed?</a:t>
            </a:r>
          </a:p>
          <a:p>
            <a:pPr lvl="2"/>
            <a:r>
              <a:rPr lang="en-US" dirty="0"/>
              <a:t>Are we taking responsibility?</a:t>
            </a:r>
          </a:p>
          <a:p>
            <a:pPr lvl="2"/>
            <a:r>
              <a:rPr lang="en-US" dirty="0"/>
              <a:t>Are we achieving the goals and goals are rightly defined?</a:t>
            </a:r>
          </a:p>
          <a:p>
            <a:pPr lvl="1"/>
            <a:r>
              <a:rPr lang="en-US" dirty="0">
                <a:hlinkClick r:id="rId2"/>
              </a:rPr>
              <a:t>Holacracy</a:t>
            </a:r>
            <a:r>
              <a:rPr lang="en-US" dirty="0"/>
              <a:t> (Team must define it together)</a:t>
            </a:r>
          </a:p>
          <a:p>
            <a:pPr lvl="1"/>
            <a:r>
              <a:rPr lang="en-US" dirty="0">
                <a:hlinkClick r:id="rId3"/>
              </a:rPr>
              <a:t>CLOU</a:t>
            </a:r>
            <a:r>
              <a:rPr lang="en-US" dirty="0"/>
              <a:t> -Colleague Letter of Understanding</a:t>
            </a:r>
          </a:p>
          <a:p>
            <a:pPr lvl="2"/>
            <a:r>
              <a:rPr lang="en-US" dirty="0"/>
              <a:t>Everyone have their role and responsibility in detail</a:t>
            </a:r>
          </a:p>
          <a:p>
            <a:pPr lvl="2"/>
            <a:r>
              <a:rPr lang="en-US" dirty="0"/>
              <a:t>We can use RACI to do it</a:t>
            </a:r>
          </a:p>
        </p:txBody>
      </p:sp>
    </p:spTree>
    <p:extLst>
      <p:ext uri="{BB962C8B-B14F-4D97-AF65-F5344CB8AC3E}">
        <p14:creationId xmlns:p14="http://schemas.microsoft.com/office/powerpoint/2010/main" val="2360526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0E4312-71FE-2041-A1E4-D2255BF7C506}"/>
              </a:ext>
            </a:extLst>
          </p:cNvPr>
          <p:cNvSpPr>
            <a:spLocks noGrp="1"/>
          </p:cNvSpPr>
          <p:nvPr>
            <p:ph type="title"/>
          </p:nvPr>
        </p:nvSpPr>
        <p:spPr/>
        <p:txBody>
          <a:bodyPr/>
          <a:lstStyle/>
          <a:p>
            <a:r>
              <a:rPr lang="en-US" dirty="0"/>
              <a:t>Define Continued</a:t>
            </a:r>
          </a:p>
        </p:txBody>
      </p:sp>
      <p:sp>
        <p:nvSpPr>
          <p:cNvPr id="3" name="Content Placeholder 2">
            <a:extLst>
              <a:ext uri="{FF2B5EF4-FFF2-40B4-BE49-F238E27FC236}">
                <a16:creationId xmlns:a16="http://schemas.microsoft.com/office/drawing/2014/main" id="{24681056-2763-0540-B221-C80861D9AA10}"/>
              </a:ext>
            </a:extLst>
          </p:cNvPr>
          <p:cNvSpPr>
            <a:spLocks noGrp="1"/>
          </p:cNvSpPr>
          <p:nvPr>
            <p:ph idx="1"/>
          </p:nvPr>
        </p:nvSpPr>
        <p:spPr/>
        <p:txBody>
          <a:bodyPr>
            <a:normAutofit fontScale="92500"/>
          </a:bodyPr>
          <a:lstStyle/>
          <a:p>
            <a:pPr marL="0" indent="0" fontAlgn="base">
              <a:buNone/>
            </a:pPr>
            <a:r>
              <a:rPr lang="en-AU" i="1" dirty="0"/>
              <a:t>Things to Consider:</a:t>
            </a:r>
            <a:endParaRPr lang="en-AU" dirty="0"/>
          </a:p>
          <a:p>
            <a:pPr fontAlgn="base"/>
            <a:r>
              <a:rPr lang="en-AU" i="1" dirty="0"/>
              <a:t>Everyone needs to be clear on what is expected of him or her, but what is clear enough? – Outside stream work.</a:t>
            </a:r>
            <a:endParaRPr lang="en-AU" dirty="0"/>
          </a:p>
          <a:p>
            <a:pPr fontAlgn="base"/>
            <a:r>
              <a:rPr lang="en-AU" i="1" dirty="0"/>
              <a:t>What behaviour is needed to be a successful self-managed team and is it clear to everyone exactly what they need to do (or not do)? - Do we all know it?</a:t>
            </a:r>
            <a:endParaRPr lang="en-AU" dirty="0"/>
          </a:p>
          <a:p>
            <a:pPr fontAlgn="base"/>
            <a:r>
              <a:rPr lang="en-AU" i="1" dirty="0"/>
              <a:t>Are the roles and responsibilities clear and detailed enough for people to fully grasp? – What is self organising? What is entrepreneurship within roles? What is innovation? How do we measure it?</a:t>
            </a:r>
            <a:endParaRPr lang="en-AU" dirty="0"/>
          </a:p>
          <a:p>
            <a:pPr fontAlgn="base"/>
            <a:r>
              <a:rPr lang="en-AU" i="1" dirty="0"/>
              <a:t>Translate mission, vision and values into explicit behaviour statements.</a:t>
            </a:r>
            <a:endParaRPr lang="en-AU" dirty="0"/>
          </a:p>
          <a:p>
            <a:pPr fontAlgn="base"/>
            <a:r>
              <a:rPr lang="en-AU" i="1" dirty="0"/>
              <a:t>Ensure that mission, vision, values and behaviour statements are a recurring theme and are regularly discussed with everyone (Check every quarter/six months). Maybe put a version control </a:t>
            </a:r>
            <a:endParaRPr lang="en-AU" dirty="0"/>
          </a:p>
          <a:p>
            <a:endParaRPr lang="en-US" dirty="0"/>
          </a:p>
        </p:txBody>
      </p:sp>
    </p:spTree>
    <p:extLst>
      <p:ext uri="{BB962C8B-B14F-4D97-AF65-F5344CB8AC3E}">
        <p14:creationId xmlns:p14="http://schemas.microsoft.com/office/powerpoint/2010/main" val="20441623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20AA8D-92FD-334D-B40A-8DAE4A863AFD}"/>
              </a:ext>
            </a:extLst>
          </p:cNvPr>
          <p:cNvSpPr>
            <a:spLocks noGrp="1"/>
          </p:cNvSpPr>
          <p:nvPr>
            <p:ph type="title"/>
          </p:nvPr>
        </p:nvSpPr>
        <p:spPr/>
        <p:txBody>
          <a:bodyPr/>
          <a:lstStyle/>
          <a:p>
            <a:r>
              <a:rPr lang="en-US" dirty="0"/>
              <a:t>Measure -  Bonuses/Salaries excite but measuring performance fades smiles.</a:t>
            </a:r>
          </a:p>
        </p:txBody>
      </p:sp>
      <p:sp>
        <p:nvSpPr>
          <p:cNvPr id="3" name="Content Placeholder 2">
            <a:extLst>
              <a:ext uri="{FF2B5EF4-FFF2-40B4-BE49-F238E27FC236}">
                <a16:creationId xmlns:a16="http://schemas.microsoft.com/office/drawing/2014/main" id="{1B65C310-7028-9E4A-9B13-66910A5309CF}"/>
              </a:ext>
            </a:extLst>
          </p:cNvPr>
          <p:cNvSpPr>
            <a:spLocks noGrp="1"/>
          </p:cNvSpPr>
          <p:nvPr>
            <p:ph idx="1"/>
          </p:nvPr>
        </p:nvSpPr>
        <p:spPr>
          <a:xfrm>
            <a:off x="677334" y="2160589"/>
            <a:ext cx="8596668" cy="4396622"/>
          </a:xfrm>
        </p:spPr>
        <p:txBody>
          <a:bodyPr>
            <a:normAutofit fontScale="85000" lnSpcReduction="20000"/>
          </a:bodyPr>
          <a:lstStyle/>
          <a:p>
            <a:pPr marL="0" indent="0">
              <a:buNone/>
            </a:pPr>
            <a:r>
              <a:rPr lang="en-US" dirty="0"/>
              <a:t>People don’t want pressure from top but want to know whether they are doing a good job or not.</a:t>
            </a:r>
          </a:p>
          <a:p>
            <a:r>
              <a:rPr lang="en-US" dirty="0"/>
              <a:t>Team focus</a:t>
            </a:r>
          </a:p>
          <a:p>
            <a:r>
              <a:rPr lang="en-US" dirty="0"/>
              <a:t>Transparency: Everyone can see where is someone, and a healthy peer pressure system can motivate someone to do better</a:t>
            </a:r>
          </a:p>
          <a:p>
            <a:r>
              <a:rPr lang="en-US" dirty="0"/>
              <a:t>Feedback (Frequent and effective)</a:t>
            </a:r>
          </a:p>
          <a:p>
            <a:pPr lvl="1"/>
            <a:r>
              <a:rPr lang="en-US" dirty="0"/>
              <a:t>Based on roles and responsibilities peers give some valuable feedback </a:t>
            </a:r>
          </a:p>
          <a:p>
            <a:pPr lvl="1"/>
            <a:r>
              <a:rPr lang="en-US" dirty="0"/>
              <a:t>Can everyone access each other once a year (catered into stream rotation)</a:t>
            </a:r>
          </a:p>
          <a:p>
            <a:r>
              <a:rPr lang="en-US" dirty="0"/>
              <a:t>Things to consider</a:t>
            </a:r>
          </a:p>
          <a:p>
            <a:pPr lvl="1" fontAlgn="base"/>
            <a:r>
              <a:rPr lang="en-AU" i="1" dirty="0"/>
              <a:t>What is the right balance between individual performance and team performance?</a:t>
            </a:r>
            <a:endParaRPr lang="en-AU" dirty="0"/>
          </a:p>
          <a:p>
            <a:pPr lvl="1" fontAlgn="base"/>
            <a:r>
              <a:rPr lang="en-AU" i="1" dirty="0"/>
              <a:t>How transparent do you want to be with your performance data?</a:t>
            </a:r>
            <a:endParaRPr lang="en-AU" dirty="0"/>
          </a:p>
          <a:p>
            <a:pPr lvl="1" fontAlgn="base"/>
            <a:r>
              <a:rPr lang="en-AU" i="1" dirty="0"/>
              <a:t>What is needed to stimulate a culture of feedback?</a:t>
            </a:r>
            <a:endParaRPr lang="en-AU" dirty="0"/>
          </a:p>
          <a:p>
            <a:pPr lvl="1" fontAlgn="base"/>
            <a:r>
              <a:rPr lang="en-AU" i="1" dirty="0"/>
              <a:t>How important is it to differentiate between good performance and mediocre/poor performance?</a:t>
            </a:r>
            <a:endParaRPr lang="en-AU" dirty="0"/>
          </a:p>
          <a:p>
            <a:pPr lvl="1" fontAlgn="base"/>
            <a:r>
              <a:rPr lang="en-AU" i="1" dirty="0"/>
              <a:t>Does it make sense to have annual performance discussions in addition to regular feedback? If so, what is the purpose? Is it to discuss raises? Is it to discuss development and career issues?</a:t>
            </a:r>
            <a:endParaRPr lang="en-AU" dirty="0"/>
          </a:p>
          <a:p>
            <a:pPr marL="457200" lvl="1" indent="0">
              <a:buNone/>
            </a:pPr>
            <a:endParaRPr lang="en-US" dirty="0"/>
          </a:p>
        </p:txBody>
      </p:sp>
    </p:spTree>
    <p:extLst>
      <p:ext uri="{BB962C8B-B14F-4D97-AF65-F5344CB8AC3E}">
        <p14:creationId xmlns:p14="http://schemas.microsoft.com/office/powerpoint/2010/main" val="2524152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18147-BF89-504B-8791-E28E37492376}"/>
              </a:ext>
            </a:extLst>
          </p:cNvPr>
          <p:cNvSpPr>
            <a:spLocks noGrp="1"/>
          </p:cNvSpPr>
          <p:nvPr>
            <p:ph type="title"/>
          </p:nvPr>
        </p:nvSpPr>
        <p:spPr/>
        <p:txBody>
          <a:bodyPr/>
          <a:lstStyle/>
          <a:p>
            <a:r>
              <a:rPr lang="en-US" dirty="0"/>
              <a:t>Reward – is Financial enough</a:t>
            </a:r>
          </a:p>
        </p:txBody>
      </p:sp>
      <p:sp>
        <p:nvSpPr>
          <p:cNvPr id="3" name="Content Placeholder 2">
            <a:extLst>
              <a:ext uri="{FF2B5EF4-FFF2-40B4-BE49-F238E27FC236}">
                <a16:creationId xmlns:a16="http://schemas.microsoft.com/office/drawing/2014/main" id="{9CAD3D46-A852-EF4E-8AFC-10D1C98996E9}"/>
              </a:ext>
            </a:extLst>
          </p:cNvPr>
          <p:cNvSpPr>
            <a:spLocks noGrp="1"/>
          </p:cNvSpPr>
          <p:nvPr>
            <p:ph idx="1"/>
          </p:nvPr>
        </p:nvSpPr>
        <p:spPr/>
        <p:txBody>
          <a:bodyPr>
            <a:normAutofit lnSpcReduction="10000"/>
          </a:bodyPr>
          <a:lstStyle/>
          <a:p>
            <a:r>
              <a:rPr lang="en-US" dirty="0"/>
              <a:t>If Financial is the only reward then people will always ask for more and limited is available</a:t>
            </a:r>
          </a:p>
          <a:p>
            <a:r>
              <a:rPr lang="en-US" dirty="0"/>
              <a:t>Divide rewards into both financial and non-financial</a:t>
            </a:r>
          </a:p>
          <a:p>
            <a:pPr lvl="1"/>
            <a:r>
              <a:rPr lang="en-US" dirty="0"/>
              <a:t>Job-title is a great non-financial reward</a:t>
            </a:r>
          </a:p>
          <a:p>
            <a:pPr lvl="1"/>
            <a:r>
              <a:rPr lang="en-US" dirty="0"/>
              <a:t>Invitation to conferences (google, data science , important meetings)</a:t>
            </a:r>
          </a:p>
          <a:p>
            <a:pPr lvl="1"/>
            <a:r>
              <a:rPr lang="en-US" dirty="0"/>
              <a:t>Challenging work, feedback, attention, autonomy to make decisions</a:t>
            </a:r>
          </a:p>
          <a:p>
            <a:pPr lvl="2"/>
            <a:r>
              <a:rPr lang="en-US" dirty="0"/>
              <a:t>Nakul I want you to design a self organizing reward system for the team</a:t>
            </a:r>
          </a:p>
          <a:p>
            <a:pPr lvl="2"/>
            <a:r>
              <a:rPr lang="en-US" dirty="0"/>
              <a:t>You have a budget of $50,000</a:t>
            </a:r>
          </a:p>
          <a:p>
            <a:pPr lvl="2"/>
            <a:r>
              <a:rPr lang="en-US" dirty="0"/>
              <a:t>Terry how can we add more value with the news streamer? I want it to be used across the bank?</a:t>
            </a:r>
          </a:p>
          <a:p>
            <a:pPr lvl="3"/>
            <a:r>
              <a:rPr lang="en-US" dirty="0"/>
              <a:t>You can dedicate half your time in this project?</a:t>
            </a:r>
          </a:p>
          <a:p>
            <a:pPr lvl="3"/>
            <a:r>
              <a:rPr lang="en-US" dirty="0"/>
              <a:t>You can use resources across the bank?</a:t>
            </a:r>
          </a:p>
          <a:p>
            <a:pPr lvl="1"/>
            <a:endParaRPr lang="en-US" dirty="0"/>
          </a:p>
        </p:txBody>
      </p:sp>
    </p:spTree>
    <p:extLst>
      <p:ext uri="{BB962C8B-B14F-4D97-AF65-F5344CB8AC3E}">
        <p14:creationId xmlns:p14="http://schemas.microsoft.com/office/powerpoint/2010/main" val="331002718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121</TotalTime>
  <Words>1006</Words>
  <Application>Microsoft Macintosh PowerPoint</Application>
  <PresentationFormat>Widescreen</PresentationFormat>
  <Paragraphs>114</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Trebuchet MS</vt:lpstr>
      <vt:lpstr>Wingdings 3</vt:lpstr>
      <vt:lpstr>Facet</vt:lpstr>
      <vt:lpstr>Self Organising Award System</vt:lpstr>
      <vt:lpstr>What is self organizing vs Management</vt:lpstr>
      <vt:lpstr>What organization wants vs gets?</vt:lpstr>
      <vt:lpstr>Lets try answer three questions</vt:lpstr>
      <vt:lpstr>Who get promotion ?</vt:lpstr>
      <vt:lpstr>Define, Measure and Reward - Define</vt:lpstr>
      <vt:lpstr>Define Continued</vt:lpstr>
      <vt:lpstr>Measure -  Bonuses/Salaries excite but measuring performance fades smiles.</vt:lpstr>
      <vt:lpstr>Reward – is Financial enough</vt:lpstr>
      <vt:lpstr>Determining salary</vt:lpstr>
      <vt:lpstr>Incentives</vt:lpstr>
      <vt:lpstr>Must read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Self Organising Award System</dc:title>
  <dc:creator>Microsoft Office User</dc:creator>
  <cp:lastModifiedBy>Microsoft Office User</cp:lastModifiedBy>
  <cp:revision>11</cp:revision>
  <dcterms:created xsi:type="dcterms:W3CDTF">2019-06-03T05:56:42Z</dcterms:created>
  <dcterms:modified xsi:type="dcterms:W3CDTF">2019-06-03T14:47:23Z</dcterms:modified>
</cp:coreProperties>
</file>