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31" d="100"/>
          <a:sy n="131" d="100"/>
        </p:scale>
        <p:origin x="352"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BFF3-25AB-4EF1-93DE-AFA88884B722}"/>
              </a:ext>
            </a:extLst>
          </p:cNvPr>
          <p:cNvSpPr>
            <a:spLocks noGrp="1"/>
          </p:cNvSpPr>
          <p:nvPr>
            <p:ph type="ctrTitle"/>
          </p:nvPr>
        </p:nvSpPr>
        <p:spPr/>
        <p:txBody>
          <a:bodyPr/>
          <a:lstStyle/>
          <a:p>
            <a:r>
              <a:rPr lang="en-AU" dirty="0"/>
              <a:t>The Millionaire Next Door</a:t>
            </a:r>
          </a:p>
        </p:txBody>
      </p:sp>
      <p:sp>
        <p:nvSpPr>
          <p:cNvPr id="3" name="Subtitle 2">
            <a:extLst>
              <a:ext uri="{FF2B5EF4-FFF2-40B4-BE49-F238E27FC236}">
                <a16:creationId xmlns:a16="http://schemas.microsoft.com/office/drawing/2014/main" id="{CC91E663-A8D2-4C54-BABA-6AADEB3B2C94}"/>
              </a:ext>
            </a:extLst>
          </p:cNvPr>
          <p:cNvSpPr>
            <a:spLocks noGrp="1"/>
          </p:cNvSpPr>
          <p:nvPr>
            <p:ph type="subTitle" idx="1"/>
          </p:nvPr>
        </p:nvSpPr>
        <p:spPr/>
        <p:txBody>
          <a:bodyPr/>
          <a:lstStyle/>
          <a:p>
            <a:r>
              <a:rPr lang="de-DE" dirty="0"/>
              <a:t>William D. Danko, Ph.D.</a:t>
            </a:r>
          </a:p>
          <a:p>
            <a:r>
              <a:rPr lang="en-US" dirty="0"/>
              <a:t>Thomas J. Stanley, Ph.D.</a:t>
            </a:r>
            <a:endParaRPr lang="en-AU" dirty="0"/>
          </a:p>
        </p:txBody>
      </p:sp>
    </p:spTree>
    <p:extLst>
      <p:ext uri="{BB962C8B-B14F-4D97-AF65-F5344CB8AC3E}">
        <p14:creationId xmlns:p14="http://schemas.microsoft.com/office/powerpoint/2010/main" val="123880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F25E-E40C-42E4-BCEB-F0505520406C}"/>
              </a:ext>
            </a:extLst>
          </p:cNvPr>
          <p:cNvSpPr>
            <a:spLocks noGrp="1"/>
          </p:cNvSpPr>
          <p:nvPr>
            <p:ph type="title"/>
          </p:nvPr>
        </p:nvSpPr>
        <p:spPr/>
        <p:txBody>
          <a:bodyPr/>
          <a:lstStyle/>
          <a:p>
            <a:r>
              <a:rPr lang="en-AU" dirty="0"/>
              <a:t>How to PAWs accumulate wealth?</a:t>
            </a:r>
          </a:p>
        </p:txBody>
      </p:sp>
      <p:sp>
        <p:nvSpPr>
          <p:cNvPr id="3" name="Content Placeholder 2">
            <a:extLst>
              <a:ext uri="{FF2B5EF4-FFF2-40B4-BE49-F238E27FC236}">
                <a16:creationId xmlns:a16="http://schemas.microsoft.com/office/drawing/2014/main" id="{2543F52F-ED70-4809-9608-6AD7EEA8D2F7}"/>
              </a:ext>
            </a:extLst>
          </p:cNvPr>
          <p:cNvSpPr>
            <a:spLocks noGrp="1"/>
          </p:cNvSpPr>
          <p:nvPr>
            <p:ph idx="1"/>
          </p:nvPr>
        </p:nvSpPr>
        <p:spPr/>
        <p:txBody>
          <a:bodyPr>
            <a:normAutofit lnSpcReduction="10000"/>
          </a:bodyPr>
          <a:lstStyle/>
          <a:p>
            <a:r>
              <a:rPr lang="en-US" dirty="0"/>
              <a:t>Who is the biggest customer of your money? ATO.</a:t>
            </a:r>
          </a:p>
          <a:p>
            <a:pPr lvl="1"/>
            <a:r>
              <a:rPr lang="en-US" dirty="0"/>
              <a:t>Governments have high debt, they love high earning data scientists who are not investing money and are high consumers of your salary. They have studied this market well.</a:t>
            </a:r>
          </a:p>
          <a:p>
            <a:r>
              <a:rPr lang="en-US" dirty="0"/>
              <a:t>PAWs are biggest enemies of ATO. They work with unrealized income.</a:t>
            </a:r>
          </a:p>
          <a:p>
            <a:pPr lvl="1"/>
            <a:r>
              <a:rPr lang="en-US" dirty="0"/>
              <a:t>They reinvest in their business</a:t>
            </a:r>
          </a:p>
          <a:p>
            <a:pPr lvl="1"/>
            <a:r>
              <a:rPr lang="en-US" dirty="0"/>
              <a:t>They invest in tax free bonds and stocks</a:t>
            </a:r>
          </a:p>
          <a:p>
            <a:pPr lvl="1"/>
            <a:r>
              <a:rPr lang="en-US" dirty="0"/>
              <a:t>They buy company stocks for salary sacrifice and enjoy dividend yields</a:t>
            </a:r>
          </a:p>
          <a:p>
            <a:pPr lvl="1"/>
            <a:r>
              <a:rPr lang="en-US" dirty="0"/>
              <a:t>They look for opportunities</a:t>
            </a:r>
          </a:p>
          <a:p>
            <a:r>
              <a:rPr lang="en-US" dirty="0"/>
              <a:t>What can you do with your money?</a:t>
            </a:r>
          </a:p>
          <a:p>
            <a:pPr lvl="1"/>
            <a:r>
              <a:rPr lang="en-AU" dirty="0"/>
              <a:t>https://www.moneysmart.gov.au/investing/invest-smarter/choose-your-investments/make-tax-work-for-you</a:t>
            </a:r>
          </a:p>
        </p:txBody>
      </p:sp>
    </p:spTree>
    <p:extLst>
      <p:ext uri="{BB962C8B-B14F-4D97-AF65-F5344CB8AC3E}">
        <p14:creationId xmlns:p14="http://schemas.microsoft.com/office/powerpoint/2010/main" val="316772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F848-66FE-4A21-BBA6-2F3CBF2CE88D}"/>
              </a:ext>
            </a:extLst>
          </p:cNvPr>
          <p:cNvSpPr>
            <a:spLocks noGrp="1"/>
          </p:cNvSpPr>
          <p:nvPr>
            <p:ph type="title"/>
          </p:nvPr>
        </p:nvSpPr>
        <p:spPr/>
        <p:txBody>
          <a:bodyPr/>
          <a:lstStyle/>
          <a:p>
            <a:r>
              <a:rPr lang="en-AU" dirty="0"/>
              <a:t>What can we learn from PAWs</a:t>
            </a:r>
          </a:p>
        </p:txBody>
      </p:sp>
      <p:sp>
        <p:nvSpPr>
          <p:cNvPr id="3" name="Content Placeholder 2">
            <a:extLst>
              <a:ext uri="{FF2B5EF4-FFF2-40B4-BE49-F238E27FC236}">
                <a16:creationId xmlns:a16="http://schemas.microsoft.com/office/drawing/2014/main" id="{DC85421C-67A9-40D1-B4EA-C2CE645B2E8A}"/>
              </a:ext>
            </a:extLst>
          </p:cNvPr>
          <p:cNvSpPr>
            <a:spLocks noGrp="1"/>
          </p:cNvSpPr>
          <p:nvPr>
            <p:ph idx="1"/>
          </p:nvPr>
        </p:nvSpPr>
        <p:spPr/>
        <p:txBody>
          <a:bodyPr>
            <a:normAutofit fontScale="85000" lnSpcReduction="10000"/>
          </a:bodyPr>
          <a:lstStyle/>
          <a:p>
            <a:r>
              <a:rPr lang="en-US" dirty="0"/>
              <a:t>They know where other accumulators are putting their money. They research the market.</a:t>
            </a:r>
          </a:p>
          <a:p>
            <a:r>
              <a:rPr lang="en-US" dirty="0"/>
              <a:t>They invest in real estate, they own farm lands, etc. They invest in commercial properties, one of the most successful done by my dad.</a:t>
            </a:r>
          </a:p>
          <a:p>
            <a:r>
              <a:rPr lang="en-US" dirty="0"/>
              <a:t>They pay big money to their financial planners/CPA/CA to help manage investments, to know about other successful investors and to save tax. </a:t>
            </a:r>
            <a:r>
              <a:rPr lang="en-US" dirty="0" err="1"/>
              <a:t>Atleast</a:t>
            </a:r>
            <a:r>
              <a:rPr lang="en-US" dirty="0"/>
              <a:t> invest 15% pre tax. Super accumulators reduce their tax significantly and contribute maximum 9% of their total wealth.</a:t>
            </a:r>
          </a:p>
          <a:p>
            <a:r>
              <a:rPr lang="en-US" dirty="0"/>
              <a:t>They make their children independent, teach them to be frugal (Anti-</a:t>
            </a:r>
            <a:r>
              <a:rPr lang="en-AU" dirty="0"/>
              <a:t>ECONOMIC OUTPATIENT CARE </a:t>
            </a:r>
            <a:r>
              <a:rPr lang="en-US" dirty="0"/>
              <a:t>). They don't give them money as asked. The more you give, more likely the children will spend all and accumulate less. Their has been research done on the high accumulators, they come from developing countries seen the poor conditions and want to change that. </a:t>
            </a:r>
          </a:p>
          <a:p>
            <a:r>
              <a:rPr lang="en-US" dirty="0"/>
              <a:t>Half the millionaires never paid for $30,000 on motor vehicles. They go for highly accessible market (ford, </a:t>
            </a:r>
            <a:r>
              <a:rPr lang="en-US" dirty="0" err="1"/>
              <a:t>toyota</a:t>
            </a:r>
            <a:r>
              <a:rPr lang="en-US" dirty="0"/>
              <a:t>, </a:t>
            </a:r>
            <a:r>
              <a:rPr lang="en-US" dirty="0" err="1"/>
              <a:t>holden</a:t>
            </a:r>
            <a:r>
              <a:rPr lang="en-US" dirty="0"/>
              <a:t>). They know that new car value will drop 15-40% straight out of showroom, so why not buy a car that has run 100,000 </a:t>
            </a:r>
            <a:r>
              <a:rPr lang="en-US" dirty="0" err="1"/>
              <a:t>kms</a:t>
            </a:r>
            <a:r>
              <a:rPr lang="en-US" dirty="0"/>
              <a:t> and is second hand.</a:t>
            </a:r>
          </a:p>
          <a:p>
            <a:r>
              <a:rPr lang="en-US" dirty="0"/>
              <a:t>UAWs worry more that PAWs. Biggest difference. As data scientists if we could worry less. This means better health, better quality of life.</a:t>
            </a:r>
            <a:endParaRPr lang="en-AU" dirty="0"/>
          </a:p>
        </p:txBody>
      </p:sp>
    </p:spTree>
    <p:extLst>
      <p:ext uri="{BB962C8B-B14F-4D97-AF65-F5344CB8AC3E}">
        <p14:creationId xmlns:p14="http://schemas.microsoft.com/office/powerpoint/2010/main" val="199048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8956-EF61-4CEE-8D7E-8CE9BE1DDC78}"/>
              </a:ext>
            </a:extLst>
          </p:cNvPr>
          <p:cNvSpPr>
            <a:spLocks noGrp="1"/>
          </p:cNvSpPr>
          <p:nvPr>
            <p:ph type="title"/>
          </p:nvPr>
        </p:nvSpPr>
        <p:spPr/>
        <p:txBody>
          <a:bodyPr>
            <a:normAutofit fontScale="90000"/>
          </a:bodyPr>
          <a:lstStyle/>
          <a:p>
            <a:r>
              <a:rPr lang="en-US" dirty="0"/>
              <a:t>Niche POWs and Super POWS are not frugal with:</a:t>
            </a:r>
            <a:br>
              <a:rPr lang="en-US" dirty="0"/>
            </a:br>
            <a:endParaRPr lang="en-AU" dirty="0"/>
          </a:p>
        </p:txBody>
      </p:sp>
      <p:sp>
        <p:nvSpPr>
          <p:cNvPr id="3" name="Content Placeholder 2">
            <a:extLst>
              <a:ext uri="{FF2B5EF4-FFF2-40B4-BE49-F238E27FC236}">
                <a16:creationId xmlns:a16="http://schemas.microsoft.com/office/drawing/2014/main" id="{28B6FFB1-10DA-4D4A-92E8-777EBCB6C80B}"/>
              </a:ext>
            </a:extLst>
          </p:cNvPr>
          <p:cNvSpPr>
            <a:spLocks noGrp="1"/>
          </p:cNvSpPr>
          <p:nvPr>
            <p:ph idx="1"/>
          </p:nvPr>
        </p:nvSpPr>
        <p:spPr/>
        <p:txBody>
          <a:bodyPr/>
          <a:lstStyle/>
          <a:p>
            <a:r>
              <a:rPr lang="en-US" dirty="0"/>
              <a:t>Health/Dentistry. </a:t>
            </a:r>
            <a:r>
              <a:rPr lang="en-US" dirty="0" err="1"/>
              <a:t>Apparantly</a:t>
            </a:r>
            <a:r>
              <a:rPr lang="en-US" dirty="0"/>
              <a:t> don’t want their skin and teeth look bad when they retire.</a:t>
            </a:r>
          </a:p>
          <a:p>
            <a:r>
              <a:rPr lang="en-US" dirty="0"/>
              <a:t>They invest in their business. They are true marketeers of their business. Why </a:t>
            </a:r>
            <a:r>
              <a:rPr lang="en-US" dirty="0" err="1"/>
              <a:t>hugry</a:t>
            </a:r>
            <a:r>
              <a:rPr lang="en-US" dirty="0"/>
              <a:t> jacks grew, but a local fish and chips </a:t>
            </a:r>
            <a:r>
              <a:rPr lang="en-US" dirty="0" err="1"/>
              <a:t>doesnt</a:t>
            </a:r>
            <a:r>
              <a:rPr lang="en-US" dirty="0"/>
              <a:t> grow. I bet local fish and chips have a better steak sandwich.</a:t>
            </a:r>
            <a:endParaRPr lang="en-AU" dirty="0"/>
          </a:p>
        </p:txBody>
      </p:sp>
    </p:spTree>
    <p:extLst>
      <p:ext uri="{BB962C8B-B14F-4D97-AF65-F5344CB8AC3E}">
        <p14:creationId xmlns:p14="http://schemas.microsoft.com/office/powerpoint/2010/main" val="415583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476B-89CE-4F25-98B1-37B58AA9D439}"/>
              </a:ext>
            </a:extLst>
          </p:cNvPr>
          <p:cNvSpPr>
            <a:spLocks noGrp="1"/>
          </p:cNvSpPr>
          <p:nvPr>
            <p:ph type="title"/>
          </p:nvPr>
        </p:nvSpPr>
        <p:spPr/>
        <p:txBody>
          <a:bodyPr/>
          <a:lstStyle/>
          <a:p>
            <a:r>
              <a:rPr lang="en-US" dirty="0"/>
              <a:t>Implications for us</a:t>
            </a:r>
            <a:br>
              <a:rPr lang="en-US" dirty="0"/>
            </a:br>
            <a:endParaRPr lang="en-AU" dirty="0"/>
          </a:p>
        </p:txBody>
      </p:sp>
      <p:sp>
        <p:nvSpPr>
          <p:cNvPr id="3" name="Content Placeholder 2">
            <a:extLst>
              <a:ext uri="{FF2B5EF4-FFF2-40B4-BE49-F238E27FC236}">
                <a16:creationId xmlns:a16="http://schemas.microsoft.com/office/drawing/2014/main" id="{C123CF19-CF57-4545-848C-E26658716893}"/>
              </a:ext>
            </a:extLst>
          </p:cNvPr>
          <p:cNvSpPr>
            <a:spLocks noGrp="1"/>
          </p:cNvSpPr>
          <p:nvPr>
            <p:ph idx="1"/>
          </p:nvPr>
        </p:nvSpPr>
        <p:spPr/>
        <p:txBody>
          <a:bodyPr/>
          <a:lstStyle/>
          <a:p>
            <a:r>
              <a:rPr lang="en-US" dirty="0"/>
              <a:t>Financial independent</a:t>
            </a:r>
          </a:p>
          <a:p>
            <a:r>
              <a:rPr lang="en-US" dirty="0"/>
              <a:t>Ability to take a pay cut and have a start up</a:t>
            </a:r>
          </a:p>
          <a:p>
            <a:r>
              <a:rPr lang="en-US" dirty="0"/>
              <a:t>Not feel burdened at job or have to listen to a boss due to financial pressure.</a:t>
            </a:r>
          </a:p>
          <a:p>
            <a:r>
              <a:rPr lang="en-US" dirty="0"/>
              <a:t>How to invest by reducing income tax?</a:t>
            </a:r>
          </a:p>
          <a:p>
            <a:pPr lvl="1"/>
            <a:r>
              <a:rPr lang="en-US" dirty="0"/>
              <a:t>Invest in tax free bonds, super contributions, municipals, tax sheltered real estate etc. Can I dedicate some income to </a:t>
            </a:r>
            <a:r>
              <a:rPr lang="en-US" dirty="0" err="1"/>
              <a:t>anz</a:t>
            </a:r>
            <a:r>
              <a:rPr lang="en-US" dirty="0"/>
              <a:t> dividend stocks?</a:t>
            </a:r>
          </a:p>
          <a:p>
            <a:pPr lvl="1"/>
            <a:r>
              <a:rPr lang="en-US" dirty="0"/>
              <a:t>Richard to do this session and it’s a team’s problem.</a:t>
            </a:r>
          </a:p>
          <a:p>
            <a:pPr lvl="1"/>
            <a:r>
              <a:rPr lang="en-US" dirty="0"/>
              <a:t>We can be bit transparent with each other and talk about this</a:t>
            </a:r>
            <a:endParaRPr lang="en-AU" dirty="0"/>
          </a:p>
        </p:txBody>
      </p:sp>
    </p:spTree>
    <p:extLst>
      <p:ext uri="{BB962C8B-B14F-4D97-AF65-F5344CB8AC3E}">
        <p14:creationId xmlns:p14="http://schemas.microsoft.com/office/powerpoint/2010/main" val="11956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AE5B-B471-40D8-863A-ABB1D31BBFDD}"/>
              </a:ext>
            </a:extLst>
          </p:cNvPr>
          <p:cNvSpPr>
            <a:spLocks noGrp="1"/>
          </p:cNvSpPr>
          <p:nvPr>
            <p:ph type="title"/>
          </p:nvPr>
        </p:nvSpPr>
        <p:spPr/>
        <p:txBody>
          <a:bodyPr/>
          <a:lstStyle/>
          <a:p>
            <a:r>
              <a:rPr lang="en-AU" dirty="0"/>
              <a:t>Implications for Analytics</a:t>
            </a:r>
          </a:p>
        </p:txBody>
      </p:sp>
      <p:sp>
        <p:nvSpPr>
          <p:cNvPr id="3" name="Content Placeholder 2">
            <a:extLst>
              <a:ext uri="{FF2B5EF4-FFF2-40B4-BE49-F238E27FC236}">
                <a16:creationId xmlns:a16="http://schemas.microsoft.com/office/drawing/2014/main" id="{FB080CFD-3D74-4FA1-8D67-92458CECCD5E}"/>
              </a:ext>
            </a:extLst>
          </p:cNvPr>
          <p:cNvSpPr>
            <a:spLocks noGrp="1"/>
          </p:cNvSpPr>
          <p:nvPr>
            <p:ph idx="1"/>
          </p:nvPr>
        </p:nvSpPr>
        <p:spPr/>
        <p:txBody>
          <a:bodyPr>
            <a:normAutofit lnSpcReduction="10000"/>
          </a:bodyPr>
          <a:lstStyle/>
          <a:p>
            <a:r>
              <a:rPr lang="en-US" dirty="0"/>
              <a:t>What are those factors in a company that makes them an actual consumer. Is their office too lavish, are the stores and operating expense very high?</a:t>
            </a:r>
          </a:p>
          <a:p>
            <a:r>
              <a:rPr lang="en-US" dirty="0"/>
              <a:t>Companies that don’t plan, no technology in retail to improve supply chain or reduce costing through online stores, these companies don’t spend enough time planning their future. What should be their credit rating?</a:t>
            </a:r>
          </a:p>
          <a:p>
            <a:r>
              <a:rPr lang="en-US" dirty="0"/>
              <a:t>Who is that ultimate consumer, that don't invest, have high income and have a lavish lifestyle - Can bank reach out to them, and suggest financial management. Can these profiles be recommended to companies. Its their premium customer. </a:t>
            </a:r>
          </a:p>
          <a:p>
            <a:r>
              <a:rPr lang="en-US" dirty="0"/>
              <a:t>As we grow affluent and wiser with money, we will understand more where to invest and who to invest with. What if in data where the style of a company owner and hos behavior be a feature of a credit model and performance of the company.</a:t>
            </a:r>
            <a:endParaRPr lang="en-AU" dirty="0"/>
          </a:p>
        </p:txBody>
      </p:sp>
    </p:spTree>
    <p:extLst>
      <p:ext uri="{BB962C8B-B14F-4D97-AF65-F5344CB8AC3E}">
        <p14:creationId xmlns:p14="http://schemas.microsoft.com/office/powerpoint/2010/main" val="3618602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1B36-B7A7-4F49-822B-B3D6BD43D635}"/>
              </a:ext>
            </a:extLst>
          </p:cNvPr>
          <p:cNvSpPr>
            <a:spLocks noGrp="1"/>
          </p:cNvSpPr>
          <p:nvPr>
            <p:ph type="ctrTitle"/>
          </p:nvPr>
        </p:nvSpPr>
        <p:spPr/>
        <p:txBody>
          <a:bodyPr/>
          <a:lstStyle/>
          <a:p>
            <a:r>
              <a:rPr lang="en-AU" dirty="0"/>
              <a:t>Thank you</a:t>
            </a:r>
          </a:p>
        </p:txBody>
      </p:sp>
      <p:sp>
        <p:nvSpPr>
          <p:cNvPr id="3" name="Subtitle 2">
            <a:extLst>
              <a:ext uri="{FF2B5EF4-FFF2-40B4-BE49-F238E27FC236}">
                <a16:creationId xmlns:a16="http://schemas.microsoft.com/office/drawing/2014/main" id="{AA97183D-9B75-47AA-9F22-1E4F13CD9857}"/>
              </a:ext>
            </a:extLst>
          </p:cNvPr>
          <p:cNvSpPr>
            <a:spLocks noGrp="1"/>
          </p:cNvSpPr>
          <p:nvPr>
            <p:ph type="subTitle" idx="1"/>
          </p:nvPr>
        </p:nvSpPr>
        <p:spPr/>
        <p:txBody>
          <a:bodyPr/>
          <a:lstStyle/>
          <a:p>
            <a:r>
              <a:rPr lang="en-AU" dirty="0"/>
              <a:t>Nakul Bajaj</a:t>
            </a:r>
          </a:p>
        </p:txBody>
      </p:sp>
    </p:spTree>
    <p:extLst>
      <p:ext uri="{BB962C8B-B14F-4D97-AF65-F5344CB8AC3E}">
        <p14:creationId xmlns:p14="http://schemas.microsoft.com/office/powerpoint/2010/main" val="72584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4FBF-37F5-49AA-B967-C972E16A7146}"/>
              </a:ext>
            </a:extLst>
          </p:cNvPr>
          <p:cNvSpPr>
            <a:spLocks noGrp="1"/>
          </p:cNvSpPr>
          <p:nvPr>
            <p:ph type="title"/>
          </p:nvPr>
        </p:nvSpPr>
        <p:spPr/>
        <p:txBody>
          <a:bodyPr/>
          <a:lstStyle/>
          <a:p>
            <a:r>
              <a:rPr lang="en-AU" dirty="0"/>
              <a:t>Jaime vs Nakul-Who looks like rich?</a:t>
            </a:r>
          </a:p>
        </p:txBody>
      </p:sp>
      <p:pic>
        <p:nvPicPr>
          <p:cNvPr id="1026" name="Picture 2" descr="Image may contain: one or more people and people standing">
            <a:extLst>
              <a:ext uri="{FF2B5EF4-FFF2-40B4-BE49-F238E27FC236}">
                <a16:creationId xmlns:a16="http://schemas.microsoft.com/office/drawing/2014/main" id="{A1CF188E-B83B-460B-9266-5E7AA979EE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2911077" cy="38814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5161D96-A38E-4BD6-8B15-FDF2106C94AD}"/>
              </a:ext>
            </a:extLst>
          </p:cNvPr>
          <p:cNvPicPr>
            <a:picLocks noChangeAspect="1"/>
          </p:cNvPicPr>
          <p:nvPr/>
        </p:nvPicPr>
        <p:blipFill>
          <a:blip r:embed="rId3"/>
          <a:stretch>
            <a:fillRect/>
          </a:stretch>
        </p:blipFill>
        <p:spPr>
          <a:xfrm>
            <a:off x="7545549" y="1930400"/>
            <a:ext cx="2624192" cy="3996270"/>
          </a:xfrm>
          <a:prstGeom prst="rect">
            <a:avLst/>
          </a:prstGeom>
        </p:spPr>
      </p:pic>
    </p:spTree>
    <p:extLst>
      <p:ext uri="{BB962C8B-B14F-4D97-AF65-F5344CB8AC3E}">
        <p14:creationId xmlns:p14="http://schemas.microsoft.com/office/powerpoint/2010/main" val="174508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298B-0935-4D9F-A2E7-A76AE4758ED7}"/>
              </a:ext>
            </a:extLst>
          </p:cNvPr>
          <p:cNvSpPr>
            <a:spLocks noGrp="1"/>
          </p:cNvSpPr>
          <p:nvPr>
            <p:ph type="title"/>
          </p:nvPr>
        </p:nvSpPr>
        <p:spPr/>
        <p:txBody>
          <a:bodyPr/>
          <a:lstStyle/>
          <a:p>
            <a:r>
              <a:rPr lang="en-AU" dirty="0"/>
              <a:t>Big difference between looks like and be? </a:t>
            </a:r>
          </a:p>
        </p:txBody>
      </p:sp>
      <p:graphicFrame>
        <p:nvGraphicFramePr>
          <p:cNvPr id="4" name="Content Placeholder 3">
            <a:extLst>
              <a:ext uri="{FF2B5EF4-FFF2-40B4-BE49-F238E27FC236}">
                <a16:creationId xmlns:a16="http://schemas.microsoft.com/office/drawing/2014/main" id="{253B25AE-1744-4268-B2B9-3AFA9C20F0C9}"/>
              </a:ext>
            </a:extLst>
          </p:cNvPr>
          <p:cNvGraphicFramePr>
            <a:graphicFrameLocks noGrp="1"/>
          </p:cNvGraphicFramePr>
          <p:nvPr>
            <p:ph idx="1"/>
            <p:extLst>
              <p:ext uri="{D42A27DB-BD31-4B8C-83A1-F6EECF244321}">
                <p14:modId xmlns:p14="http://schemas.microsoft.com/office/powerpoint/2010/main" val="2848165237"/>
              </p:ext>
            </p:extLst>
          </p:nvPr>
        </p:nvGraphicFramePr>
        <p:xfrm>
          <a:off x="733521" y="1858439"/>
          <a:ext cx="9086340" cy="4663440"/>
        </p:xfrm>
        <a:graphic>
          <a:graphicData uri="http://schemas.openxmlformats.org/drawingml/2006/table">
            <a:tbl>
              <a:tblPr firstRow="1" bandRow="1">
                <a:tableStyleId>{5C22544A-7EE6-4342-B048-85BDC9FD1C3A}</a:tableStyleId>
              </a:tblPr>
              <a:tblGrid>
                <a:gridCol w="4543170">
                  <a:extLst>
                    <a:ext uri="{9D8B030D-6E8A-4147-A177-3AD203B41FA5}">
                      <a16:colId xmlns:a16="http://schemas.microsoft.com/office/drawing/2014/main" val="58996830"/>
                    </a:ext>
                  </a:extLst>
                </a:gridCol>
                <a:gridCol w="4543170">
                  <a:extLst>
                    <a:ext uri="{9D8B030D-6E8A-4147-A177-3AD203B41FA5}">
                      <a16:colId xmlns:a16="http://schemas.microsoft.com/office/drawing/2014/main" val="571790599"/>
                    </a:ext>
                  </a:extLst>
                </a:gridCol>
              </a:tblGrid>
              <a:tr h="292312">
                <a:tc>
                  <a:txBody>
                    <a:bodyPr/>
                    <a:lstStyle/>
                    <a:p>
                      <a:r>
                        <a:rPr lang="en-AU" dirty="0"/>
                        <a:t>Jaime</a:t>
                      </a:r>
                    </a:p>
                  </a:txBody>
                  <a:tcPr/>
                </a:tc>
                <a:tc>
                  <a:txBody>
                    <a:bodyPr/>
                    <a:lstStyle/>
                    <a:p>
                      <a:r>
                        <a:rPr lang="en-AU" dirty="0"/>
                        <a:t>Nakul</a:t>
                      </a:r>
                    </a:p>
                  </a:txBody>
                  <a:tcPr/>
                </a:tc>
                <a:extLst>
                  <a:ext uri="{0D108BD9-81ED-4DB2-BD59-A6C34878D82A}">
                    <a16:rowId xmlns:a16="http://schemas.microsoft.com/office/drawing/2014/main" val="3393301639"/>
                  </a:ext>
                </a:extLst>
              </a:tr>
              <a:tr h="730781">
                <a:tc>
                  <a:txBody>
                    <a:bodyPr/>
                    <a:lstStyle/>
                    <a:p>
                      <a:r>
                        <a:rPr lang="en-AU" dirty="0"/>
                        <a:t>1. He has always been able to help others. Sponsored his younger brother’s education.</a:t>
                      </a:r>
                    </a:p>
                  </a:txBody>
                  <a:tcPr/>
                </a:tc>
                <a:tc>
                  <a:txBody>
                    <a:bodyPr/>
                    <a:lstStyle/>
                    <a:p>
                      <a:r>
                        <a:rPr lang="en-AU" dirty="0"/>
                        <a:t>1. Never able to lend more than 500 dollars at a time.</a:t>
                      </a:r>
                    </a:p>
                  </a:txBody>
                  <a:tcPr/>
                </a:tc>
                <a:extLst>
                  <a:ext uri="{0D108BD9-81ED-4DB2-BD59-A6C34878D82A}">
                    <a16:rowId xmlns:a16="http://schemas.microsoft.com/office/drawing/2014/main" val="3511703108"/>
                  </a:ext>
                </a:extLst>
              </a:tr>
              <a:tr h="798181">
                <a:tc>
                  <a:txBody>
                    <a:bodyPr/>
                    <a:lstStyle/>
                    <a:p>
                      <a:r>
                        <a:rPr lang="en-AU" dirty="0"/>
                        <a:t>2. Saved and invested early in property. Property gives him rent and he lives in a one bedroom house in </a:t>
                      </a:r>
                      <a:r>
                        <a:rPr lang="en-AU" dirty="0" err="1"/>
                        <a:t>Calama</a:t>
                      </a:r>
                      <a:r>
                        <a:rPr lang="en-AU" dirty="0"/>
                        <a:t>, Chile</a:t>
                      </a:r>
                    </a:p>
                  </a:txBody>
                  <a:tcPr/>
                </a:tc>
                <a:tc>
                  <a:txBody>
                    <a:bodyPr/>
                    <a:lstStyle/>
                    <a:p>
                      <a:r>
                        <a:rPr lang="en-AU" dirty="0"/>
                        <a:t>2. Nakul is good on saving on rental expense, but spends a lot and has lived 8 years almost on pay check to </a:t>
                      </a:r>
                      <a:r>
                        <a:rPr lang="en-AU" dirty="0" err="1"/>
                        <a:t>paycheck</a:t>
                      </a:r>
                      <a:r>
                        <a:rPr lang="en-AU" dirty="0"/>
                        <a:t>.</a:t>
                      </a:r>
                    </a:p>
                  </a:txBody>
                  <a:tcPr/>
                </a:tc>
                <a:extLst>
                  <a:ext uri="{0D108BD9-81ED-4DB2-BD59-A6C34878D82A}">
                    <a16:rowId xmlns:a16="http://schemas.microsoft.com/office/drawing/2014/main" val="151134035"/>
                  </a:ext>
                </a:extLst>
              </a:tr>
              <a:tr h="511547">
                <a:tc>
                  <a:txBody>
                    <a:bodyPr/>
                    <a:lstStyle/>
                    <a:p>
                      <a:r>
                        <a:rPr lang="en-AU" dirty="0"/>
                        <a:t>3. He can and has taken multiple pay cuts and is not worried</a:t>
                      </a:r>
                    </a:p>
                  </a:txBody>
                  <a:tcPr/>
                </a:tc>
                <a:tc>
                  <a:txBody>
                    <a:bodyPr/>
                    <a:lstStyle/>
                    <a:p>
                      <a:r>
                        <a:rPr lang="en-AU" dirty="0"/>
                        <a:t>3. Out of a job is a big worry. No control over expense.</a:t>
                      </a:r>
                    </a:p>
                  </a:txBody>
                  <a:tcPr/>
                </a:tc>
                <a:extLst>
                  <a:ext uri="{0D108BD9-81ED-4DB2-BD59-A6C34878D82A}">
                    <a16:rowId xmlns:a16="http://schemas.microsoft.com/office/drawing/2014/main" val="1304609031"/>
                  </a:ext>
                </a:extLst>
              </a:tr>
              <a:tr h="511547">
                <a:tc>
                  <a:txBody>
                    <a:bodyPr/>
                    <a:lstStyle/>
                    <a:p>
                      <a:r>
                        <a:rPr lang="en-AU" dirty="0"/>
                        <a:t>4. He saves on tax return and minimises it.</a:t>
                      </a:r>
                    </a:p>
                  </a:txBody>
                  <a:tcPr/>
                </a:tc>
                <a:tc>
                  <a:txBody>
                    <a:bodyPr/>
                    <a:lstStyle/>
                    <a:p>
                      <a:r>
                        <a:rPr lang="en-AU" dirty="0"/>
                        <a:t>4. Nakul waits for tax refund to kick in to use it buy something or travel.</a:t>
                      </a:r>
                    </a:p>
                  </a:txBody>
                  <a:tcPr/>
                </a:tc>
                <a:extLst>
                  <a:ext uri="{0D108BD9-81ED-4DB2-BD59-A6C34878D82A}">
                    <a16:rowId xmlns:a16="http://schemas.microsoft.com/office/drawing/2014/main" val="1559863608"/>
                  </a:ext>
                </a:extLst>
              </a:tr>
              <a:tr h="982376">
                <a:tc>
                  <a:txBody>
                    <a:bodyPr/>
                    <a:lstStyle/>
                    <a:p>
                      <a:r>
                        <a:rPr lang="en-AU" dirty="0"/>
                        <a:t>5. He used to be like Nakul, until he read and made some changes based on the millionaire next door.</a:t>
                      </a:r>
                    </a:p>
                  </a:txBody>
                  <a:tcPr/>
                </a:tc>
                <a:tc>
                  <a:txBody>
                    <a:bodyPr/>
                    <a:lstStyle/>
                    <a:p>
                      <a:r>
                        <a:rPr lang="en-AU" dirty="0"/>
                        <a:t>5.Nakul started making some progress last year, based on Felipe’s recommendation of putting some money towards vanguard. Now wants to be more like Jaime.</a:t>
                      </a:r>
                    </a:p>
                  </a:txBody>
                  <a:tcPr/>
                </a:tc>
                <a:extLst>
                  <a:ext uri="{0D108BD9-81ED-4DB2-BD59-A6C34878D82A}">
                    <a16:rowId xmlns:a16="http://schemas.microsoft.com/office/drawing/2014/main" val="156856586"/>
                  </a:ext>
                </a:extLst>
              </a:tr>
            </a:tbl>
          </a:graphicData>
        </a:graphic>
      </p:graphicFrame>
    </p:spTree>
    <p:extLst>
      <p:ext uri="{BB962C8B-B14F-4D97-AF65-F5344CB8AC3E}">
        <p14:creationId xmlns:p14="http://schemas.microsoft.com/office/powerpoint/2010/main" val="236624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C66F-17D1-4FAB-9969-2CB13A30DC9F}"/>
              </a:ext>
            </a:extLst>
          </p:cNvPr>
          <p:cNvSpPr>
            <a:spLocks noGrp="1"/>
          </p:cNvSpPr>
          <p:nvPr>
            <p:ph type="title"/>
          </p:nvPr>
        </p:nvSpPr>
        <p:spPr/>
        <p:txBody>
          <a:bodyPr/>
          <a:lstStyle/>
          <a:p>
            <a:r>
              <a:rPr lang="en-AU" dirty="0"/>
              <a:t>Who is likely to be a millionaire?</a:t>
            </a:r>
          </a:p>
        </p:txBody>
      </p:sp>
      <p:sp>
        <p:nvSpPr>
          <p:cNvPr id="3" name="Content Placeholder 2">
            <a:extLst>
              <a:ext uri="{FF2B5EF4-FFF2-40B4-BE49-F238E27FC236}">
                <a16:creationId xmlns:a16="http://schemas.microsoft.com/office/drawing/2014/main" id="{8AAB7934-7CC6-4A24-8974-466E236CCA3D}"/>
              </a:ext>
            </a:extLst>
          </p:cNvPr>
          <p:cNvSpPr>
            <a:spLocks noGrp="1"/>
          </p:cNvSpPr>
          <p:nvPr>
            <p:ph idx="1"/>
          </p:nvPr>
        </p:nvSpPr>
        <p:spPr/>
        <p:txBody>
          <a:bodyPr/>
          <a:lstStyle/>
          <a:p>
            <a:r>
              <a:rPr lang="en-AU" dirty="0"/>
              <a:t>Is it Mrs Rose who earns $300,000 a year or is it Mrs Linda who earns $90,000 a year?</a:t>
            </a:r>
          </a:p>
          <a:p>
            <a:r>
              <a:rPr lang="en-AU" dirty="0"/>
              <a:t>It’s the one who can accumulate more wealth.</a:t>
            </a:r>
          </a:p>
          <a:p>
            <a:r>
              <a:rPr lang="en-AU" dirty="0"/>
              <a:t>Mrs Rose spends $290,000 a year, Mrs Linda spends $40,000 a year</a:t>
            </a:r>
          </a:p>
          <a:p>
            <a:r>
              <a:rPr lang="en-AU" dirty="0"/>
              <a:t>Mrs Linda is able to save $40,000 a year more than Mrs Rose</a:t>
            </a:r>
          </a:p>
          <a:p>
            <a:r>
              <a:rPr lang="en-AU" dirty="0"/>
              <a:t>If Mrs Linda loses a job after 10 years, she can continue 400,000/50,000 </a:t>
            </a:r>
            <a:r>
              <a:rPr lang="en-AU" dirty="0" err="1"/>
              <a:t>upto</a:t>
            </a:r>
            <a:r>
              <a:rPr lang="en-AU" dirty="0"/>
              <a:t> 10 years.</a:t>
            </a:r>
          </a:p>
          <a:p>
            <a:r>
              <a:rPr lang="en-AU" dirty="0"/>
              <a:t>Mrs Rose will be out in few months.</a:t>
            </a:r>
          </a:p>
          <a:p>
            <a:r>
              <a:rPr lang="en-AU" dirty="0"/>
              <a:t>The formula represented in book is Your age*Income/10. Do you have this money saved/invested somewhere. Are you below this then you are a UAW else a PAW.</a:t>
            </a:r>
          </a:p>
        </p:txBody>
      </p:sp>
    </p:spTree>
    <p:extLst>
      <p:ext uri="{BB962C8B-B14F-4D97-AF65-F5344CB8AC3E}">
        <p14:creationId xmlns:p14="http://schemas.microsoft.com/office/powerpoint/2010/main" val="236044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051B55-7594-48EC-8441-9C84E6407EDA}"/>
              </a:ext>
            </a:extLst>
          </p:cNvPr>
          <p:cNvPicPr>
            <a:picLocks noChangeAspect="1"/>
          </p:cNvPicPr>
          <p:nvPr/>
        </p:nvPicPr>
        <p:blipFill>
          <a:blip r:embed="rId2"/>
          <a:stretch>
            <a:fillRect/>
          </a:stretch>
        </p:blipFill>
        <p:spPr>
          <a:xfrm>
            <a:off x="8747902" y="2698515"/>
            <a:ext cx="3341551" cy="2407354"/>
          </a:xfrm>
          <a:prstGeom prst="rect">
            <a:avLst/>
          </a:prstGeom>
        </p:spPr>
      </p:pic>
      <p:sp>
        <p:nvSpPr>
          <p:cNvPr id="2" name="Title 1">
            <a:extLst>
              <a:ext uri="{FF2B5EF4-FFF2-40B4-BE49-F238E27FC236}">
                <a16:creationId xmlns:a16="http://schemas.microsoft.com/office/drawing/2014/main" id="{4C2AD5B5-28F1-4068-8533-FF5A036C8B65}"/>
              </a:ext>
            </a:extLst>
          </p:cNvPr>
          <p:cNvSpPr>
            <a:spLocks noGrp="1"/>
          </p:cNvSpPr>
          <p:nvPr>
            <p:ph type="title"/>
          </p:nvPr>
        </p:nvSpPr>
        <p:spPr/>
        <p:txBody>
          <a:bodyPr/>
          <a:lstStyle/>
          <a:p>
            <a:r>
              <a:rPr lang="en-AU" dirty="0"/>
              <a:t>You should be a PAW rather than an UAW</a:t>
            </a:r>
          </a:p>
        </p:txBody>
      </p:sp>
      <p:sp>
        <p:nvSpPr>
          <p:cNvPr id="3" name="Content Placeholder 2">
            <a:extLst>
              <a:ext uri="{FF2B5EF4-FFF2-40B4-BE49-F238E27FC236}">
                <a16:creationId xmlns:a16="http://schemas.microsoft.com/office/drawing/2014/main" id="{E189C212-A2F5-4728-8245-98E4E4F993FC}"/>
              </a:ext>
            </a:extLst>
          </p:cNvPr>
          <p:cNvSpPr>
            <a:spLocks noGrp="1"/>
          </p:cNvSpPr>
          <p:nvPr>
            <p:ph idx="1"/>
          </p:nvPr>
        </p:nvSpPr>
        <p:spPr/>
        <p:txBody>
          <a:bodyPr/>
          <a:lstStyle/>
          <a:p>
            <a:r>
              <a:rPr lang="en-AU" dirty="0"/>
              <a:t>They live below their means. They save a good amount of their income.</a:t>
            </a:r>
          </a:p>
          <a:p>
            <a:pPr lvl="1"/>
            <a:r>
              <a:rPr lang="en-AU" dirty="0"/>
              <a:t>Less than 50% paid $399 or less on suits, $140 or less on shoes, $235 or less on wrist watch. 14% in this sample inherited the wealth. The inheritor paid almost 80% more on suits.</a:t>
            </a:r>
          </a:p>
          <a:p>
            <a:pPr lvl="1"/>
            <a:r>
              <a:rPr lang="en-AU" dirty="0"/>
              <a:t>Would you like a glass of 1970 Bordeaux? No I drink two types of beer free or </a:t>
            </a:r>
            <a:r>
              <a:rPr lang="en-AU" dirty="0" err="1"/>
              <a:t>budwiser</a:t>
            </a:r>
            <a:r>
              <a:rPr lang="en-AU" dirty="0"/>
              <a:t>. The decamillionaires do not want to touch vintage wine.</a:t>
            </a:r>
          </a:p>
          <a:p>
            <a:r>
              <a:rPr lang="en-AU" dirty="0"/>
              <a:t>They are goal oriented. They budget and control. </a:t>
            </a:r>
          </a:p>
          <a:p>
            <a:pPr lvl="1"/>
            <a:r>
              <a:rPr lang="en-AU" dirty="0"/>
              <a:t>Mrs Linda knows every penny of the expense.</a:t>
            </a:r>
          </a:p>
          <a:p>
            <a:pPr lvl="1"/>
            <a:r>
              <a:rPr lang="en-AU" dirty="0"/>
              <a:t>Nakul’s goal is to retire in 10-16 years. Yearly goal of $40,000 saving. Fortnightly goal of $1,600 saving.</a:t>
            </a:r>
          </a:p>
          <a:p>
            <a:r>
              <a:rPr lang="en-AU" dirty="0"/>
              <a:t>They spend lot of time and energy in financial planning.</a:t>
            </a:r>
          </a:p>
        </p:txBody>
      </p:sp>
    </p:spTree>
    <p:extLst>
      <p:ext uri="{BB962C8B-B14F-4D97-AF65-F5344CB8AC3E}">
        <p14:creationId xmlns:p14="http://schemas.microsoft.com/office/powerpoint/2010/main" val="99967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DB4-0C94-468C-A469-B050D418973C}"/>
              </a:ext>
            </a:extLst>
          </p:cNvPr>
          <p:cNvSpPr>
            <a:spLocks noGrp="1"/>
          </p:cNvSpPr>
          <p:nvPr>
            <p:ph type="title"/>
          </p:nvPr>
        </p:nvSpPr>
        <p:spPr/>
        <p:txBody>
          <a:bodyPr/>
          <a:lstStyle/>
          <a:p>
            <a:r>
              <a:rPr lang="en-AU" dirty="0"/>
              <a:t>Living below the means</a:t>
            </a:r>
          </a:p>
        </p:txBody>
      </p:sp>
      <p:sp>
        <p:nvSpPr>
          <p:cNvPr id="3" name="Content Placeholder 2">
            <a:extLst>
              <a:ext uri="{FF2B5EF4-FFF2-40B4-BE49-F238E27FC236}">
                <a16:creationId xmlns:a16="http://schemas.microsoft.com/office/drawing/2014/main" id="{9462AAA6-B5F5-49BD-B11F-D040FDD91A2C}"/>
              </a:ext>
            </a:extLst>
          </p:cNvPr>
          <p:cNvSpPr>
            <a:spLocks noGrp="1"/>
          </p:cNvSpPr>
          <p:nvPr>
            <p:ph idx="1"/>
          </p:nvPr>
        </p:nvSpPr>
        <p:spPr/>
        <p:txBody>
          <a:bodyPr>
            <a:normAutofit fontScale="92500" lnSpcReduction="20000"/>
          </a:bodyPr>
          <a:lstStyle/>
          <a:p>
            <a:r>
              <a:rPr lang="en-US" dirty="0"/>
              <a:t>What is by biggest regret?</a:t>
            </a:r>
          </a:p>
          <a:p>
            <a:pPr lvl="1"/>
            <a:r>
              <a:rPr lang="en-US" dirty="0"/>
              <a:t>I lived paycheck to paycheck for 8 years.</a:t>
            </a:r>
          </a:p>
          <a:p>
            <a:pPr lvl="1"/>
            <a:r>
              <a:rPr lang="en-US" dirty="0"/>
              <a:t>I did not start earning early, because my dad wanted best for me and he said after </a:t>
            </a:r>
            <a:r>
              <a:rPr lang="en-US" dirty="0" err="1"/>
              <a:t>uni</a:t>
            </a:r>
            <a:r>
              <a:rPr lang="en-US" dirty="0"/>
              <a:t> you can work. I started at 21, I wish would have started at 16. I am on annual average $8,000 behind based on average income of $30,000. </a:t>
            </a:r>
          </a:p>
          <a:p>
            <a:r>
              <a:rPr lang="en-AU" dirty="0"/>
              <a:t>The PAWS spend way below their income (include partners and children). </a:t>
            </a:r>
          </a:p>
          <a:p>
            <a:pPr lvl="1"/>
            <a:r>
              <a:rPr lang="en-AU" dirty="0"/>
              <a:t>They don’t spend money on weekend parties.</a:t>
            </a:r>
          </a:p>
          <a:p>
            <a:pPr lvl="1"/>
            <a:r>
              <a:rPr lang="en-AU" dirty="0"/>
              <a:t>They don’t have a feast for breakfast, lunch and dinner.</a:t>
            </a:r>
          </a:p>
          <a:p>
            <a:pPr lvl="1"/>
            <a:r>
              <a:rPr lang="en-AU" dirty="0"/>
              <a:t>They don’t buy premium foods all the time.</a:t>
            </a:r>
          </a:p>
          <a:p>
            <a:r>
              <a:rPr lang="en-AU" dirty="0"/>
              <a:t>Now I understand why Felipe would settle for a glass of red label.</a:t>
            </a:r>
          </a:p>
          <a:p>
            <a:r>
              <a:rPr lang="en-AU" dirty="0"/>
              <a:t>Why Nakul’s father only drinks black label.</a:t>
            </a:r>
          </a:p>
          <a:p>
            <a:r>
              <a:rPr lang="en-AU" dirty="0"/>
              <a:t>Why he never bought shoes more that $30, doesn’t own a wrist watch, and highest suit spending has been less than $150.</a:t>
            </a:r>
          </a:p>
        </p:txBody>
      </p:sp>
    </p:spTree>
    <p:extLst>
      <p:ext uri="{BB962C8B-B14F-4D97-AF65-F5344CB8AC3E}">
        <p14:creationId xmlns:p14="http://schemas.microsoft.com/office/powerpoint/2010/main" val="78795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B95A-E925-4258-A366-3FD6CC8E84A5}"/>
              </a:ext>
            </a:extLst>
          </p:cNvPr>
          <p:cNvSpPr>
            <a:spLocks noGrp="1"/>
          </p:cNvSpPr>
          <p:nvPr>
            <p:ph type="title"/>
          </p:nvPr>
        </p:nvSpPr>
        <p:spPr/>
        <p:txBody>
          <a:bodyPr/>
          <a:lstStyle/>
          <a:p>
            <a:r>
              <a:rPr lang="en-AU" dirty="0"/>
              <a:t>Goal oriented and control</a:t>
            </a:r>
          </a:p>
        </p:txBody>
      </p:sp>
      <p:sp>
        <p:nvSpPr>
          <p:cNvPr id="3" name="Content Placeholder 2">
            <a:extLst>
              <a:ext uri="{FF2B5EF4-FFF2-40B4-BE49-F238E27FC236}">
                <a16:creationId xmlns:a16="http://schemas.microsoft.com/office/drawing/2014/main" id="{C8A09138-B401-4743-AE5C-C52EDF573657}"/>
              </a:ext>
            </a:extLst>
          </p:cNvPr>
          <p:cNvSpPr>
            <a:spLocks noGrp="1"/>
          </p:cNvSpPr>
          <p:nvPr>
            <p:ph idx="1"/>
          </p:nvPr>
        </p:nvSpPr>
        <p:spPr/>
        <p:txBody>
          <a:bodyPr/>
          <a:lstStyle/>
          <a:p>
            <a:r>
              <a:rPr lang="en-AU" dirty="0"/>
              <a:t>When you know you want to lose 10 </a:t>
            </a:r>
            <a:r>
              <a:rPr lang="en-AU" dirty="0" err="1"/>
              <a:t>kgs</a:t>
            </a:r>
            <a:r>
              <a:rPr lang="en-AU" dirty="0"/>
              <a:t> in next year.</a:t>
            </a:r>
          </a:p>
          <a:p>
            <a:pPr lvl="1"/>
            <a:r>
              <a:rPr lang="en-AU" dirty="0" err="1"/>
              <a:t>Montly</a:t>
            </a:r>
            <a:r>
              <a:rPr lang="en-AU" dirty="0"/>
              <a:t> goal of 0.85 </a:t>
            </a:r>
            <a:r>
              <a:rPr lang="en-AU" dirty="0" err="1"/>
              <a:t>kgs</a:t>
            </a:r>
            <a:r>
              <a:rPr lang="en-AU" dirty="0"/>
              <a:t> a month</a:t>
            </a:r>
          </a:p>
          <a:p>
            <a:pPr lvl="1"/>
            <a:r>
              <a:rPr lang="en-AU" dirty="0"/>
              <a:t>Weekly basis 200 grams</a:t>
            </a:r>
          </a:p>
          <a:p>
            <a:endParaRPr lang="en-AU" dirty="0"/>
          </a:p>
          <a:p>
            <a:r>
              <a:rPr lang="en-AU" dirty="0"/>
              <a:t>Nakul wants to retire in 15 years, what does that mean.</a:t>
            </a:r>
          </a:p>
          <a:p>
            <a:pPr lvl="1"/>
            <a:r>
              <a:rPr lang="en-AU" dirty="0"/>
              <a:t>Just goal is not enough.</a:t>
            </a:r>
          </a:p>
          <a:p>
            <a:pPr lvl="1"/>
            <a:r>
              <a:rPr lang="en-AU" dirty="0"/>
              <a:t>How much do I spend on groceries, gifts, parties, car etc.</a:t>
            </a:r>
          </a:p>
          <a:p>
            <a:pPr lvl="1"/>
            <a:r>
              <a:rPr lang="en-AU" dirty="0"/>
              <a:t>$40,000 is a good number, but how certain am I that I will meet it without controlling and measuring underlying habits. Some millionaires have done it without controlling but majority of them know each penny’s detail.</a:t>
            </a:r>
          </a:p>
        </p:txBody>
      </p:sp>
    </p:spTree>
    <p:extLst>
      <p:ext uri="{BB962C8B-B14F-4D97-AF65-F5344CB8AC3E}">
        <p14:creationId xmlns:p14="http://schemas.microsoft.com/office/powerpoint/2010/main" val="165240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8748-7C7C-499C-A594-41238F557394}"/>
              </a:ext>
            </a:extLst>
          </p:cNvPr>
          <p:cNvSpPr>
            <a:spLocks noGrp="1"/>
          </p:cNvSpPr>
          <p:nvPr>
            <p:ph type="title"/>
          </p:nvPr>
        </p:nvSpPr>
        <p:spPr/>
        <p:txBody>
          <a:bodyPr/>
          <a:lstStyle/>
          <a:p>
            <a:r>
              <a:rPr lang="en-AU" dirty="0"/>
              <a:t>Time and Energy</a:t>
            </a:r>
          </a:p>
        </p:txBody>
      </p:sp>
      <p:sp>
        <p:nvSpPr>
          <p:cNvPr id="3" name="Content Placeholder 2">
            <a:extLst>
              <a:ext uri="{FF2B5EF4-FFF2-40B4-BE49-F238E27FC236}">
                <a16:creationId xmlns:a16="http://schemas.microsoft.com/office/drawing/2014/main" id="{558C72A9-B0E8-45DD-BE04-F2BA023AC603}"/>
              </a:ext>
            </a:extLst>
          </p:cNvPr>
          <p:cNvSpPr>
            <a:spLocks noGrp="1"/>
          </p:cNvSpPr>
          <p:nvPr>
            <p:ph idx="1"/>
          </p:nvPr>
        </p:nvSpPr>
        <p:spPr/>
        <p:txBody>
          <a:bodyPr>
            <a:normAutofit lnSpcReduction="10000"/>
          </a:bodyPr>
          <a:lstStyle/>
          <a:p>
            <a:r>
              <a:rPr lang="en-AU" dirty="0"/>
              <a:t>Why Ivan is a great data scientist?</a:t>
            </a:r>
          </a:p>
          <a:p>
            <a:r>
              <a:rPr lang="en-AU" dirty="0"/>
              <a:t>Why William never gets fat and has not to worry about calories?</a:t>
            </a:r>
          </a:p>
          <a:p>
            <a:r>
              <a:rPr lang="en-AU" dirty="0"/>
              <a:t>Why Tim Ferris has his podcast show with so many followers?</a:t>
            </a:r>
          </a:p>
          <a:p>
            <a:pPr lvl="1"/>
            <a:r>
              <a:rPr lang="en-AU" dirty="0"/>
              <a:t>They all have dedicated time and energy into it</a:t>
            </a:r>
          </a:p>
          <a:p>
            <a:pPr lvl="1"/>
            <a:r>
              <a:rPr lang="en-AU" dirty="0"/>
              <a:t>Staying fit in their goal has become part of their role and dream</a:t>
            </a:r>
          </a:p>
          <a:p>
            <a:pPr lvl="1"/>
            <a:endParaRPr lang="en-AU" dirty="0"/>
          </a:p>
          <a:p>
            <a:r>
              <a:rPr lang="en-AU" dirty="0"/>
              <a:t>So PAWs spend almost twice as more time than UAWs monthly on being financially fit. But if we quantify in hours in a month and extend that to hours in a year and hours in a lifetime, you can quantify why did they accumulated more wealth </a:t>
            </a:r>
          </a:p>
          <a:p>
            <a:r>
              <a:rPr lang="en-AU" dirty="0"/>
              <a:t>Personally spent 10 hours this week, meeting property managers and new type of real estate models.</a:t>
            </a:r>
          </a:p>
        </p:txBody>
      </p:sp>
    </p:spTree>
    <p:extLst>
      <p:ext uri="{BB962C8B-B14F-4D97-AF65-F5344CB8AC3E}">
        <p14:creationId xmlns:p14="http://schemas.microsoft.com/office/powerpoint/2010/main" val="359586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174B-B633-403C-9741-39B4A3DD1A05}"/>
              </a:ext>
            </a:extLst>
          </p:cNvPr>
          <p:cNvSpPr>
            <a:spLocks noGrp="1"/>
          </p:cNvSpPr>
          <p:nvPr>
            <p:ph type="title"/>
          </p:nvPr>
        </p:nvSpPr>
        <p:spPr/>
        <p:txBody>
          <a:bodyPr/>
          <a:lstStyle/>
          <a:p>
            <a:r>
              <a:rPr lang="en-AU" dirty="0"/>
              <a:t>Why people aren't doing it?</a:t>
            </a:r>
          </a:p>
        </p:txBody>
      </p:sp>
      <p:sp>
        <p:nvSpPr>
          <p:cNvPr id="3" name="Content Placeholder 2">
            <a:extLst>
              <a:ext uri="{FF2B5EF4-FFF2-40B4-BE49-F238E27FC236}">
                <a16:creationId xmlns:a16="http://schemas.microsoft.com/office/drawing/2014/main" id="{14CB601C-1CB1-4AEB-98A9-09827CE5CC68}"/>
              </a:ext>
            </a:extLst>
          </p:cNvPr>
          <p:cNvSpPr>
            <a:spLocks noGrp="1"/>
          </p:cNvSpPr>
          <p:nvPr>
            <p:ph idx="1"/>
          </p:nvPr>
        </p:nvSpPr>
        <p:spPr/>
        <p:txBody>
          <a:bodyPr/>
          <a:lstStyle/>
          <a:p>
            <a:r>
              <a:rPr lang="en-AU" dirty="0"/>
              <a:t>Everyone wants to be millionaire?</a:t>
            </a:r>
          </a:p>
          <a:p>
            <a:pPr lvl="1"/>
            <a:r>
              <a:rPr lang="en-AU" dirty="0"/>
              <a:t>They have the wrong perception?</a:t>
            </a:r>
          </a:p>
          <a:p>
            <a:pPr lvl="1"/>
            <a:r>
              <a:rPr lang="en-AU" dirty="0"/>
              <a:t>Have their habits been spoilt?</a:t>
            </a:r>
          </a:p>
          <a:p>
            <a:pPr lvl="1"/>
            <a:r>
              <a:rPr lang="en-AU" dirty="0"/>
              <a:t>Fear the government change?</a:t>
            </a:r>
          </a:p>
          <a:p>
            <a:pPr lvl="1"/>
            <a:r>
              <a:rPr lang="en-AU" dirty="0"/>
              <a:t>Fear economy crash?</a:t>
            </a:r>
          </a:p>
          <a:p>
            <a:pPr lvl="1"/>
            <a:r>
              <a:rPr lang="en-AU" dirty="0"/>
              <a:t>Fear of apocalypse?</a:t>
            </a:r>
          </a:p>
          <a:p>
            <a:pPr marL="0" indent="0">
              <a:buNone/>
            </a:pPr>
            <a:endParaRPr lang="en-AU" dirty="0"/>
          </a:p>
        </p:txBody>
      </p:sp>
    </p:spTree>
    <p:extLst>
      <p:ext uri="{BB962C8B-B14F-4D97-AF65-F5344CB8AC3E}">
        <p14:creationId xmlns:p14="http://schemas.microsoft.com/office/powerpoint/2010/main" val="21429256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304</TotalTime>
  <Words>1631</Words>
  <Application>Microsoft Macintosh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The Millionaire Next Door</vt:lpstr>
      <vt:lpstr>Jaime vs Nakul-Who looks like rich?</vt:lpstr>
      <vt:lpstr>Big difference between looks like and be? </vt:lpstr>
      <vt:lpstr>Who is likely to be a millionaire?</vt:lpstr>
      <vt:lpstr>You should be a PAW rather than an UAW</vt:lpstr>
      <vt:lpstr>Living below the means</vt:lpstr>
      <vt:lpstr>Goal oriented and control</vt:lpstr>
      <vt:lpstr>Time and Energy</vt:lpstr>
      <vt:lpstr>Why people aren't doing it?</vt:lpstr>
      <vt:lpstr>How to PAWs accumulate wealth?</vt:lpstr>
      <vt:lpstr>What can we learn from PAWs</vt:lpstr>
      <vt:lpstr>Niche POWs and Super POWS are not frugal with: </vt:lpstr>
      <vt:lpstr>Implications for us </vt:lpstr>
      <vt:lpstr>Implications for Analytics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Millionaire Next Door</dc:title>
  <dc:creator>Nakul Bajaj</dc:creator>
  <cp:lastModifiedBy>Microsoft Office User</cp:lastModifiedBy>
  <cp:revision>18</cp:revision>
  <dcterms:created xsi:type="dcterms:W3CDTF">2018-11-27T23:39:24Z</dcterms:created>
  <dcterms:modified xsi:type="dcterms:W3CDTF">2019-07-02T23:39:31Z</dcterms:modified>
</cp:coreProperties>
</file>