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0" r:id="rId2"/>
    <p:sldId id="261" r:id="rId3"/>
    <p:sldId id="263" r:id="rId4"/>
    <p:sldId id="262" r:id="rId5"/>
    <p:sldId id="264" r:id="rId6"/>
    <p:sldId id="265" r:id="rId7"/>
    <p:sldId id="266" r:id="rId8"/>
    <p:sldId id="268" r:id="rId9"/>
    <p:sldId id="269" r:id="rId10"/>
    <p:sldId id="271" r:id="rId11"/>
    <p:sldId id="272" r:id="rId12"/>
    <p:sldId id="273" r:id="rId13"/>
    <p:sldId id="274" r:id="rId14"/>
    <p:sldId id="278" r:id="rId15"/>
    <p:sldId id="289" r:id="rId16"/>
    <p:sldId id="276" r:id="rId17"/>
    <p:sldId id="279" r:id="rId18"/>
    <p:sldId id="280" r:id="rId19"/>
    <p:sldId id="281" r:id="rId20"/>
    <p:sldId id="282" r:id="rId21"/>
    <p:sldId id="283" r:id="rId22"/>
    <p:sldId id="284" r:id="rId23"/>
    <p:sldId id="286" r:id="rId24"/>
    <p:sldId id="285" r:id="rId25"/>
    <p:sldId id="287" r:id="rId26"/>
    <p:sldId id="288" r:id="rId27"/>
    <p:sldId id="293" r:id="rId28"/>
    <p:sldId id="294" r:id="rId29"/>
    <p:sldId id="290" r:id="rId30"/>
    <p:sldId id="291" r:id="rId31"/>
    <p:sldId id="292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3E22"/>
    <a:srgbClr val="EE6138"/>
    <a:srgbClr val="994025"/>
    <a:srgbClr val="27CB50"/>
    <a:srgbClr val="147B3D"/>
    <a:srgbClr val="FFFFFF"/>
    <a:srgbClr val="48190B"/>
    <a:srgbClr val="13793C"/>
    <a:srgbClr val="FD4B5A"/>
    <a:srgbClr val="AB1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06" autoAdjust="0"/>
    <p:restoredTop sz="94660"/>
  </p:normalViewPr>
  <p:slideViewPr>
    <p:cSldViewPr snapToGrid="0">
      <p:cViewPr>
        <p:scale>
          <a:sx n="75" d="100"/>
          <a:sy n="75" d="100"/>
        </p:scale>
        <p:origin x="2814" y="15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660160-CC71-46F4-90E1-E6E8AB8CB7E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5B5F66F-861B-42AB-ADDC-3C0E4E2EF14E}">
      <dgm:prSet phldrT="[Testo]" custT="1"/>
      <dgm:spPr>
        <a:solidFill>
          <a:srgbClr val="27CB50"/>
        </a:solidFill>
      </dgm:spPr>
      <dgm:t>
        <a:bodyPr/>
        <a:lstStyle/>
        <a:p>
          <a:pPr algn="ctr"/>
          <a:r>
            <a:rPr lang="it-IT" sz="1800" dirty="0">
              <a:latin typeface="Pokemon Solid" panose="040B0500000000000000" pitchFamily="82" charset="2"/>
            </a:rPr>
            <a:t>Presentation Layer</a:t>
          </a:r>
        </a:p>
      </dgm:t>
    </dgm:pt>
    <dgm:pt modelId="{73F2B7DB-10B0-48F7-951E-CE47817C2058}" type="parTrans" cxnId="{90686D78-C01C-4C96-BAA5-D7372A071617}">
      <dgm:prSet/>
      <dgm:spPr/>
      <dgm:t>
        <a:bodyPr/>
        <a:lstStyle/>
        <a:p>
          <a:endParaRPr lang="it-IT"/>
        </a:p>
      </dgm:t>
    </dgm:pt>
    <dgm:pt modelId="{07B4E084-9520-4B10-A78C-7F38C4E9E911}" type="sibTrans" cxnId="{90686D78-C01C-4C96-BAA5-D7372A071617}">
      <dgm:prSet/>
      <dgm:spPr/>
      <dgm:t>
        <a:bodyPr/>
        <a:lstStyle/>
        <a:p>
          <a:endParaRPr lang="it-IT"/>
        </a:p>
      </dgm:t>
    </dgm:pt>
    <dgm:pt modelId="{B37819F1-8922-470C-95CC-A3C9B2536AB4}">
      <dgm:prSet phldrT="[Testo]" custT="1"/>
      <dgm:spPr>
        <a:solidFill>
          <a:srgbClr val="27CB50"/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it-IT" sz="1400" dirty="0">
              <a:latin typeface="Pokemon Solid" panose="040B0500000000000000" pitchFamily="82" charset="2"/>
            </a:rPr>
            <a:t>Le viste sono responsabili di presentare i dati all'utente in un formato comprensibile, e interagiscono con </a:t>
          </a:r>
          <a:r>
            <a:rPr lang="it-IT" sz="1400" dirty="0" err="1">
              <a:latin typeface="Pokemon Solid" panose="040B0500000000000000" pitchFamily="82" charset="2"/>
            </a:rPr>
            <a:t>l’application</a:t>
          </a:r>
          <a:r>
            <a:rPr lang="it-IT" sz="1400" dirty="0">
              <a:latin typeface="Pokemon Solid" panose="040B0500000000000000" pitchFamily="82" charset="2"/>
            </a:rPr>
            <a:t> </a:t>
          </a:r>
          <a:r>
            <a:rPr lang="it-IT" sz="1400" dirty="0" err="1">
              <a:latin typeface="Pokemon Solid" panose="040B0500000000000000" pitchFamily="82" charset="2"/>
            </a:rPr>
            <a:t>layer</a:t>
          </a:r>
          <a:r>
            <a:rPr lang="it-IT" sz="1400" dirty="0">
              <a:latin typeface="Pokemon Solid" panose="040B0500000000000000" pitchFamily="82" charset="2"/>
            </a:rPr>
            <a:t> per inviare richieste e ricevere dati.</a:t>
          </a:r>
        </a:p>
      </dgm:t>
    </dgm:pt>
    <dgm:pt modelId="{0932FC9D-D07D-43BA-94DA-288ED0635BC4}" type="parTrans" cxnId="{949DC4E5-6AB2-4FEB-AD82-47CF9D323CBC}">
      <dgm:prSet/>
      <dgm:spPr/>
      <dgm:t>
        <a:bodyPr/>
        <a:lstStyle/>
        <a:p>
          <a:endParaRPr lang="it-IT"/>
        </a:p>
      </dgm:t>
    </dgm:pt>
    <dgm:pt modelId="{17EB4869-9BBF-41DE-8133-7B7BFF09C180}" type="sibTrans" cxnId="{949DC4E5-6AB2-4FEB-AD82-47CF9D323CBC}">
      <dgm:prSet/>
      <dgm:spPr/>
      <dgm:t>
        <a:bodyPr/>
        <a:lstStyle/>
        <a:p>
          <a:endParaRPr lang="it-IT"/>
        </a:p>
      </dgm:t>
    </dgm:pt>
    <dgm:pt modelId="{12104FBD-D7B2-4869-9F8F-9DAD52C739D8}">
      <dgm:prSet phldrT="[Testo]" custT="1"/>
      <dgm:spPr>
        <a:solidFill>
          <a:srgbClr val="27CB50"/>
        </a:solidFill>
      </dgm:spPr>
      <dgm:t>
        <a:bodyPr/>
        <a:lstStyle/>
        <a:p>
          <a:pPr marL="0"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Application Layer</a:t>
          </a:r>
        </a:p>
      </dgm:t>
    </dgm:pt>
    <dgm:pt modelId="{B2BFFB4C-9C1D-4A5F-B027-D6952193EDCA}" type="parTrans" cxnId="{2D982616-DC0B-43FD-B66A-AC7B72D87DF1}">
      <dgm:prSet/>
      <dgm:spPr/>
      <dgm:t>
        <a:bodyPr/>
        <a:lstStyle/>
        <a:p>
          <a:endParaRPr lang="it-IT"/>
        </a:p>
      </dgm:t>
    </dgm:pt>
    <dgm:pt modelId="{A0883EC9-B68B-4203-8627-19F8293F904A}" type="sibTrans" cxnId="{2D982616-DC0B-43FD-B66A-AC7B72D87DF1}">
      <dgm:prSet/>
      <dgm:spPr/>
      <dgm:t>
        <a:bodyPr/>
        <a:lstStyle/>
        <a:p>
          <a:endParaRPr lang="it-IT"/>
        </a:p>
      </dgm:t>
    </dgm:pt>
    <dgm:pt modelId="{89719E3C-5F4A-4D1D-88FD-3AF0C025B599}">
      <dgm:prSet phldrT="[Testo]" custT="1"/>
      <dgm:spPr>
        <a:solidFill>
          <a:srgbClr val="27CB50"/>
        </a:solidFill>
      </dgm:spPr>
      <dgm:t>
        <a:bodyPr/>
        <a:lstStyle/>
        <a:p>
          <a:pPr marL="0"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Data Access Layer</a:t>
          </a:r>
        </a:p>
      </dgm:t>
    </dgm:pt>
    <dgm:pt modelId="{D5776D41-4924-450C-A36D-4020D5260FEE}" type="parTrans" cxnId="{2A739426-15E9-4BB9-9080-1E8D72BF7A90}">
      <dgm:prSet/>
      <dgm:spPr/>
      <dgm:t>
        <a:bodyPr/>
        <a:lstStyle/>
        <a:p>
          <a:endParaRPr lang="it-IT"/>
        </a:p>
      </dgm:t>
    </dgm:pt>
    <dgm:pt modelId="{03F9C3A6-A4A4-4661-A4C8-3D4FBF23BF23}" type="sibTrans" cxnId="{2A739426-15E9-4BB9-9080-1E8D72BF7A90}">
      <dgm:prSet/>
      <dgm:spPr/>
      <dgm:t>
        <a:bodyPr/>
        <a:lstStyle/>
        <a:p>
          <a:endParaRPr lang="it-IT"/>
        </a:p>
      </dgm:t>
    </dgm:pt>
    <dgm:pt modelId="{80F0344F-34C6-4BCB-B882-96D2B13ABE68}">
      <dgm:prSet phldrT="[Testo]" custT="1"/>
      <dgm:spPr>
        <a:solidFill>
          <a:srgbClr val="27CB50"/>
        </a:solidFill>
      </dgm:spPr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Questo livello si occupa dell'accesso ai dati e della persistenza.</a:t>
          </a:r>
        </a:p>
      </dgm:t>
    </dgm:pt>
    <dgm:pt modelId="{555F7D0E-C3F0-4B52-B35E-CC3F6E9473D9}" type="parTrans" cxnId="{B6DB82E8-4AB5-4E6D-84EB-5B135710F56B}">
      <dgm:prSet/>
      <dgm:spPr/>
      <dgm:t>
        <a:bodyPr/>
        <a:lstStyle/>
        <a:p>
          <a:endParaRPr lang="it-IT"/>
        </a:p>
      </dgm:t>
    </dgm:pt>
    <dgm:pt modelId="{AE5C88AE-91CD-4874-8DA5-847451521C0A}" type="sibTrans" cxnId="{B6DB82E8-4AB5-4E6D-84EB-5B135710F56B}">
      <dgm:prSet/>
      <dgm:spPr/>
      <dgm:t>
        <a:bodyPr/>
        <a:lstStyle/>
        <a:p>
          <a:endParaRPr lang="it-IT"/>
        </a:p>
      </dgm:t>
    </dgm:pt>
    <dgm:pt modelId="{EC94F1C7-DDDB-4E5A-994E-C3114C995BCE}">
      <dgm:prSet phldrT="[Testo]" custT="1"/>
      <dgm:spPr>
        <a:solidFill>
          <a:srgbClr val="27CB50"/>
        </a:solidFill>
      </dgm:spPr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I controller si interfacciano con i servizi applicativi per coordinare le azioni richieste dagli utenti e delegare la logica di business appropriata.</a:t>
          </a:r>
        </a:p>
      </dgm:t>
    </dgm:pt>
    <dgm:pt modelId="{5B3B36C6-524B-4D17-9BEF-CD40435A50F6}" type="parTrans" cxnId="{120F5FC9-E082-4685-8558-52018F5B1204}">
      <dgm:prSet/>
      <dgm:spPr/>
      <dgm:t>
        <a:bodyPr/>
        <a:lstStyle/>
        <a:p>
          <a:endParaRPr lang="it-IT"/>
        </a:p>
      </dgm:t>
    </dgm:pt>
    <dgm:pt modelId="{8CD5E9E7-3C12-466C-B1C9-5C4A2A2BED00}" type="sibTrans" cxnId="{120F5FC9-E082-4685-8558-52018F5B1204}">
      <dgm:prSet/>
      <dgm:spPr/>
      <dgm:t>
        <a:bodyPr/>
        <a:lstStyle/>
        <a:p>
          <a:endParaRPr lang="it-IT"/>
        </a:p>
      </dgm:t>
    </dgm:pt>
    <dgm:pt modelId="{C53A4E92-5FF6-4D9B-B712-A398C72D7C61}" type="pres">
      <dgm:prSet presAssocID="{1D660160-CC71-46F4-90E1-E6E8AB8CB7E5}" presName="CompostProcess" presStyleCnt="0">
        <dgm:presLayoutVars>
          <dgm:dir/>
          <dgm:resizeHandles val="exact"/>
        </dgm:presLayoutVars>
      </dgm:prSet>
      <dgm:spPr/>
    </dgm:pt>
    <dgm:pt modelId="{51C47482-5DC2-4A31-9A3B-438D5F1FA01F}" type="pres">
      <dgm:prSet presAssocID="{1D660160-CC71-46F4-90E1-E6E8AB8CB7E5}" presName="arrow" presStyleLbl="bgShp" presStyleIdx="0" presStyleCnt="1"/>
      <dgm:spPr/>
    </dgm:pt>
    <dgm:pt modelId="{723678D8-BB60-47E2-8816-28663CF5E57E}" type="pres">
      <dgm:prSet presAssocID="{1D660160-CC71-46F4-90E1-E6E8AB8CB7E5}" presName="linearProcess" presStyleCnt="0"/>
      <dgm:spPr/>
    </dgm:pt>
    <dgm:pt modelId="{2F403D0B-9E3B-4EE8-BF42-D5A46173ECB7}" type="pres">
      <dgm:prSet presAssocID="{65B5F66F-861B-42AB-ADDC-3C0E4E2EF14E}" presName="textNode" presStyleLbl="node1" presStyleIdx="0" presStyleCnt="3" custScaleX="105626" custScaleY="205080">
        <dgm:presLayoutVars>
          <dgm:bulletEnabled val="1"/>
        </dgm:presLayoutVars>
      </dgm:prSet>
      <dgm:spPr/>
    </dgm:pt>
    <dgm:pt modelId="{3028858D-5064-4413-A108-3C34C0808FD2}" type="pres">
      <dgm:prSet presAssocID="{07B4E084-9520-4B10-A78C-7F38C4E9E911}" presName="sibTrans" presStyleCnt="0"/>
      <dgm:spPr/>
    </dgm:pt>
    <dgm:pt modelId="{1700FA2B-0C06-440E-9A8C-F87BFF75BE28}" type="pres">
      <dgm:prSet presAssocID="{12104FBD-D7B2-4869-9F8F-9DAD52C739D8}" presName="textNode" presStyleLbl="node1" presStyleIdx="1" presStyleCnt="3" custScaleY="205080">
        <dgm:presLayoutVars>
          <dgm:bulletEnabled val="1"/>
        </dgm:presLayoutVars>
      </dgm:prSet>
      <dgm:spPr/>
    </dgm:pt>
    <dgm:pt modelId="{7D93011A-A868-4CEF-8C15-A0F30DF1617A}" type="pres">
      <dgm:prSet presAssocID="{A0883EC9-B68B-4203-8627-19F8293F904A}" presName="sibTrans" presStyleCnt="0"/>
      <dgm:spPr/>
    </dgm:pt>
    <dgm:pt modelId="{B4B24986-4FD2-45A7-8463-749132C72631}" type="pres">
      <dgm:prSet presAssocID="{89719E3C-5F4A-4D1D-88FD-3AF0C025B599}" presName="textNode" presStyleLbl="node1" presStyleIdx="2" presStyleCnt="3" custScaleY="198735">
        <dgm:presLayoutVars>
          <dgm:bulletEnabled val="1"/>
        </dgm:presLayoutVars>
      </dgm:prSet>
      <dgm:spPr/>
    </dgm:pt>
  </dgm:ptLst>
  <dgm:cxnLst>
    <dgm:cxn modelId="{2D982616-DC0B-43FD-B66A-AC7B72D87DF1}" srcId="{1D660160-CC71-46F4-90E1-E6E8AB8CB7E5}" destId="{12104FBD-D7B2-4869-9F8F-9DAD52C739D8}" srcOrd="1" destOrd="0" parTransId="{B2BFFB4C-9C1D-4A5F-B027-D6952193EDCA}" sibTransId="{A0883EC9-B68B-4203-8627-19F8293F904A}"/>
    <dgm:cxn modelId="{27DDCA20-8058-4148-82FF-36885103908C}" type="presOf" srcId="{80F0344F-34C6-4BCB-B882-96D2B13ABE68}" destId="{B4B24986-4FD2-45A7-8463-749132C72631}" srcOrd="0" destOrd="1" presId="urn:microsoft.com/office/officeart/2005/8/layout/hProcess9"/>
    <dgm:cxn modelId="{2A739426-15E9-4BB9-9080-1E8D72BF7A90}" srcId="{1D660160-CC71-46F4-90E1-E6E8AB8CB7E5}" destId="{89719E3C-5F4A-4D1D-88FD-3AF0C025B599}" srcOrd="2" destOrd="0" parTransId="{D5776D41-4924-450C-A36D-4020D5260FEE}" sibTransId="{03F9C3A6-A4A4-4661-A4C8-3D4FBF23BF23}"/>
    <dgm:cxn modelId="{92E66540-D3F3-4B71-AE65-1F79FE3183E4}" type="presOf" srcId="{1D660160-CC71-46F4-90E1-E6E8AB8CB7E5}" destId="{C53A4E92-5FF6-4D9B-B712-A398C72D7C61}" srcOrd="0" destOrd="0" presId="urn:microsoft.com/office/officeart/2005/8/layout/hProcess9"/>
    <dgm:cxn modelId="{DABDAE66-C12F-423E-9482-944104A9663C}" type="presOf" srcId="{B37819F1-8922-470C-95CC-A3C9B2536AB4}" destId="{2F403D0B-9E3B-4EE8-BF42-D5A46173ECB7}" srcOrd="0" destOrd="1" presId="urn:microsoft.com/office/officeart/2005/8/layout/hProcess9"/>
    <dgm:cxn modelId="{2F865549-6058-46D1-AE46-F804A14FBA95}" type="presOf" srcId="{12104FBD-D7B2-4869-9F8F-9DAD52C739D8}" destId="{1700FA2B-0C06-440E-9A8C-F87BFF75BE28}" srcOrd="0" destOrd="0" presId="urn:microsoft.com/office/officeart/2005/8/layout/hProcess9"/>
    <dgm:cxn modelId="{B6C3DD6A-0621-453C-A5F8-9A1101F00EA7}" type="presOf" srcId="{EC94F1C7-DDDB-4E5A-994E-C3114C995BCE}" destId="{1700FA2B-0C06-440E-9A8C-F87BFF75BE28}" srcOrd="0" destOrd="1" presId="urn:microsoft.com/office/officeart/2005/8/layout/hProcess9"/>
    <dgm:cxn modelId="{90686D78-C01C-4C96-BAA5-D7372A071617}" srcId="{1D660160-CC71-46F4-90E1-E6E8AB8CB7E5}" destId="{65B5F66F-861B-42AB-ADDC-3C0E4E2EF14E}" srcOrd="0" destOrd="0" parTransId="{73F2B7DB-10B0-48F7-951E-CE47817C2058}" sibTransId="{07B4E084-9520-4B10-A78C-7F38C4E9E911}"/>
    <dgm:cxn modelId="{363FED7E-6B9F-411C-9171-C0529A09923D}" type="presOf" srcId="{65B5F66F-861B-42AB-ADDC-3C0E4E2EF14E}" destId="{2F403D0B-9E3B-4EE8-BF42-D5A46173ECB7}" srcOrd="0" destOrd="0" presId="urn:microsoft.com/office/officeart/2005/8/layout/hProcess9"/>
    <dgm:cxn modelId="{A1595389-2EE7-4B8D-916B-9EFBFFFF2F9E}" type="presOf" srcId="{89719E3C-5F4A-4D1D-88FD-3AF0C025B599}" destId="{B4B24986-4FD2-45A7-8463-749132C72631}" srcOrd="0" destOrd="0" presId="urn:microsoft.com/office/officeart/2005/8/layout/hProcess9"/>
    <dgm:cxn modelId="{120F5FC9-E082-4685-8558-52018F5B1204}" srcId="{12104FBD-D7B2-4869-9F8F-9DAD52C739D8}" destId="{EC94F1C7-DDDB-4E5A-994E-C3114C995BCE}" srcOrd="0" destOrd="0" parTransId="{5B3B36C6-524B-4D17-9BEF-CD40435A50F6}" sibTransId="{8CD5E9E7-3C12-466C-B1C9-5C4A2A2BED00}"/>
    <dgm:cxn modelId="{949DC4E5-6AB2-4FEB-AD82-47CF9D323CBC}" srcId="{65B5F66F-861B-42AB-ADDC-3C0E4E2EF14E}" destId="{B37819F1-8922-470C-95CC-A3C9B2536AB4}" srcOrd="0" destOrd="0" parTransId="{0932FC9D-D07D-43BA-94DA-288ED0635BC4}" sibTransId="{17EB4869-9BBF-41DE-8133-7B7BFF09C180}"/>
    <dgm:cxn modelId="{B6DB82E8-4AB5-4E6D-84EB-5B135710F56B}" srcId="{89719E3C-5F4A-4D1D-88FD-3AF0C025B599}" destId="{80F0344F-34C6-4BCB-B882-96D2B13ABE68}" srcOrd="0" destOrd="0" parTransId="{555F7D0E-C3F0-4B52-B35E-CC3F6E9473D9}" sibTransId="{AE5C88AE-91CD-4874-8DA5-847451521C0A}"/>
    <dgm:cxn modelId="{D1266BF9-DAAA-4F4D-80F1-861F91A3974C}" type="presParOf" srcId="{C53A4E92-5FF6-4D9B-B712-A398C72D7C61}" destId="{51C47482-5DC2-4A31-9A3B-438D5F1FA01F}" srcOrd="0" destOrd="0" presId="urn:microsoft.com/office/officeart/2005/8/layout/hProcess9"/>
    <dgm:cxn modelId="{F61CED35-0601-425F-BD17-B4EDA4E511F6}" type="presParOf" srcId="{C53A4E92-5FF6-4D9B-B712-A398C72D7C61}" destId="{723678D8-BB60-47E2-8816-28663CF5E57E}" srcOrd="1" destOrd="0" presId="urn:microsoft.com/office/officeart/2005/8/layout/hProcess9"/>
    <dgm:cxn modelId="{99E8925D-622E-47F7-ACBA-FCB0C4CE51BC}" type="presParOf" srcId="{723678D8-BB60-47E2-8816-28663CF5E57E}" destId="{2F403D0B-9E3B-4EE8-BF42-D5A46173ECB7}" srcOrd="0" destOrd="0" presId="urn:microsoft.com/office/officeart/2005/8/layout/hProcess9"/>
    <dgm:cxn modelId="{62238265-A44A-4C00-89F1-88EFCB8AFFBF}" type="presParOf" srcId="{723678D8-BB60-47E2-8816-28663CF5E57E}" destId="{3028858D-5064-4413-A108-3C34C0808FD2}" srcOrd="1" destOrd="0" presId="urn:microsoft.com/office/officeart/2005/8/layout/hProcess9"/>
    <dgm:cxn modelId="{815B4345-FFEF-4B69-9CAE-C0DB50D5568D}" type="presParOf" srcId="{723678D8-BB60-47E2-8816-28663CF5E57E}" destId="{1700FA2B-0C06-440E-9A8C-F87BFF75BE28}" srcOrd="2" destOrd="0" presId="urn:microsoft.com/office/officeart/2005/8/layout/hProcess9"/>
    <dgm:cxn modelId="{07B20FB5-BF42-49B8-BDA9-5430AE726EEC}" type="presParOf" srcId="{723678D8-BB60-47E2-8816-28663CF5E57E}" destId="{7D93011A-A868-4CEF-8C15-A0F30DF1617A}" srcOrd="3" destOrd="0" presId="urn:microsoft.com/office/officeart/2005/8/layout/hProcess9"/>
    <dgm:cxn modelId="{F7B24080-7D24-4643-A7AA-71E66AA4C9F6}" type="presParOf" srcId="{723678D8-BB60-47E2-8816-28663CF5E57E}" destId="{B4B24986-4FD2-45A7-8463-749132C7263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660160-CC71-46F4-90E1-E6E8AB8CB7E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5B5F66F-861B-42AB-ADDC-3C0E4E2EF14E}">
      <dgm:prSet phldrT="[Testo]" custT="1"/>
      <dgm:spPr>
        <a:solidFill>
          <a:srgbClr val="27CB50"/>
        </a:solidFill>
      </dgm:spPr>
      <dgm:t>
        <a:bodyPr/>
        <a:lstStyle/>
        <a:p>
          <a:pPr algn="ctr"/>
          <a:r>
            <a:rPr lang="it-IT" sz="1800" dirty="0">
              <a:latin typeface="Pokemon Solid" panose="040B0500000000000000" pitchFamily="82" charset="2"/>
            </a:rPr>
            <a:t>Presentation Layer</a:t>
          </a:r>
        </a:p>
      </dgm:t>
    </dgm:pt>
    <dgm:pt modelId="{73F2B7DB-10B0-48F7-951E-CE47817C2058}" type="parTrans" cxnId="{90686D78-C01C-4C96-BAA5-D7372A071617}">
      <dgm:prSet/>
      <dgm:spPr/>
      <dgm:t>
        <a:bodyPr/>
        <a:lstStyle/>
        <a:p>
          <a:endParaRPr lang="it-IT"/>
        </a:p>
      </dgm:t>
    </dgm:pt>
    <dgm:pt modelId="{07B4E084-9520-4B10-A78C-7F38C4E9E911}" type="sibTrans" cxnId="{90686D78-C01C-4C96-BAA5-D7372A071617}">
      <dgm:prSet/>
      <dgm:spPr/>
      <dgm:t>
        <a:bodyPr/>
        <a:lstStyle/>
        <a:p>
          <a:endParaRPr lang="it-IT"/>
        </a:p>
      </dgm:t>
    </dgm:pt>
    <dgm:pt modelId="{B37819F1-8922-470C-95CC-A3C9B2536AB4}">
      <dgm:prSet phldrT="[Testo]" custT="1"/>
      <dgm:spPr>
        <a:solidFill>
          <a:srgbClr val="27CB50"/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it-IT" sz="1400" dirty="0">
              <a:latin typeface="Pokemon Solid" panose="040B0500000000000000" pitchFamily="82" charset="2"/>
            </a:rPr>
            <a:t>Le viste sono responsabili di presentare i dati all'utente in un formato comprensibile, e interagiscono con </a:t>
          </a:r>
          <a:r>
            <a:rPr lang="it-IT" sz="1400" dirty="0" err="1">
              <a:latin typeface="Pokemon Solid" panose="040B0500000000000000" pitchFamily="82" charset="2"/>
            </a:rPr>
            <a:t>l’application</a:t>
          </a:r>
          <a:r>
            <a:rPr lang="it-IT" sz="1400" dirty="0">
              <a:latin typeface="Pokemon Solid" panose="040B0500000000000000" pitchFamily="82" charset="2"/>
            </a:rPr>
            <a:t> </a:t>
          </a:r>
          <a:r>
            <a:rPr lang="it-IT" sz="1400" dirty="0" err="1">
              <a:latin typeface="Pokemon Solid" panose="040B0500000000000000" pitchFamily="82" charset="2"/>
            </a:rPr>
            <a:t>layer</a:t>
          </a:r>
          <a:r>
            <a:rPr lang="it-IT" sz="1400" dirty="0">
              <a:latin typeface="Pokemon Solid" panose="040B0500000000000000" pitchFamily="82" charset="2"/>
            </a:rPr>
            <a:t> per inviare richieste e ricevere dati.</a:t>
          </a:r>
        </a:p>
      </dgm:t>
    </dgm:pt>
    <dgm:pt modelId="{0932FC9D-D07D-43BA-94DA-288ED0635BC4}" type="parTrans" cxnId="{949DC4E5-6AB2-4FEB-AD82-47CF9D323CBC}">
      <dgm:prSet/>
      <dgm:spPr/>
      <dgm:t>
        <a:bodyPr/>
        <a:lstStyle/>
        <a:p>
          <a:endParaRPr lang="it-IT"/>
        </a:p>
      </dgm:t>
    </dgm:pt>
    <dgm:pt modelId="{17EB4869-9BBF-41DE-8133-7B7BFF09C180}" type="sibTrans" cxnId="{949DC4E5-6AB2-4FEB-AD82-47CF9D323CBC}">
      <dgm:prSet/>
      <dgm:spPr/>
      <dgm:t>
        <a:bodyPr/>
        <a:lstStyle/>
        <a:p>
          <a:endParaRPr lang="it-IT"/>
        </a:p>
      </dgm:t>
    </dgm:pt>
    <dgm:pt modelId="{12104FBD-D7B2-4869-9F8F-9DAD52C739D8}">
      <dgm:prSet phldrT="[Testo]" custT="1"/>
      <dgm:spPr>
        <a:solidFill>
          <a:srgbClr val="27CB50"/>
        </a:solidFill>
      </dgm:spPr>
      <dgm:t>
        <a:bodyPr/>
        <a:lstStyle/>
        <a:p>
          <a:pPr marL="0"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Application Layer</a:t>
          </a:r>
        </a:p>
      </dgm:t>
    </dgm:pt>
    <dgm:pt modelId="{B2BFFB4C-9C1D-4A5F-B027-D6952193EDCA}" type="parTrans" cxnId="{2D982616-DC0B-43FD-B66A-AC7B72D87DF1}">
      <dgm:prSet/>
      <dgm:spPr/>
      <dgm:t>
        <a:bodyPr/>
        <a:lstStyle/>
        <a:p>
          <a:endParaRPr lang="it-IT"/>
        </a:p>
      </dgm:t>
    </dgm:pt>
    <dgm:pt modelId="{A0883EC9-B68B-4203-8627-19F8293F904A}" type="sibTrans" cxnId="{2D982616-DC0B-43FD-B66A-AC7B72D87DF1}">
      <dgm:prSet/>
      <dgm:spPr/>
      <dgm:t>
        <a:bodyPr/>
        <a:lstStyle/>
        <a:p>
          <a:endParaRPr lang="it-IT"/>
        </a:p>
      </dgm:t>
    </dgm:pt>
    <dgm:pt modelId="{89719E3C-5F4A-4D1D-88FD-3AF0C025B599}">
      <dgm:prSet phldrT="[Testo]" custT="1"/>
      <dgm:spPr>
        <a:solidFill>
          <a:srgbClr val="27CB50"/>
        </a:solidFill>
      </dgm:spPr>
      <dgm:t>
        <a:bodyPr/>
        <a:lstStyle/>
        <a:p>
          <a:pPr marL="0"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Data Access Layer</a:t>
          </a:r>
        </a:p>
      </dgm:t>
    </dgm:pt>
    <dgm:pt modelId="{D5776D41-4924-450C-A36D-4020D5260FEE}" type="parTrans" cxnId="{2A739426-15E9-4BB9-9080-1E8D72BF7A90}">
      <dgm:prSet/>
      <dgm:spPr/>
      <dgm:t>
        <a:bodyPr/>
        <a:lstStyle/>
        <a:p>
          <a:endParaRPr lang="it-IT"/>
        </a:p>
      </dgm:t>
    </dgm:pt>
    <dgm:pt modelId="{03F9C3A6-A4A4-4661-A4C8-3D4FBF23BF23}" type="sibTrans" cxnId="{2A739426-15E9-4BB9-9080-1E8D72BF7A90}">
      <dgm:prSet/>
      <dgm:spPr/>
      <dgm:t>
        <a:bodyPr/>
        <a:lstStyle/>
        <a:p>
          <a:endParaRPr lang="it-IT"/>
        </a:p>
      </dgm:t>
    </dgm:pt>
    <dgm:pt modelId="{80F0344F-34C6-4BCB-B882-96D2B13ABE68}">
      <dgm:prSet phldrT="[Testo]" custT="1"/>
      <dgm:spPr>
        <a:solidFill>
          <a:srgbClr val="27CB50"/>
        </a:solidFill>
      </dgm:spPr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Questo livello si occupa dell'accesso ai dati e della persistenza.</a:t>
          </a:r>
        </a:p>
      </dgm:t>
    </dgm:pt>
    <dgm:pt modelId="{555F7D0E-C3F0-4B52-B35E-CC3F6E9473D9}" type="parTrans" cxnId="{B6DB82E8-4AB5-4E6D-84EB-5B135710F56B}">
      <dgm:prSet/>
      <dgm:spPr/>
      <dgm:t>
        <a:bodyPr/>
        <a:lstStyle/>
        <a:p>
          <a:endParaRPr lang="it-IT"/>
        </a:p>
      </dgm:t>
    </dgm:pt>
    <dgm:pt modelId="{AE5C88AE-91CD-4874-8DA5-847451521C0A}" type="sibTrans" cxnId="{B6DB82E8-4AB5-4E6D-84EB-5B135710F56B}">
      <dgm:prSet/>
      <dgm:spPr/>
      <dgm:t>
        <a:bodyPr/>
        <a:lstStyle/>
        <a:p>
          <a:endParaRPr lang="it-IT"/>
        </a:p>
      </dgm:t>
    </dgm:pt>
    <dgm:pt modelId="{EC94F1C7-DDDB-4E5A-994E-C3114C995BCE}">
      <dgm:prSet phldrT="[Testo]" custT="1"/>
      <dgm:spPr>
        <a:solidFill>
          <a:srgbClr val="27CB50"/>
        </a:solidFill>
      </dgm:spPr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I controller si interfacciano con i servizi applicativi per coordinare le azioni richieste dagli utenti e delegare la logica di business appropriata.</a:t>
          </a:r>
        </a:p>
      </dgm:t>
    </dgm:pt>
    <dgm:pt modelId="{5B3B36C6-524B-4D17-9BEF-CD40435A50F6}" type="parTrans" cxnId="{120F5FC9-E082-4685-8558-52018F5B1204}">
      <dgm:prSet/>
      <dgm:spPr/>
      <dgm:t>
        <a:bodyPr/>
        <a:lstStyle/>
        <a:p>
          <a:endParaRPr lang="it-IT"/>
        </a:p>
      </dgm:t>
    </dgm:pt>
    <dgm:pt modelId="{8CD5E9E7-3C12-466C-B1C9-5C4A2A2BED00}" type="sibTrans" cxnId="{120F5FC9-E082-4685-8558-52018F5B1204}">
      <dgm:prSet/>
      <dgm:spPr/>
      <dgm:t>
        <a:bodyPr/>
        <a:lstStyle/>
        <a:p>
          <a:endParaRPr lang="it-IT"/>
        </a:p>
      </dgm:t>
    </dgm:pt>
    <dgm:pt modelId="{C53A4E92-5FF6-4D9B-B712-A398C72D7C61}" type="pres">
      <dgm:prSet presAssocID="{1D660160-CC71-46F4-90E1-E6E8AB8CB7E5}" presName="CompostProcess" presStyleCnt="0">
        <dgm:presLayoutVars>
          <dgm:dir/>
          <dgm:resizeHandles val="exact"/>
        </dgm:presLayoutVars>
      </dgm:prSet>
      <dgm:spPr/>
    </dgm:pt>
    <dgm:pt modelId="{51C47482-5DC2-4A31-9A3B-438D5F1FA01F}" type="pres">
      <dgm:prSet presAssocID="{1D660160-CC71-46F4-90E1-E6E8AB8CB7E5}" presName="arrow" presStyleLbl="bgShp" presStyleIdx="0" presStyleCnt="1"/>
      <dgm:spPr/>
    </dgm:pt>
    <dgm:pt modelId="{723678D8-BB60-47E2-8816-28663CF5E57E}" type="pres">
      <dgm:prSet presAssocID="{1D660160-CC71-46F4-90E1-E6E8AB8CB7E5}" presName="linearProcess" presStyleCnt="0"/>
      <dgm:spPr/>
    </dgm:pt>
    <dgm:pt modelId="{2F403D0B-9E3B-4EE8-BF42-D5A46173ECB7}" type="pres">
      <dgm:prSet presAssocID="{65B5F66F-861B-42AB-ADDC-3C0E4E2EF14E}" presName="textNode" presStyleLbl="node1" presStyleIdx="0" presStyleCnt="3" custScaleX="105626" custScaleY="205080">
        <dgm:presLayoutVars>
          <dgm:bulletEnabled val="1"/>
        </dgm:presLayoutVars>
      </dgm:prSet>
      <dgm:spPr/>
    </dgm:pt>
    <dgm:pt modelId="{3028858D-5064-4413-A108-3C34C0808FD2}" type="pres">
      <dgm:prSet presAssocID="{07B4E084-9520-4B10-A78C-7F38C4E9E911}" presName="sibTrans" presStyleCnt="0"/>
      <dgm:spPr/>
    </dgm:pt>
    <dgm:pt modelId="{1700FA2B-0C06-440E-9A8C-F87BFF75BE28}" type="pres">
      <dgm:prSet presAssocID="{12104FBD-D7B2-4869-9F8F-9DAD52C739D8}" presName="textNode" presStyleLbl="node1" presStyleIdx="1" presStyleCnt="3" custScaleY="205080">
        <dgm:presLayoutVars>
          <dgm:bulletEnabled val="1"/>
        </dgm:presLayoutVars>
      </dgm:prSet>
      <dgm:spPr/>
    </dgm:pt>
    <dgm:pt modelId="{7D93011A-A868-4CEF-8C15-A0F30DF1617A}" type="pres">
      <dgm:prSet presAssocID="{A0883EC9-B68B-4203-8627-19F8293F904A}" presName="sibTrans" presStyleCnt="0"/>
      <dgm:spPr/>
    </dgm:pt>
    <dgm:pt modelId="{B4B24986-4FD2-45A7-8463-749132C72631}" type="pres">
      <dgm:prSet presAssocID="{89719E3C-5F4A-4D1D-88FD-3AF0C025B599}" presName="textNode" presStyleLbl="node1" presStyleIdx="2" presStyleCnt="3" custScaleY="198735">
        <dgm:presLayoutVars>
          <dgm:bulletEnabled val="1"/>
        </dgm:presLayoutVars>
      </dgm:prSet>
      <dgm:spPr/>
    </dgm:pt>
  </dgm:ptLst>
  <dgm:cxnLst>
    <dgm:cxn modelId="{2D982616-DC0B-43FD-B66A-AC7B72D87DF1}" srcId="{1D660160-CC71-46F4-90E1-E6E8AB8CB7E5}" destId="{12104FBD-D7B2-4869-9F8F-9DAD52C739D8}" srcOrd="1" destOrd="0" parTransId="{B2BFFB4C-9C1D-4A5F-B027-D6952193EDCA}" sibTransId="{A0883EC9-B68B-4203-8627-19F8293F904A}"/>
    <dgm:cxn modelId="{27DDCA20-8058-4148-82FF-36885103908C}" type="presOf" srcId="{80F0344F-34C6-4BCB-B882-96D2B13ABE68}" destId="{B4B24986-4FD2-45A7-8463-749132C72631}" srcOrd="0" destOrd="1" presId="urn:microsoft.com/office/officeart/2005/8/layout/hProcess9"/>
    <dgm:cxn modelId="{2A739426-15E9-4BB9-9080-1E8D72BF7A90}" srcId="{1D660160-CC71-46F4-90E1-E6E8AB8CB7E5}" destId="{89719E3C-5F4A-4D1D-88FD-3AF0C025B599}" srcOrd="2" destOrd="0" parTransId="{D5776D41-4924-450C-A36D-4020D5260FEE}" sibTransId="{03F9C3A6-A4A4-4661-A4C8-3D4FBF23BF23}"/>
    <dgm:cxn modelId="{92E66540-D3F3-4B71-AE65-1F79FE3183E4}" type="presOf" srcId="{1D660160-CC71-46F4-90E1-E6E8AB8CB7E5}" destId="{C53A4E92-5FF6-4D9B-B712-A398C72D7C61}" srcOrd="0" destOrd="0" presId="urn:microsoft.com/office/officeart/2005/8/layout/hProcess9"/>
    <dgm:cxn modelId="{DABDAE66-C12F-423E-9482-944104A9663C}" type="presOf" srcId="{B37819F1-8922-470C-95CC-A3C9B2536AB4}" destId="{2F403D0B-9E3B-4EE8-BF42-D5A46173ECB7}" srcOrd="0" destOrd="1" presId="urn:microsoft.com/office/officeart/2005/8/layout/hProcess9"/>
    <dgm:cxn modelId="{2F865549-6058-46D1-AE46-F804A14FBA95}" type="presOf" srcId="{12104FBD-D7B2-4869-9F8F-9DAD52C739D8}" destId="{1700FA2B-0C06-440E-9A8C-F87BFF75BE28}" srcOrd="0" destOrd="0" presId="urn:microsoft.com/office/officeart/2005/8/layout/hProcess9"/>
    <dgm:cxn modelId="{B6C3DD6A-0621-453C-A5F8-9A1101F00EA7}" type="presOf" srcId="{EC94F1C7-DDDB-4E5A-994E-C3114C995BCE}" destId="{1700FA2B-0C06-440E-9A8C-F87BFF75BE28}" srcOrd="0" destOrd="1" presId="urn:microsoft.com/office/officeart/2005/8/layout/hProcess9"/>
    <dgm:cxn modelId="{90686D78-C01C-4C96-BAA5-D7372A071617}" srcId="{1D660160-CC71-46F4-90E1-E6E8AB8CB7E5}" destId="{65B5F66F-861B-42AB-ADDC-3C0E4E2EF14E}" srcOrd="0" destOrd="0" parTransId="{73F2B7DB-10B0-48F7-951E-CE47817C2058}" sibTransId="{07B4E084-9520-4B10-A78C-7F38C4E9E911}"/>
    <dgm:cxn modelId="{363FED7E-6B9F-411C-9171-C0529A09923D}" type="presOf" srcId="{65B5F66F-861B-42AB-ADDC-3C0E4E2EF14E}" destId="{2F403D0B-9E3B-4EE8-BF42-D5A46173ECB7}" srcOrd="0" destOrd="0" presId="urn:microsoft.com/office/officeart/2005/8/layout/hProcess9"/>
    <dgm:cxn modelId="{A1595389-2EE7-4B8D-916B-9EFBFFFF2F9E}" type="presOf" srcId="{89719E3C-5F4A-4D1D-88FD-3AF0C025B599}" destId="{B4B24986-4FD2-45A7-8463-749132C72631}" srcOrd="0" destOrd="0" presId="urn:microsoft.com/office/officeart/2005/8/layout/hProcess9"/>
    <dgm:cxn modelId="{120F5FC9-E082-4685-8558-52018F5B1204}" srcId="{12104FBD-D7B2-4869-9F8F-9DAD52C739D8}" destId="{EC94F1C7-DDDB-4E5A-994E-C3114C995BCE}" srcOrd="0" destOrd="0" parTransId="{5B3B36C6-524B-4D17-9BEF-CD40435A50F6}" sibTransId="{8CD5E9E7-3C12-466C-B1C9-5C4A2A2BED00}"/>
    <dgm:cxn modelId="{949DC4E5-6AB2-4FEB-AD82-47CF9D323CBC}" srcId="{65B5F66F-861B-42AB-ADDC-3C0E4E2EF14E}" destId="{B37819F1-8922-470C-95CC-A3C9B2536AB4}" srcOrd="0" destOrd="0" parTransId="{0932FC9D-D07D-43BA-94DA-288ED0635BC4}" sibTransId="{17EB4869-9BBF-41DE-8133-7B7BFF09C180}"/>
    <dgm:cxn modelId="{B6DB82E8-4AB5-4E6D-84EB-5B135710F56B}" srcId="{89719E3C-5F4A-4D1D-88FD-3AF0C025B599}" destId="{80F0344F-34C6-4BCB-B882-96D2B13ABE68}" srcOrd="0" destOrd="0" parTransId="{555F7D0E-C3F0-4B52-B35E-CC3F6E9473D9}" sibTransId="{AE5C88AE-91CD-4874-8DA5-847451521C0A}"/>
    <dgm:cxn modelId="{D1266BF9-DAAA-4F4D-80F1-861F91A3974C}" type="presParOf" srcId="{C53A4E92-5FF6-4D9B-B712-A398C72D7C61}" destId="{51C47482-5DC2-4A31-9A3B-438D5F1FA01F}" srcOrd="0" destOrd="0" presId="urn:microsoft.com/office/officeart/2005/8/layout/hProcess9"/>
    <dgm:cxn modelId="{F61CED35-0601-425F-BD17-B4EDA4E511F6}" type="presParOf" srcId="{C53A4E92-5FF6-4D9B-B712-A398C72D7C61}" destId="{723678D8-BB60-47E2-8816-28663CF5E57E}" srcOrd="1" destOrd="0" presId="urn:microsoft.com/office/officeart/2005/8/layout/hProcess9"/>
    <dgm:cxn modelId="{99E8925D-622E-47F7-ACBA-FCB0C4CE51BC}" type="presParOf" srcId="{723678D8-BB60-47E2-8816-28663CF5E57E}" destId="{2F403D0B-9E3B-4EE8-BF42-D5A46173ECB7}" srcOrd="0" destOrd="0" presId="urn:microsoft.com/office/officeart/2005/8/layout/hProcess9"/>
    <dgm:cxn modelId="{62238265-A44A-4C00-89F1-88EFCB8AFFBF}" type="presParOf" srcId="{723678D8-BB60-47E2-8816-28663CF5E57E}" destId="{3028858D-5064-4413-A108-3C34C0808FD2}" srcOrd="1" destOrd="0" presId="urn:microsoft.com/office/officeart/2005/8/layout/hProcess9"/>
    <dgm:cxn modelId="{815B4345-FFEF-4B69-9CAE-C0DB50D5568D}" type="presParOf" srcId="{723678D8-BB60-47E2-8816-28663CF5E57E}" destId="{1700FA2B-0C06-440E-9A8C-F87BFF75BE28}" srcOrd="2" destOrd="0" presId="urn:microsoft.com/office/officeart/2005/8/layout/hProcess9"/>
    <dgm:cxn modelId="{07B20FB5-BF42-49B8-BDA9-5430AE726EEC}" type="presParOf" srcId="{723678D8-BB60-47E2-8816-28663CF5E57E}" destId="{7D93011A-A868-4CEF-8C15-A0F30DF1617A}" srcOrd="3" destOrd="0" presId="urn:microsoft.com/office/officeart/2005/8/layout/hProcess9"/>
    <dgm:cxn modelId="{F7B24080-7D24-4643-A7AA-71E66AA4C9F6}" type="presParOf" srcId="{723678D8-BB60-47E2-8816-28663CF5E57E}" destId="{B4B24986-4FD2-45A7-8463-749132C7263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660160-CC71-46F4-90E1-E6E8AB8CB7E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5B5F66F-861B-42AB-ADDC-3C0E4E2EF14E}">
      <dgm:prSet phldrT="[Testo]" custT="1"/>
      <dgm:spPr>
        <a:solidFill>
          <a:srgbClr val="27CB50"/>
        </a:solidFill>
      </dgm:spPr>
      <dgm:t>
        <a:bodyPr/>
        <a:lstStyle/>
        <a:p>
          <a:pPr algn="ctr"/>
          <a:r>
            <a:rPr lang="it-IT" sz="1800" dirty="0">
              <a:latin typeface="Pokemon Solid" panose="040B0500000000000000" pitchFamily="82" charset="2"/>
            </a:rPr>
            <a:t>Presentation Layer</a:t>
          </a:r>
        </a:p>
      </dgm:t>
    </dgm:pt>
    <dgm:pt modelId="{73F2B7DB-10B0-48F7-951E-CE47817C2058}" type="parTrans" cxnId="{90686D78-C01C-4C96-BAA5-D7372A071617}">
      <dgm:prSet/>
      <dgm:spPr/>
      <dgm:t>
        <a:bodyPr/>
        <a:lstStyle/>
        <a:p>
          <a:endParaRPr lang="it-IT"/>
        </a:p>
      </dgm:t>
    </dgm:pt>
    <dgm:pt modelId="{07B4E084-9520-4B10-A78C-7F38C4E9E911}" type="sibTrans" cxnId="{90686D78-C01C-4C96-BAA5-D7372A071617}">
      <dgm:prSet/>
      <dgm:spPr/>
      <dgm:t>
        <a:bodyPr/>
        <a:lstStyle/>
        <a:p>
          <a:endParaRPr lang="it-IT"/>
        </a:p>
      </dgm:t>
    </dgm:pt>
    <dgm:pt modelId="{B37819F1-8922-470C-95CC-A3C9B2536AB4}">
      <dgm:prSet phldrT="[Testo]" custT="1"/>
      <dgm:spPr>
        <a:solidFill>
          <a:srgbClr val="27CB50"/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it-IT" sz="1400" dirty="0">
              <a:latin typeface="Pokemon Solid" panose="040B0500000000000000" pitchFamily="82" charset="2"/>
            </a:rPr>
            <a:t>Le viste sono responsabili di presentare i dati all'utente in un formato comprensibile, e interagiscono con </a:t>
          </a:r>
          <a:r>
            <a:rPr lang="it-IT" sz="1400" dirty="0" err="1">
              <a:latin typeface="Pokemon Solid" panose="040B0500000000000000" pitchFamily="82" charset="2"/>
            </a:rPr>
            <a:t>l’application</a:t>
          </a:r>
          <a:r>
            <a:rPr lang="it-IT" sz="1400" dirty="0">
              <a:latin typeface="Pokemon Solid" panose="040B0500000000000000" pitchFamily="82" charset="2"/>
            </a:rPr>
            <a:t> </a:t>
          </a:r>
          <a:r>
            <a:rPr lang="it-IT" sz="1400" dirty="0" err="1">
              <a:latin typeface="Pokemon Solid" panose="040B0500000000000000" pitchFamily="82" charset="2"/>
            </a:rPr>
            <a:t>layer</a:t>
          </a:r>
          <a:r>
            <a:rPr lang="it-IT" sz="1400" dirty="0">
              <a:latin typeface="Pokemon Solid" panose="040B0500000000000000" pitchFamily="82" charset="2"/>
            </a:rPr>
            <a:t> per inviare richieste e ricevere dati.</a:t>
          </a:r>
        </a:p>
      </dgm:t>
    </dgm:pt>
    <dgm:pt modelId="{0932FC9D-D07D-43BA-94DA-288ED0635BC4}" type="parTrans" cxnId="{949DC4E5-6AB2-4FEB-AD82-47CF9D323CBC}">
      <dgm:prSet/>
      <dgm:spPr/>
      <dgm:t>
        <a:bodyPr/>
        <a:lstStyle/>
        <a:p>
          <a:endParaRPr lang="it-IT"/>
        </a:p>
      </dgm:t>
    </dgm:pt>
    <dgm:pt modelId="{17EB4869-9BBF-41DE-8133-7B7BFF09C180}" type="sibTrans" cxnId="{949DC4E5-6AB2-4FEB-AD82-47CF9D323CBC}">
      <dgm:prSet/>
      <dgm:spPr/>
      <dgm:t>
        <a:bodyPr/>
        <a:lstStyle/>
        <a:p>
          <a:endParaRPr lang="it-IT"/>
        </a:p>
      </dgm:t>
    </dgm:pt>
    <dgm:pt modelId="{12104FBD-D7B2-4869-9F8F-9DAD52C739D8}">
      <dgm:prSet phldrT="[Testo]" custT="1"/>
      <dgm:spPr>
        <a:solidFill>
          <a:srgbClr val="27CB50"/>
        </a:solidFill>
      </dgm:spPr>
      <dgm:t>
        <a:bodyPr/>
        <a:lstStyle/>
        <a:p>
          <a:pPr marL="0"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Application Layer</a:t>
          </a:r>
        </a:p>
      </dgm:t>
    </dgm:pt>
    <dgm:pt modelId="{B2BFFB4C-9C1D-4A5F-B027-D6952193EDCA}" type="parTrans" cxnId="{2D982616-DC0B-43FD-B66A-AC7B72D87DF1}">
      <dgm:prSet/>
      <dgm:spPr/>
      <dgm:t>
        <a:bodyPr/>
        <a:lstStyle/>
        <a:p>
          <a:endParaRPr lang="it-IT"/>
        </a:p>
      </dgm:t>
    </dgm:pt>
    <dgm:pt modelId="{A0883EC9-B68B-4203-8627-19F8293F904A}" type="sibTrans" cxnId="{2D982616-DC0B-43FD-B66A-AC7B72D87DF1}">
      <dgm:prSet/>
      <dgm:spPr/>
      <dgm:t>
        <a:bodyPr/>
        <a:lstStyle/>
        <a:p>
          <a:endParaRPr lang="it-IT"/>
        </a:p>
      </dgm:t>
    </dgm:pt>
    <dgm:pt modelId="{89719E3C-5F4A-4D1D-88FD-3AF0C025B599}">
      <dgm:prSet phldrT="[Testo]" custT="1"/>
      <dgm:spPr>
        <a:solidFill>
          <a:srgbClr val="27CB50"/>
        </a:solidFill>
      </dgm:spPr>
      <dgm:t>
        <a:bodyPr/>
        <a:lstStyle/>
        <a:p>
          <a:pPr marL="0"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Data Access Layer</a:t>
          </a:r>
        </a:p>
      </dgm:t>
    </dgm:pt>
    <dgm:pt modelId="{D5776D41-4924-450C-A36D-4020D5260FEE}" type="parTrans" cxnId="{2A739426-15E9-4BB9-9080-1E8D72BF7A90}">
      <dgm:prSet/>
      <dgm:spPr/>
      <dgm:t>
        <a:bodyPr/>
        <a:lstStyle/>
        <a:p>
          <a:endParaRPr lang="it-IT"/>
        </a:p>
      </dgm:t>
    </dgm:pt>
    <dgm:pt modelId="{03F9C3A6-A4A4-4661-A4C8-3D4FBF23BF23}" type="sibTrans" cxnId="{2A739426-15E9-4BB9-9080-1E8D72BF7A90}">
      <dgm:prSet/>
      <dgm:spPr/>
      <dgm:t>
        <a:bodyPr/>
        <a:lstStyle/>
        <a:p>
          <a:endParaRPr lang="it-IT"/>
        </a:p>
      </dgm:t>
    </dgm:pt>
    <dgm:pt modelId="{80F0344F-34C6-4BCB-B882-96D2B13ABE68}">
      <dgm:prSet phldrT="[Testo]" custT="1"/>
      <dgm:spPr>
        <a:solidFill>
          <a:srgbClr val="27CB50"/>
        </a:solidFill>
      </dgm:spPr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Questo livello si occupa dell'accesso ai dati e della persistenza.</a:t>
          </a:r>
        </a:p>
      </dgm:t>
    </dgm:pt>
    <dgm:pt modelId="{555F7D0E-C3F0-4B52-B35E-CC3F6E9473D9}" type="parTrans" cxnId="{B6DB82E8-4AB5-4E6D-84EB-5B135710F56B}">
      <dgm:prSet/>
      <dgm:spPr/>
      <dgm:t>
        <a:bodyPr/>
        <a:lstStyle/>
        <a:p>
          <a:endParaRPr lang="it-IT"/>
        </a:p>
      </dgm:t>
    </dgm:pt>
    <dgm:pt modelId="{AE5C88AE-91CD-4874-8DA5-847451521C0A}" type="sibTrans" cxnId="{B6DB82E8-4AB5-4E6D-84EB-5B135710F56B}">
      <dgm:prSet/>
      <dgm:spPr/>
      <dgm:t>
        <a:bodyPr/>
        <a:lstStyle/>
        <a:p>
          <a:endParaRPr lang="it-IT"/>
        </a:p>
      </dgm:t>
    </dgm:pt>
    <dgm:pt modelId="{EC94F1C7-DDDB-4E5A-994E-C3114C995BCE}">
      <dgm:prSet phldrT="[Testo]" custT="1"/>
      <dgm:spPr>
        <a:solidFill>
          <a:srgbClr val="27CB50"/>
        </a:solidFill>
      </dgm:spPr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I controller si interfacciano con i servizi applicativi per coordinare le azioni richieste dagli utenti e delegare la logica di business appropriata.</a:t>
          </a:r>
        </a:p>
      </dgm:t>
    </dgm:pt>
    <dgm:pt modelId="{5B3B36C6-524B-4D17-9BEF-CD40435A50F6}" type="parTrans" cxnId="{120F5FC9-E082-4685-8558-52018F5B1204}">
      <dgm:prSet/>
      <dgm:spPr/>
      <dgm:t>
        <a:bodyPr/>
        <a:lstStyle/>
        <a:p>
          <a:endParaRPr lang="it-IT"/>
        </a:p>
      </dgm:t>
    </dgm:pt>
    <dgm:pt modelId="{8CD5E9E7-3C12-466C-B1C9-5C4A2A2BED00}" type="sibTrans" cxnId="{120F5FC9-E082-4685-8558-52018F5B1204}">
      <dgm:prSet/>
      <dgm:spPr/>
      <dgm:t>
        <a:bodyPr/>
        <a:lstStyle/>
        <a:p>
          <a:endParaRPr lang="it-IT"/>
        </a:p>
      </dgm:t>
    </dgm:pt>
    <dgm:pt modelId="{C53A4E92-5FF6-4D9B-B712-A398C72D7C61}" type="pres">
      <dgm:prSet presAssocID="{1D660160-CC71-46F4-90E1-E6E8AB8CB7E5}" presName="CompostProcess" presStyleCnt="0">
        <dgm:presLayoutVars>
          <dgm:dir/>
          <dgm:resizeHandles val="exact"/>
        </dgm:presLayoutVars>
      </dgm:prSet>
      <dgm:spPr/>
    </dgm:pt>
    <dgm:pt modelId="{51C47482-5DC2-4A31-9A3B-438D5F1FA01F}" type="pres">
      <dgm:prSet presAssocID="{1D660160-CC71-46F4-90E1-E6E8AB8CB7E5}" presName="arrow" presStyleLbl="bgShp" presStyleIdx="0" presStyleCnt="1"/>
      <dgm:spPr/>
    </dgm:pt>
    <dgm:pt modelId="{723678D8-BB60-47E2-8816-28663CF5E57E}" type="pres">
      <dgm:prSet presAssocID="{1D660160-CC71-46F4-90E1-E6E8AB8CB7E5}" presName="linearProcess" presStyleCnt="0"/>
      <dgm:spPr/>
    </dgm:pt>
    <dgm:pt modelId="{2F403D0B-9E3B-4EE8-BF42-D5A46173ECB7}" type="pres">
      <dgm:prSet presAssocID="{65B5F66F-861B-42AB-ADDC-3C0E4E2EF14E}" presName="textNode" presStyleLbl="node1" presStyleIdx="0" presStyleCnt="3" custScaleX="105626" custScaleY="205080">
        <dgm:presLayoutVars>
          <dgm:bulletEnabled val="1"/>
        </dgm:presLayoutVars>
      </dgm:prSet>
      <dgm:spPr/>
    </dgm:pt>
    <dgm:pt modelId="{3028858D-5064-4413-A108-3C34C0808FD2}" type="pres">
      <dgm:prSet presAssocID="{07B4E084-9520-4B10-A78C-7F38C4E9E911}" presName="sibTrans" presStyleCnt="0"/>
      <dgm:spPr/>
    </dgm:pt>
    <dgm:pt modelId="{1700FA2B-0C06-440E-9A8C-F87BFF75BE28}" type="pres">
      <dgm:prSet presAssocID="{12104FBD-D7B2-4869-9F8F-9DAD52C739D8}" presName="textNode" presStyleLbl="node1" presStyleIdx="1" presStyleCnt="3" custScaleY="205080">
        <dgm:presLayoutVars>
          <dgm:bulletEnabled val="1"/>
        </dgm:presLayoutVars>
      </dgm:prSet>
      <dgm:spPr/>
    </dgm:pt>
    <dgm:pt modelId="{7D93011A-A868-4CEF-8C15-A0F30DF1617A}" type="pres">
      <dgm:prSet presAssocID="{A0883EC9-B68B-4203-8627-19F8293F904A}" presName="sibTrans" presStyleCnt="0"/>
      <dgm:spPr/>
    </dgm:pt>
    <dgm:pt modelId="{B4B24986-4FD2-45A7-8463-749132C72631}" type="pres">
      <dgm:prSet presAssocID="{89719E3C-5F4A-4D1D-88FD-3AF0C025B599}" presName="textNode" presStyleLbl="node1" presStyleIdx="2" presStyleCnt="3" custScaleY="198735">
        <dgm:presLayoutVars>
          <dgm:bulletEnabled val="1"/>
        </dgm:presLayoutVars>
      </dgm:prSet>
      <dgm:spPr/>
    </dgm:pt>
  </dgm:ptLst>
  <dgm:cxnLst>
    <dgm:cxn modelId="{2D982616-DC0B-43FD-B66A-AC7B72D87DF1}" srcId="{1D660160-CC71-46F4-90E1-E6E8AB8CB7E5}" destId="{12104FBD-D7B2-4869-9F8F-9DAD52C739D8}" srcOrd="1" destOrd="0" parTransId="{B2BFFB4C-9C1D-4A5F-B027-D6952193EDCA}" sibTransId="{A0883EC9-B68B-4203-8627-19F8293F904A}"/>
    <dgm:cxn modelId="{27DDCA20-8058-4148-82FF-36885103908C}" type="presOf" srcId="{80F0344F-34C6-4BCB-B882-96D2B13ABE68}" destId="{B4B24986-4FD2-45A7-8463-749132C72631}" srcOrd="0" destOrd="1" presId="urn:microsoft.com/office/officeart/2005/8/layout/hProcess9"/>
    <dgm:cxn modelId="{2A739426-15E9-4BB9-9080-1E8D72BF7A90}" srcId="{1D660160-CC71-46F4-90E1-E6E8AB8CB7E5}" destId="{89719E3C-5F4A-4D1D-88FD-3AF0C025B599}" srcOrd="2" destOrd="0" parTransId="{D5776D41-4924-450C-A36D-4020D5260FEE}" sibTransId="{03F9C3A6-A4A4-4661-A4C8-3D4FBF23BF23}"/>
    <dgm:cxn modelId="{92E66540-D3F3-4B71-AE65-1F79FE3183E4}" type="presOf" srcId="{1D660160-CC71-46F4-90E1-E6E8AB8CB7E5}" destId="{C53A4E92-5FF6-4D9B-B712-A398C72D7C61}" srcOrd="0" destOrd="0" presId="urn:microsoft.com/office/officeart/2005/8/layout/hProcess9"/>
    <dgm:cxn modelId="{DABDAE66-C12F-423E-9482-944104A9663C}" type="presOf" srcId="{B37819F1-8922-470C-95CC-A3C9B2536AB4}" destId="{2F403D0B-9E3B-4EE8-BF42-D5A46173ECB7}" srcOrd="0" destOrd="1" presId="urn:microsoft.com/office/officeart/2005/8/layout/hProcess9"/>
    <dgm:cxn modelId="{2F865549-6058-46D1-AE46-F804A14FBA95}" type="presOf" srcId="{12104FBD-D7B2-4869-9F8F-9DAD52C739D8}" destId="{1700FA2B-0C06-440E-9A8C-F87BFF75BE28}" srcOrd="0" destOrd="0" presId="urn:microsoft.com/office/officeart/2005/8/layout/hProcess9"/>
    <dgm:cxn modelId="{B6C3DD6A-0621-453C-A5F8-9A1101F00EA7}" type="presOf" srcId="{EC94F1C7-DDDB-4E5A-994E-C3114C995BCE}" destId="{1700FA2B-0C06-440E-9A8C-F87BFF75BE28}" srcOrd="0" destOrd="1" presId="urn:microsoft.com/office/officeart/2005/8/layout/hProcess9"/>
    <dgm:cxn modelId="{90686D78-C01C-4C96-BAA5-D7372A071617}" srcId="{1D660160-CC71-46F4-90E1-E6E8AB8CB7E5}" destId="{65B5F66F-861B-42AB-ADDC-3C0E4E2EF14E}" srcOrd="0" destOrd="0" parTransId="{73F2B7DB-10B0-48F7-951E-CE47817C2058}" sibTransId="{07B4E084-9520-4B10-A78C-7F38C4E9E911}"/>
    <dgm:cxn modelId="{363FED7E-6B9F-411C-9171-C0529A09923D}" type="presOf" srcId="{65B5F66F-861B-42AB-ADDC-3C0E4E2EF14E}" destId="{2F403D0B-9E3B-4EE8-BF42-D5A46173ECB7}" srcOrd="0" destOrd="0" presId="urn:microsoft.com/office/officeart/2005/8/layout/hProcess9"/>
    <dgm:cxn modelId="{A1595389-2EE7-4B8D-916B-9EFBFFFF2F9E}" type="presOf" srcId="{89719E3C-5F4A-4D1D-88FD-3AF0C025B599}" destId="{B4B24986-4FD2-45A7-8463-749132C72631}" srcOrd="0" destOrd="0" presId="urn:microsoft.com/office/officeart/2005/8/layout/hProcess9"/>
    <dgm:cxn modelId="{120F5FC9-E082-4685-8558-52018F5B1204}" srcId="{12104FBD-D7B2-4869-9F8F-9DAD52C739D8}" destId="{EC94F1C7-DDDB-4E5A-994E-C3114C995BCE}" srcOrd="0" destOrd="0" parTransId="{5B3B36C6-524B-4D17-9BEF-CD40435A50F6}" sibTransId="{8CD5E9E7-3C12-466C-B1C9-5C4A2A2BED00}"/>
    <dgm:cxn modelId="{949DC4E5-6AB2-4FEB-AD82-47CF9D323CBC}" srcId="{65B5F66F-861B-42AB-ADDC-3C0E4E2EF14E}" destId="{B37819F1-8922-470C-95CC-A3C9B2536AB4}" srcOrd="0" destOrd="0" parTransId="{0932FC9D-D07D-43BA-94DA-288ED0635BC4}" sibTransId="{17EB4869-9BBF-41DE-8133-7B7BFF09C180}"/>
    <dgm:cxn modelId="{B6DB82E8-4AB5-4E6D-84EB-5B135710F56B}" srcId="{89719E3C-5F4A-4D1D-88FD-3AF0C025B599}" destId="{80F0344F-34C6-4BCB-B882-96D2B13ABE68}" srcOrd="0" destOrd="0" parTransId="{555F7D0E-C3F0-4B52-B35E-CC3F6E9473D9}" sibTransId="{AE5C88AE-91CD-4874-8DA5-847451521C0A}"/>
    <dgm:cxn modelId="{D1266BF9-DAAA-4F4D-80F1-861F91A3974C}" type="presParOf" srcId="{C53A4E92-5FF6-4D9B-B712-A398C72D7C61}" destId="{51C47482-5DC2-4A31-9A3B-438D5F1FA01F}" srcOrd="0" destOrd="0" presId="urn:microsoft.com/office/officeart/2005/8/layout/hProcess9"/>
    <dgm:cxn modelId="{F61CED35-0601-425F-BD17-B4EDA4E511F6}" type="presParOf" srcId="{C53A4E92-5FF6-4D9B-B712-A398C72D7C61}" destId="{723678D8-BB60-47E2-8816-28663CF5E57E}" srcOrd="1" destOrd="0" presId="urn:microsoft.com/office/officeart/2005/8/layout/hProcess9"/>
    <dgm:cxn modelId="{99E8925D-622E-47F7-ACBA-FCB0C4CE51BC}" type="presParOf" srcId="{723678D8-BB60-47E2-8816-28663CF5E57E}" destId="{2F403D0B-9E3B-4EE8-BF42-D5A46173ECB7}" srcOrd="0" destOrd="0" presId="urn:microsoft.com/office/officeart/2005/8/layout/hProcess9"/>
    <dgm:cxn modelId="{62238265-A44A-4C00-89F1-88EFCB8AFFBF}" type="presParOf" srcId="{723678D8-BB60-47E2-8816-28663CF5E57E}" destId="{3028858D-5064-4413-A108-3C34C0808FD2}" srcOrd="1" destOrd="0" presId="urn:microsoft.com/office/officeart/2005/8/layout/hProcess9"/>
    <dgm:cxn modelId="{815B4345-FFEF-4B69-9CAE-C0DB50D5568D}" type="presParOf" srcId="{723678D8-BB60-47E2-8816-28663CF5E57E}" destId="{1700FA2B-0C06-440E-9A8C-F87BFF75BE28}" srcOrd="2" destOrd="0" presId="urn:microsoft.com/office/officeart/2005/8/layout/hProcess9"/>
    <dgm:cxn modelId="{07B20FB5-BF42-49B8-BDA9-5430AE726EEC}" type="presParOf" srcId="{723678D8-BB60-47E2-8816-28663CF5E57E}" destId="{7D93011A-A868-4CEF-8C15-A0F30DF1617A}" srcOrd="3" destOrd="0" presId="urn:microsoft.com/office/officeart/2005/8/layout/hProcess9"/>
    <dgm:cxn modelId="{F7B24080-7D24-4643-A7AA-71E66AA4C9F6}" type="presParOf" srcId="{723678D8-BB60-47E2-8816-28663CF5E57E}" destId="{B4B24986-4FD2-45A7-8463-749132C7263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47482-5DC2-4A31-9A3B-438D5F1FA01F}">
      <dsp:nvSpPr>
        <dsp:cNvPr id="0" name=""/>
        <dsp:cNvSpPr/>
      </dsp:nvSpPr>
      <dsp:spPr>
        <a:xfrm>
          <a:off x="665068" y="0"/>
          <a:ext cx="7537446" cy="5850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03D0B-9E3B-4EE8-BF42-D5A46173ECB7}">
      <dsp:nvSpPr>
        <dsp:cNvPr id="0" name=""/>
        <dsp:cNvSpPr/>
      </dsp:nvSpPr>
      <dsp:spPr>
        <a:xfrm>
          <a:off x="113403" y="525563"/>
          <a:ext cx="2772010" cy="4798872"/>
        </a:xfrm>
        <a:prstGeom prst="roundRect">
          <a:avLst/>
        </a:prstGeom>
        <a:solidFill>
          <a:srgbClr val="27CB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Pokemon Solid" panose="040B0500000000000000" pitchFamily="82" charset="2"/>
            </a:rPr>
            <a:t>Presentation Layer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 dirty="0">
              <a:latin typeface="Pokemon Solid" panose="040B0500000000000000" pitchFamily="82" charset="2"/>
            </a:rPr>
            <a:t>Le viste sono responsabili di presentare i dati all'utente in un formato comprensibile, e interagiscono con </a:t>
          </a:r>
          <a:r>
            <a:rPr lang="it-IT" sz="1400" kern="1200" dirty="0" err="1">
              <a:latin typeface="Pokemon Solid" panose="040B0500000000000000" pitchFamily="82" charset="2"/>
            </a:rPr>
            <a:t>l’application</a:t>
          </a:r>
          <a:r>
            <a:rPr lang="it-IT" sz="1400" kern="1200" dirty="0">
              <a:latin typeface="Pokemon Solid" panose="040B0500000000000000" pitchFamily="82" charset="2"/>
            </a:rPr>
            <a:t> </a:t>
          </a:r>
          <a:r>
            <a:rPr lang="it-IT" sz="1400" kern="1200" dirty="0" err="1">
              <a:latin typeface="Pokemon Solid" panose="040B0500000000000000" pitchFamily="82" charset="2"/>
            </a:rPr>
            <a:t>layer</a:t>
          </a:r>
          <a:r>
            <a:rPr lang="it-IT" sz="1400" kern="1200" dirty="0">
              <a:latin typeface="Pokemon Solid" panose="040B0500000000000000" pitchFamily="82" charset="2"/>
            </a:rPr>
            <a:t> per inviare richieste e ricevere dati.</a:t>
          </a:r>
        </a:p>
      </dsp:txBody>
      <dsp:txXfrm>
        <a:off x="248721" y="660881"/>
        <a:ext cx="2501374" cy="4528236"/>
      </dsp:txXfrm>
    </dsp:sp>
    <dsp:sp modelId="{1700FA2B-0C06-440E-9A8C-F87BFF75BE28}">
      <dsp:nvSpPr>
        <dsp:cNvPr id="0" name=""/>
        <dsp:cNvSpPr/>
      </dsp:nvSpPr>
      <dsp:spPr>
        <a:xfrm>
          <a:off x="3195433" y="525563"/>
          <a:ext cx="2624363" cy="4798872"/>
        </a:xfrm>
        <a:prstGeom prst="roundRect">
          <a:avLst/>
        </a:prstGeom>
        <a:solidFill>
          <a:srgbClr val="27CB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Application Layer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I controller si interfacciano con i servizi applicativi per coordinare le azioni richieste dagli utenti e delegare la logica di business appropriata.</a:t>
          </a:r>
        </a:p>
      </dsp:txBody>
      <dsp:txXfrm>
        <a:off x="3323544" y="653674"/>
        <a:ext cx="2368141" cy="4542650"/>
      </dsp:txXfrm>
    </dsp:sp>
    <dsp:sp modelId="{B4B24986-4FD2-45A7-8463-749132C72631}">
      <dsp:nvSpPr>
        <dsp:cNvPr id="0" name=""/>
        <dsp:cNvSpPr/>
      </dsp:nvSpPr>
      <dsp:spPr>
        <a:xfrm>
          <a:off x="6129816" y="599800"/>
          <a:ext cx="2624363" cy="4650399"/>
        </a:xfrm>
        <a:prstGeom prst="roundRect">
          <a:avLst/>
        </a:prstGeom>
        <a:solidFill>
          <a:srgbClr val="27CB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Data Access Layer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Questo livello si occupa dell'accesso ai dati e della persistenza.</a:t>
          </a:r>
        </a:p>
      </dsp:txBody>
      <dsp:txXfrm>
        <a:off x="6257927" y="727911"/>
        <a:ext cx="2368141" cy="4394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47482-5DC2-4A31-9A3B-438D5F1FA01F}">
      <dsp:nvSpPr>
        <dsp:cNvPr id="0" name=""/>
        <dsp:cNvSpPr/>
      </dsp:nvSpPr>
      <dsp:spPr>
        <a:xfrm>
          <a:off x="665068" y="0"/>
          <a:ext cx="7537446" cy="5850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03D0B-9E3B-4EE8-BF42-D5A46173ECB7}">
      <dsp:nvSpPr>
        <dsp:cNvPr id="0" name=""/>
        <dsp:cNvSpPr/>
      </dsp:nvSpPr>
      <dsp:spPr>
        <a:xfrm>
          <a:off x="113403" y="525563"/>
          <a:ext cx="2772010" cy="4798872"/>
        </a:xfrm>
        <a:prstGeom prst="roundRect">
          <a:avLst/>
        </a:prstGeom>
        <a:solidFill>
          <a:srgbClr val="27CB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Pokemon Solid" panose="040B0500000000000000" pitchFamily="82" charset="2"/>
            </a:rPr>
            <a:t>Presentation Layer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 dirty="0">
              <a:latin typeface="Pokemon Solid" panose="040B0500000000000000" pitchFamily="82" charset="2"/>
            </a:rPr>
            <a:t>Le viste sono responsabili di presentare i dati all'utente in un formato comprensibile, e interagiscono con </a:t>
          </a:r>
          <a:r>
            <a:rPr lang="it-IT" sz="1400" kern="1200" dirty="0" err="1">
              <a:latin typeface="Pokemon Solid" panose="040B0500000000000000" pitchFamily="82" charset="2"/>
            </a:rPr>
            <a:t>l’application</a:t>
          </a:r>
          <a:r>
            <a:rPr lang="it-IT" sz="1400" kern="1200" dirty="0">
              <a:latin typeface="Pokemon Solid" panose="040B0500000000000000" pitchFamily="82" charset="2"/>
            </a:rPr>
            <a:t> </a:t>
          </a:r>
          <a:r>
            <a:rPr lang="it-IT" sz="1400" kern="1200" dirty="0" err="1">
              <a:latin typeface="Pokemon Solid" panose="040B0500000000000000" pitchFamily="82" charset="2"/>
            </a:rPr>
            <a:t>layer</a:t>
          </a:r>
          <a:r>
            <a:rPr lang="it-IT" sz="1400" kern="1200" dirty="0">
              <a:latin typeface="Pokemon Solid" panose="040B0500000000000000" pitchFamily="82" charset="2"/>
            </a:rPr>
            <a:t> per inviare richieste e ricevere dati.</a:t>
          </a:r>
        </a:p>
      </dsp:txBody>
      <dsp:txXfrm>
        <a:off x="248721" y="660881"/>
        <a:ext cx="2501374" cy="4528236"/>
      </dsp:txXfrm>
    </dsp:sp>
    <dsp:sp modelId="{1700FA2B-0C06-440E-9A8C-F87BFF75BE28}">
      <dsp:nvSpPr>
        <dsp:cNvPr id="0" name=""/>
        <dsp:cNvSpPr/>
      </dsp:nvSpPr>
      <dsp:spPr>
        <a:xfrm>
          <a:off x="3195433" y="525563"/>
          <a:ext cx="2624363" cy="4798872"/>
        </a:xfrm>
        <a:prstGeom prst="roundRect">
          <a:avLst/>
        </a:prstGeom>
        <a:solidFill>
          <a:srgbClr val="27CB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Application Layer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I controller si interfacciano con i servizi applicativi per coordinare le azioni richieste dagli utenti e delegare la logica di business appropriata.</a:t>
          </a:r>
        </a:p>
      </dsp:txBody>
      <dsp:txXfrm>
        <a:off x="3323544" y="653674"/>
        <a:ext cx="2368141" cy="4542650"/>
      </dsp:txXfrm>
    </dsp:sp>
    <dsp:sp modelId="{B4B24986-4FD2-45A7-8463-749132C72631}">
      <dsp:nvSpPr>
        <dsp:cNvPr id="0" name=""/>
        <dsp:cNvSpPr/>
      </dsp:nvSpPr>
      <dsp:spPr>
        <a:xfrm>
          <a:off x="6129816" y="599800"/>
          <a:ext cx="2624363" cy="4650399"/>
        </a:xfrm>
        <a:prstGeom prst="roundRect">
          <a:avLst/>
        </a:prstGeom>
        <a:solidFill>
          <a:srgbClr val="27CB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Data Access Layer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Questo livello si occupa dell'accesso ai dati e della persistenza.</a:t>
          </a:r>
        </a:p>
      </dsp:txBody>
      <dsp:txXfrm>
        <a:off x="6257927" y="727911"/>
        <a:ext cx="2368141" cy="43941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47482-5DC2-4A31-9A3B-438D5F1FA01F}">
      <dsp:nvSpPr>
        <dsp:cNvPr id="0" name=""/>
        <dsp:cNvSpPr/>
      </dsp:nvSpPr>
      <dsp:spPr>
        <a:xfrm>
          <a:off x="665068" y="0"/>
          <a:ext cx="7537446" cy="5850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03D0B-9E3B-4EE8-BF42-D5A46173ECB7}">
      <dsp:nvSpPr>
        <dsp:cNvPr id="0" name=""/>
        <dsp:cNvSpPr/>
      </dsp:nvSpPr>
      <dsp:spPr>
        <a:xfrm>
          <a:off x="113403" y="525563"/>
          <a:ext cx="2772010" cy="4798872"/>
        </a:xfrm>
        <a:prstGeom prst="roundRect">
          <a:avLst/>
        </a:prstGeom>
        <a:solidFill>
          <a:srgbClr val="27CB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Pokemon Solid" panose="040B0500000000000000" pitchFamily="82" charset="2"/>
            </a:rPr>
            <a:t>Presentation Layer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 dirty="0">
              <a:latin typeface="Pokemon Solid" panose="040B0500000000000000" pitchFamily="82" charset="2"/>
            </a:rPr>
            <a:t>Le viste sono responsabili di presentare i dati all'utente in un formato comprensibile, e interagiscono con </a:t>
          </a:r>
          <a:r>
            <a:rPr lang="it-IT" sz="1400" kern="1200" dirty="0" err="1">
              <a:latin typeface="Pokemon Solid" panose="040B0500000000000000" pitchFamily="82" charset="2"/>
            </a:rPr>
            <a:t>l’application</a:t>
          </a:r>
          <a:r>
            <a:rPr lang="it-IT" sz="1400" kern="1200" dirty="0">
              <a:latin typeface="Pokemon Solid" panose="040B0500000000000000" pitchFamily="82" charset="2"/>
            </a:rPr>
            <a:t> </a:t>
          </a:r>
          <a:r>
            <a:rPr lang="it-IT" sz="1400" kern="1200" dirty="0" err="1">
              <a:latin typeface="Pokemon Solid" panose="040B0500000000000000" pitchFamily="82" charset="2"/>
            </a:rPr>
            <a:t>layer</a:t>
          </a:r>
          <a:r>
            <a:rPr lang="it-IT" sz="1400" kern="1200" dirty="0">
              <a:latin typeface="Pokemon Solid" panose="040B0500000000000000" pitchFamily="82" charset="2"/>
            </a:rPr>
            <a:t> per inviare richieste e ricevere dati.</a:t>
          </a:r>
        </a:p>
      </dsp:txBody>
      <dsp:txXfrm>
        <a:off x="248721" y="660881"/>
        <a:ext cx="2501374" cy="4528236"/>
      </dsp:txXfrm>
    </dsp:sp>
    <dsp:sp modelId="{1700FA2B-0C06-440E-9A8C-F87BFF75BE28}">
      <dsp:nvSpPr>
        <dsp:cNvPr id="0" name=""/>
        <dsp:cNvSpPr/>
      </dsp:nvSpPr>
      <dsp:spPr>
        <a:xfrm>
          <a:off x="3195433" y="525563"/>
          <a:ext cx="2624363" cy="4798872"/>
        </a:xfrm>
        <a:prstGeom prst="roundRect">
          <a:avLst/>
        </a:prstGeom>
        <a:solidFill>
          <a:srgbClr val="27CB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Application Layer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I controller si interfacciano con i servizi applicativi per coordinare le azioni richieste dagli utenti e delegare la logica di business appropriata.</a:t>
          </a:r>
        </a:p>
      </dsp:txBody>
      <dsp:txXfrm>
        <a:off x="3323544" y="653674"/>
        <a:ext cx="2368141" cy="4542650"/>
      </dsp:txXfrm>
    </dsp:sp>
    <dsp:sp modelId="{B4B24986-4FD2-45A7-8463-749132C72631}">
      <dsp:nvSpPr>
        <dsp:cNvPr id="0" name=""/>
        <dsp:cNvSpPr/>
      </dsp:nvSpPr>
      <dsp:spPr>
        <a:xfrm>
          <a:off x="6129816" y="599800"/>
          <a:ext cx="2624363" cy="4650399"/>
        </a:xfrm>
        <a:prstGeom prst="roundRect">
          <a:avLst/>
        </a:prstGeom>
        <a:solidFill>
          <a:srgbClr val="27CB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Data Access Layer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400" kern="1200" dirty="0">
              <a:solidFill>
                <a:prstClr val="white"/>
              </a:solidFill>
              <a:latin typeface="Pokemon Solid" panose="040B0500000000000000" pitchFamily="82" charset="2"/>
              <a:ea typeface="+mn-ea"/>
              <a:cs typeface="+mn-cs"/>
            </a:rPr>
            <a:t>Questo livello si occupa dell'accesso ai dati e della persistenza.</a:t>
          </a:r>
        </a:p>
      </dsp:txBody>
      <dsp:txXfrm>
        <a:off x="6257927" y="727911"/>
        <a:ext cx="2368141" cy="4394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B7FE6-1A5B-4C5E-BEE4-4FD9BBF773B4}" type="datetimeFigureOut">
              <a:rPr lang="it-IT" smtClean="0"/>
              <a:t>01/02/2024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DD7E-C218-4A8E-AD2D-E43B9386CE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20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4899C2-22C6-BC1B-E759-31464F6D4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16462D-7584-1FAE-3437-503766C48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419C3E-1B93-4AEA-1A3D-6519CC4F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97EF-0749-4306-8B96-19C464BD9493}" type="datetimeFigureOut">
              <a:rPr lang="it-IT" smtClean="0"/>
              <a:t>01/02/2024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30ADDC-D3A4-080E-DAB2-A4EB7269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331358-780E-0800-059C-B788C864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2216-B9A8-4F2C-8476-F582C93508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204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B2064C-9E4D-9797-5988-7BDB4D54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17866D7-7AE5-F849-BD42-B0605ACEC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C66D8F-590D-9944-D8E8-830F4407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97EF-0749-4306-8B96-19C464BD9493}" type="datetimeFigureOut">
              <a:rPr lang="it-IT" smtClean="0"/>
              <a:t>01/02/2024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ABCEAB-04CF-35D8-153A-E835949D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D8EBA6-B9E0-8061-0CFB-260933D0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2216-B9A8-4F2C-8476-F582C93508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711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9D8ECEB-A930-4602-7002-AF1BEA97E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9F0400-FF99-AD3F-F386-514178827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D9E61A-2806-A54A-932A-83257402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97EF-0749-4306-8B96-19C464BD9493}" type="datetimeFigureOut">
              <a:rPr lang="it-IT" smtClean="0"/>
              <a:t>01/02/2024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A25798-C398-4C22-CA69-766C453D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BF5EE5-7CFD-37F6-41E2-BEEE54DD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2216-B9A8-4F2C-8476-F582C93508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73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58AD96-46C4-062C-4E4A-27FCC7A1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A0BEC4-BBDC-BDEE-3130-328BAE1E6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7A158A-0166-2686-230D-DCB9F6BB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97EF-0749-4306-8B96-19C464BD9493}" type="datetimeFigureOut">
              <a:rPr lang="it-IT" smtClean="0"/>
              <a:t>01/02/2024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85648C-C5D5-8CB6-0DE6-AADABA1DB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4BCBE0-7008-65A8-071C-6B652554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2216-B9A8-4F2C-8476-F582C93508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314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7A2346-06FC-CDCA-5F42-6132FD11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E3F7D9-734C-B858-8730-D49C5B372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3C4677-DBF5-D928-344E-059225FA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97EF-0749-4306-8B96-19C464BD9493}" type="datetimeFigureOut">
              <a:rPr lang="it-IT" smtClean="0"/>
              <a:t>01/02/2024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CF6531-3EFB-2E2D-3CB9-EA30F071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961B89-353F-52E9-6FB3-AE43463A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2216-B9A8-4F2C-8476-F582C93508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177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86333C-09B3-418C-A466-9E622EDB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DD3C42-F920-3183-2EF9-F52C637B3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BC4FBA-3680-B537-FB1A-597F84422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BF4F7D-4B01-A056-4D6A-1D7CF235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97EF-0749-4306-8B96-19C464BD9493}" type="datetimeFigureOut">
              <a:rPr lang="it-IT" smtClean="0"/>
              <a:t>01/02/2024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E89AC7B-64D4-F7D6-C94A-3A30ED1F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462DD1-C403-647A-0EFE-BF6E409F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2216-B9A8-4F2C-8476-F582C93508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07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A7A43-442D-7DCC-6FF2-FC82AA04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97C4002-8CC3-4DAF-682C-9AEF12375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4FD17F-BCB4-C652-DE94-8AD83CD95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CF826F2-7FD8-1CE2-5089-B7776BAC0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B099C0E-DA2D-715C-8FA5-B6C93AB0A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08BCC5F-0831-5A2F-06FC-2FEC53CA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97EF-0749-4306-8B96-19C464BD9493}" type="datetimeFigureOut">
              <a:rPr lang="it-IT" smtClean="0"/>
              <a:t>01/02/2024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7E1F3A-DB83-5B9C-5D9C-9B6A323D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C5D5F82-5966-59E2-DF02-5E077B3B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2216-B9A8-4F2C-8476-F582C93508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443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89A4A0-F739-58C0-DD44-0B40CFD3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D31279A-55DF-F92D-4FA1-7F7AE29C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97EF-0749-4306-8B96-19C464BD9493}" type="datetimeFigureOut">
              <a:rPr lang="it-IT" smtClean="0"/>
              <a:t>01/02/2024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DBEBF71-A55F-CFE6-8351-2BA7E1A6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80660B9-B40A-4A47-7141-D44AA24A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2216-B9A8-4F2C-8476-F582C93508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013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C4EB7B4-93F3-B660-97DB-CEC81B0D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97EF-0749-4306-8B96-19C464BD9493}" type="datetimeFigureOut">
              <a:rPr lang="it-IT" smtClean="0"/>
              <a:t>01/02/2024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C496CE5-F6BC-0E71-43E2-261A39B1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87EAA6E-4F57-0FA2-BD49-A2FC715A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2216-B9A8-4F2C-8476-F582C93508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522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FEF4D2-6502-6C3C-8264-AA762983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E8B53E-040D-3475-3AB3-ED038F064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7A66CC9-C385-B658-F977-EE926DE68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151D92-E60E-58C3-FE34-E27C9E1A5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97EF-0749-4306-8B96-19C464BD9493}" type="datetimeFigureOut">
              <a:rPr lang="it-IT" smtClean="0"/>
              <a:t>01/02/2024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58168DE-6930-86CA-D5F3-1B97388A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430579-D5E2-243E-FC97-7E17F0EF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2216-B9A8-4F2C-8476-F582C93508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267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8C7352-4E6E-746F-51C8-7A6501FC3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C57A1E6-A999-876F-853C-4EFC62DCF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027465D-E96B-AC7E-2291-8FD6B3183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2B6D43-AC2A-9B58-F89A-C469D185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97EF-0749-4306-8B96-19C464BD9493}" type="datetimeFigureOut">
              <a:rPr lang="it-IT" smtClean="0"/>
              <a:t>01/02/2024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F0049E-9990-D171-9E91-B3B548D7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22A633C-AC4C-3A01-6816-FC7433CA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2216-B9A8-4F2C-8476-F582C93508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849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BAF8A54-7F73-3A64-941C-9EB12E5E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3691E4-6C39-F4F6-4CC8-2968CA4BF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5C7815-DF35-A904-E6B9-F9740FE16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C97EF-0749-4306-8B96-19C464BD9493}" type="datetimeFigureOut">
              <a:rPr lang="it-IT" smtClean="0"/>
              <a:t>01/02/2024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611C1B-48A1-8A3A-4871-4B0AF105B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2D14D9-6760-885A-3DC1-169B10F04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02216-B9A8-4F2C-8476-F582C93508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147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png"/><Relationship Id="rId1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diagramColors" Target="../diagrams/colors2.xml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12" Type="http://schemas.openxmlformats.org/officeDocument/2006/relationships/diagramQuickStyle" Target="../diagrams/quickStyle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11" Type="http://schemas.openxmlformats.org/officeDocument/2006/relationships/diagramLayout" Target="../diagrams/layout2.xml"/><Relationship Id="rId5" Type="http://schemas.openxmlformats.org/officeDocument/2006/relationships/image" Target="../media/image15.png"/><Relationship Id="rId15" Type="http://schemas.openxmlformats.org/officeDocument/2006/relationships/image" Target="../media/image10.png"/><Relationship Id="rId10" Type="http://schemas.openxmlformats.org/officeDocument/2006/relationships/diagramData" Target="../diagrams/data2.xml"/><Relationship Id="rId4" Type="http://schemas.openxmlformats.org/officeDocument/2006/relationships/image" Target="../media/image14.png"/><Relationship Id="rId9" Type="http://schemas.openxmlformats.org/officeDocument/2006/relationships/image" Target="../media/image11.png"/><Relationship Id="rId14" Type="http://schemas.microsoft.com/office/2007/relationships/diagramDrawing" Target="../diagrams/drawing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8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3.xml"/><Relationship Id="rId11" Type="http://schemas.openxmlformats.org/officeDocument/2006/relationships/image" Target="../media/image10.png"/><Relationship Id="rId5" Type="http://schemas.openxmlformats.org/officeDocument/2006/relationships/image" Target="../media/image11.png"/><Relationship Id="rId10" Type="http://schemas.microsoft.com/office/2007/relationships/diagramDrawing" Target="../diagrams/drawing3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webp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webp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webp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ebp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ebp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D026C5-F6F5-E8F9-070E-DCB1CBBE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372375" y="-37366575"/>
            <a:ext cx="624744750" cy="86010750"/>
          </a:xfrm>
          <a:prstGeom prst="rect">
            <a:avLst/>
          </a:prstGeom>
        </p:spPr>
      </p:pic>
      <p:pic>
        <p:nvPicPr>
          <p:cNvPr id="8" name="Immagine 7" descr="Immagine che contiene Cartoni animati, mammifero, Personaggio immaginario, narrativa&#10;&#10;Descrizione generata automaticamente">
            <a:extLst>
              <a:ext uri="{FF2B5EF4-FFF2-40B4-BE49-F238E27FC236}">
                <a16:creationId xmlns:a16="http://schemas.microsoft.com/office/drawing/2014/main" id="{CD4FC6D2-87B4-7D6F-80F9-4DB10368F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647" y="0"/>
            <a:ext cx="9430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38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794" y="2517040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84" y="2517040"/>
            <a:ext cx="2655251" cy="3372885"/>
          </a:xfrm>
          <a:prstGeom prst="rect">
            <a:avLst/>
          </a:prstGeom>
        </p:spPr>
      </p:pic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84" y="2517040"/>
            <a:ext cx="2655251" cy="337288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B8FF665-70FE-061C-9B35-366E4C8BEA85}"/>
              </a:ext>
            </a:extLst>
          </p:cNvPr>
          <p:cNvSpPr/>
          <p:nvPr/>
        </p:nvSpPr>
        <p:spPr>
          <a:xfrm>
            <a:off x="2937534" y="0"/>
            <a:ext cx="9254466" cy="6875393"/>
          </a:xfrm>
          <a:prstGeom prst="rect">
            <a:avLst/>
          </a:prstGeom>
          <a:solidFill>
            <a:srgbClr val="AB1F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Pokemon Solid" panose="040B0500000000000000" pitchFamily="82" charset="2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2505ED0-FFF1-8801-8DCA-F83720A0BF6E}"/>
              </a:ext>
            </a:extLst>
          </p:cNvPr>
          <p:cNvSpPr/>
          <p:nvPr/>
        </p:nvSpPr>
        <p:spPr>
          <a:xfrm>
            <a:off x="-52325" y="0"/>
            <a:ext cx="2991383" cy="6858000"/>
          </a:xfrm>
          <a:prstGeom prst="rect">
            <a:avLst/>
          </a:prstGeom>
          <a:solidFill>
            <a:srgbClr val="FD4B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5" y="-4091422"/>
            <a:ext cx="8924925" cy="1228725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0" y="1742558"/>
            <a:ext cx="2637309" cy="3372883"/>
          </a:xfrm>
          <a:prstGeom prst="rect">
            <a:avLst/>
          </a:prstGeom>
        </p:spPr>
      </p:pic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EA9DB7A0-49C8-5C67-9372-5F348F193B86}"/>
              </a:ext>
            </a:extLst>
          </p:cNvPr>
          <p:cNvSpPr/>
          <p:nvPr/>
        </p:nvSpPr>
        <p:spPr>
          <a:xfrm flipV="1">
            <a:off x="35966400" y="4755034"/>
            <a:ext cx="1320800" cy="4571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3" name="Gruppo 72">
            <a:extLst>
              <a:ext uri="{FF2B5EF4-FFF2-40B4-BE49-F238E27FC236}">
                <a16:creationId xmlns:a16="http://schemas.microsoft.com/office/drawing/2014/main" id="{A4B9F222-30A4-F884-FC56-297B206A0927}"/>
              </a:ext>
            </a:extLst>
          </p:cNvPr>
          <p:cNvGrpSpPr/>
          <p:nvPr/>
        </p:nvGrpSpPr>
        <p:grpSpPr>
          <a:xfrm>
            <a:off x="3808339" y="-6111078"/>
            <a:ext cx="8383661" cy="9811365"/>
            <a:chOff x="3944280" y="7239632"/>
            <a:chExt cx="8383661" cy="9811365"/>
          </a:xfrm>
        </p:grpSpPr>
        <p:sp>
          <p:nvSpPr>
            <p:cNvPr id="44" name="Rettangolo con angoli arrotondati 43">
              <a:extLst>
                <a:ext uri="{FF2B5EF4-FFF2-40B4-BE49-F238E27FC236}">
                  <a16:creationId xmlns:a16="http://schemas.microsoft.com/office/drawing/2014/main" id="{D54846A0-2FB8-4053-12E6-B90B95FCB261}"/>
                </a:ext>
              </a:extLst>
            </p:cNvPr>
            <p:cNvSpPr/>
            <p:nvPr/>
          </p:nvSpPr>
          <p:spPr>
            <a:xfrm>
              <a:off x="5708633" y="7239632"/>
              <a:ext cx="3681774" cy="632341"/>
            </a:xfrm>
            <a:prstGeom prst="roundRect">
              <a:avLst>
                <a:gd name="adj" fmla="val 50000"/>
              </a:avLst>
            </a:prstGeom>
            <a:solidFill>
              <a:srgbClr val="FD4B5A"/>
            </a:solidFill>
            <a:ln w="57150">
              <a:solidFill>
                <a:srgbClr val="AB1F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latin typeface="Pokemon Solid" panose="040B0500000000000000" pitchFamily="82" charset="2"/>
                </a:rPr>
                <a:t>Gestione Utente</a:t>
              </a:r>
            </a:p>
          </p:txBody>
        </p: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5C092BB6-DEFE-F6C3-0FCE-4D00EB347ED1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7549520" y="7871973"/>
              <a:ext cx="0" cy="917902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8DD844F6-B5F2-4F77-5128-4D0046690A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4531" y="8286614"/>
              <a:ext cx="2354989" cy="445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C0BEEB8C-A28D-8555-DF45-2A44E7959C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6012" y="8665436"/>
              <a:ext cx="478430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2236D42B-D08A-8EFC-D626-42ACDFADDD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1993" y="9059136"/>
              <a:ext cx="270752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EAF662BF-3F1E-B3A1-6023-B4EA40188233}"/>
                </a:ext>
              </a:extLst>
            </p:cNvPr>
            <p:cNvCxnSpPr>
              <a:cxnSpLocks/>
            </p:cNvCxnSpPr>
            <p:nvPr/>
          </p:nvCxnSpPr>
          <p:spPr>
            <a:xfrm>
              <a:off x="7549520" y="9427436"/>
              <a:ext cx="417644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154F224D-2BBA-484C-F37D-DB32DECE71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6684" y="9800057"/>
              <a:ext cx="1492836" cy="837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937D633D-AC94-E56B-7B81-D8245A29393C}"/>
                </a:ext>
              </a:extLst>
            </p:cNvPr>
            <p:cNvCxnSpPr>
              <a:cxnSpLocks/>
            </p:cNvCxnSpPr>
            <p:nvPr/>
          </p:nvCxnSpPr>
          <p:spPr>
            <a:xfrm>
              <a:off x="7549520" y="10189436"/>
              <a:ext cx="254576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454EE06E-D7B1-E845-C8B8-E1E12B1B7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6013" y="10583147"/>
              <a:ext cx="279761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58DE24D6-7D86-11BA-5DBF-177F271418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3632" y="10947387"/>
              <a:ext cx="3513424" cy="406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E3A07467-9BDB-D5BD-318C-E93D557D499B}"/>
                </a:ext>
              </a:extLst>
            </p:cNvPr>
            <p:cNvSpPr txBox="1"/>
            <p:nvPr/>
          </p:nvSpPr>
          <p:spPr>
            <a:xfrm>
              <a:off x="7514720" y="8303263"/>
              <a:ext cx="4813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RF1.1_Credenziali sbagliate o non presenti</a:t>
              </a:r>
            </a:p>
          </p:txBody>
        </p:sp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5A65E594-452A-1A95-8658-189C28FF6EEB}"/>
                </a:ext>
              </a:extLst>
            </p:cNvPr>
            <p:cNvSpPr txBox="1"/>
            <p:nvPr/>
          </p:nvSpPr>
          <p:spPr>
            <a:xfrm>
              <a:off x="3944280" y="8711792"/>
              <a:ext cx="3796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457200"/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RF1.2_Account bannato</a:t>
              </a:r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62D8A95A-7387-2CF5-8783-C4C12CA18F7A}"/>
                </a:ext>
              </a:extLst>
            </p:cNvPr>
            <p:cNvSpPr txBox="1"/>
            <p:nvPr/>
          </p:nvSpPr>
          <p:spPr>
            <a:xfrm>
              <a:off x="5194531" y="7943576"/>
              <a:ext cx="2382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RF1_Autenticazione</a:t>
              </a:r>
            </a:p>
          </p:txBody>
        </p: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7962997A-A170-D985-79E8-2E55728EC12D}"/>
                </a:ext>
              </a:extLst>
            </p:cNvPr>
            <p:cNvSpPr txBox="1"/>
            <p:nvPr/>
          </p:nvSpPr>
          <p:spPr>
            <a:xfrm>
              <a:off x="7514719" y="9113111"/>
              <a:ext cx="4485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RF1.3_Account ancora non accettato</a:t>
              </a:r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EB95C2A4-077A-C90A-E618-CCEB2B833DC3}"/>
                </a:ext>
              </a:extLst>
            </p:cNvPr>
            <p:cNvSpPr txBox="1"/>
            <p:nvPr/>
          </p:nvSpPr>
          <p:spPr>
            <a:xfrm>
              <a:off x="6056684" y="9439104"/>
              <a:ext cx="1475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RF6_Logout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A9C28151-A46D-5312-5BC0-190B4E1F1DD2}"/>
                </a:ext>
              </a:extLst>
            </p:cNvPr>
            <p:cNvSpPr txBox="1"/>
            <p:nvPr/>
          </p:nvSpPr>
          <p:spPr>
            <a:xfrm>
              <a:off x="7500756" y="9840424"/>
              <a:ext cx="2663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RF11_Modificare profilo</a:t>
              </a:r>
            </a:p>
          </p:txBody>
        </p:sp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4530DA07-EB06-CDA4-3CF1-209F378694DB}"/>
                </a:ext>
              </a:extLst>
            </p:cNvPr>
            <p:cNvSpPr txBox="1"/>
            <p:nvPr/>
          </p:nvSpPr>
          <p:spPr>
            <a:xfrm>
              <a:off x="4746013" y="10239108"/>
              <a:ext cx="2768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RF3.2_Email non valida</a:t>
              </a:r>
            </a:p>
          </p:txBody>
        </p:sp>
        <p:sp>
          <p:nvSpPr>
            <p:cNvPr id="67" name="CasellaDiTesto 66">
              <a:extLst>
                <a:ext uri="{FF2B5EF4-FFF2-40B4-BE49-F238E27FC236}">
                  <a16:creationId xmlns:a16="http://schemas.microsoft.com/office/drawing/2014/main" id="{A9FBED04-D3EE-5FB9-6635-E8D8F02FE2D1}"/>
                </a:ext>
              </a:extLst>
            </p:cNvPr>
            <p:cNvSpPr txBox="1"/>
            <p:nvPr/>
          </p:nvSpPr>
          <p:spPr>
            <a:xfrm>
              <a:off x="7532579" y="10578055"/>
              <a:ext cx="3846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RF3.3_Username già esistente</a:t>
              </a:r>
            </a:p>
          </p:txBody>
        </p:sp>
      </p:grpSp>
      <p:grpSp>
        <p:nvGrpSpPr>
          <p:cNvPr id="78" name="Gruppo 77">
            <a:extLst>
              <a:ext uri="{FF2B5EF4-FFF2-40B4-BE49-F238E27FC236}">
                <a16:creationId xmlns:a16="http://schemas.microsoft.com/office/drawing/2014/main" id="{F2EE1851-432C-7427-0B75-CE0CF88FAFE6}"/>
              </a:ext>
            </a:extLst>
          </p:cNvPr>
          <p:cNvGrpSpPr/>
          <p:nvPr/>
        </p:nvGrpSpPr>
        <p:grpSpPr>
          <a:xfrm>
            <a:off x="5572692" y="437038"/>
            <a:ext cx="5372985" cy="9811365"/>
            <a:chOff x="5565072" y="7227921"/>
            <a:chExt cx="5372985" cy="9811365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3D14DA8F-24F5-F9BA-1FEB-11873AA92E4A}"/>
                </a:ext>
              </a:extLst>
            </p:cNvPr>
            <p:cNvSpPr/>
            <p:nvPr/>
          </p:nvSpPr>
          <p:spPr>
            <a:xfrm>
              <a:off x="5565072" y="7227921"/>
              <a:ext cx="3681774" cy="632341"/>
            </a:xfrm>
            <a:prstGeom prst="roundRect">
              <a:avLst>
                <a:gd name="adj" fmla="val 50000"/>
              </a:avLst>
            </a:prstGeom>
            <a:solidFill>
              <a:srgbClr val="FD4B5A"/>
            </a:solidFill>
            <a:ln w="57150">
              <a:solidFill>
                <a:srgbClr val="AB1F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latin typeface="Pokemon Solid" panose="040B0500000000000000" pitchFamily="82" charset="2"/>
                </a:rPr>
                <a:t>Gestione Giocatore</a:t>
              </a:r>
            </a:p>
          </p:txBody>
        </p: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4107F242-4020-3DA0-236E-FA21A34D9F8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7405959" y="7860262"/>
              <a:ext cx="0" cy="917902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440225F9-C077-7821-F259-B973552DC8F7}"/>
                </a:ext>
              </a:extLst>
            </p:cNvPr>
            <p:cNvCxnSpPr>
              <a:cxnSpLocks/>
            </p:cNvCxnSpPr>
            <p:nvPr/>
          </p:nvCxnSpPr>
          <p:spPr>
            <a:xfrm>
              <a:off x="7405959" y="9415725"/>
              <a:ext cx="35151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2452A17-CDE9-C6AD-8E56-1115DF7634AC}"/>
                </a:ext>
              </a:extLst>
            </p:cNvPr>
            <p:cNvSpPr txBox="1"/>
            <p:nvPr/>
          </p:nvSpPr>
          <p:spPr>
            <a:xfrm>
              <a:off x="7371159" y="9101400"/>
              <a:ext cx="3566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RF12_Sostituire membro Team</a:t>
              </a:r>
            </a:p>
          </p:txBody>
        </p: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901CDFFA-BD4A-840E-E651-6DE07437D23B}"/>
              </a:ext>
            </a:extLst>
          </p:cNvPr>
          <p:cNvGrpSpPr/>
          <p:nvPr/>
        </p:nvGrpSpPr>
        <p:grpSpPr>
          <a:xfrm>
            <a:off x="3349592" y="7189718"/>
            <a:ext cx="8240428" cy="7918512"/>
            <a:chOff x="3349592" y="7189718"/>
            <a:chExt cx="8240428" cy="7918512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ADE715A1-6A97-3B54-C12D-62FBF0DDD429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7399220" y="7822059"/>
              <a:ext cx="16941" cy="728617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6CB91501-3631-A191-EC7A-70233856EECF}"/>
                </a:ext>
              </a:extLst>
            </p:cNvPr>
            <p:cNvSpPr>
              <a:spLocks/>
            </p:cNvSpPr>
            <p:nvPr/>
          </p:nvSpPr>
          <p:spPr>
            <a:xfrm>
              <a:off x="5575274" y="7189718"/>
              <a:ext cx="3681774" cy="632341"/>
            </a:xfrm>
            <a:prstGeom prst="roundRect">
              <a:avLst>
                <a:gd name="adj" fmla="val 50000"/>
              </a:avLst>
            </a:prstGeom>
            <a:solidFill>
              <a:srgbClr val="FD4B5A"/>
            </a:solidFill>
            <a:ln w="57150">
              <a:solidFill>
                <a:srgbClr val="AB1F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latin typeface="Pokemon Solid" panose="040B0500000000000000" pitchFamily="82" charset="2"/>
                </a:rPr>
                <a:t>Gestione Torneo</a:t>
              </a:r>
            </a:p>
          </p:txBody>
        </p: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E61AF0D7-1F6E-7DE5-8F1D-E9BA05B485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18509" y="8239130"/>
              <a:ext cx="2497652" cy="202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FB4A0B77-438F-DB21-E10E-426F75CEBC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0273" y="8603854"/>
              <a:ext cx="2003234" cy="1166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17BC3E11-6A4A-C65A-D53B-CD10663A91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7365" y="9006677"/>
              <a:ext cx="3238796" cy="254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6114465D-33C9-1234-979E-D390F40CA3F7}"/>
                </a:ext>
              </a:extLst>
            </p:cNvPr>
            <p:cNvCxnSpPr>
              <a:cxnSpLocks/>
            </p:cNvCxnSpPr>
            <p:nvPr/>
          </p:nvCxnSpPr>
          <p:spPr>
            <a:xfrm>
              <a:off x="7416161" y="9377522"/>
              <a:ext cx="3729894" cy="1166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4A253745-133C-E035-925C-2C5CE4C83F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6052" y="9758522"/>
              <a:ext cx="271010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8B2F4739-6EA7-20F4-F4F6-4F21281AE23D}"/>
                </a:ext>
              </a:extLst>
            </p:cNvPr>
            <p:cNvCxnSpPr>
              <a:cxnSpLocks/>
            </p:cNvCxnSpPr>
            <p:nvPr/>
          </p:nvCxnSpPr>
          <p:spPr>
            <a:xfrm>
              <a:off x="7416161" y="10139522"/>
              <a:ext cx="254317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7A2660CB-8DA5-C625-4783-327F8C5C2A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49592" y="10528141"/>
              <a:ext cx="4060681" cy="509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AF6573F-43E1-4A27-F457-867FA891D904}"/>
                </a:ext>
              </a:extLst>
            </p:cNvPr>
            <p:cNvCxnSpPr>
              <a:cxnSpLocks/>
            </p:cNvCxnSpPr>
            <p:nvPr/>
          </p:nvCxnSpPr>
          <p:spPr>
            <a:xfrm>
              <a:off x="7410273" y="10901533"/>
              <a:ext cx="376469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DAA79A7-1CB6-9CC1-DC5C-DF920D8FA16E}"/>
                </a:ext>
              </a:extLst>
            </p:cNvPr>
            <p:cNvSpPr txBox="1"/>
            <p:nvPr/>
          </p:nvSpPr>
          <p:spPr>
            <a:xfrm>
              <a:off x="7381361" y="8253349"/>
              <a:ext cx="2707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RF8_Crea torneo</a:t>
              </a: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98E449E1-23EA-C0F9-209F-A31832C83F3A}"/>
                </a:ext>
              </a:extLst>
            </p:cNvPr>
            <p:cNvSpPr txBox="1"/>
            <p:nvPr/>
          </p:nvSpPr>
          <p:spPr>
            <a:xfrm>
              <a:off x="4918509" y="7869798"/>
              <a:ext cx="2460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RF5_Cercare torneo</a:t>
              </a: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38381147-AD17-0A98-C62D-75B89540B5F7}"/>
                </a:ext>
              </a:extLst>
            </p:cNvPr>
            <p:cNvSpPr txBox="1"/>
            <p:nvPr/>
          </p:nvSpPr>
          <p:spPr>
            <a:xfrm>
              <a:off x="7381361" y="9063197"/>
              <a:ext cx="3764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RF8.2_Cancella creazione Torneo</a:t>
              </a: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15ADB533-32A7-C24F-ACDC-D8127B21A136}"/>
                </a:ext>
              </a:extLst>
            </p:cNvPr>
            <p:cNvSpPr txBox="1"/>
            <p:nvPr/>
          </p:nvSpPr>
          <p:spPr>
            <a:xfrm>
              <a:off x="4610072" y="9389190"/>
              <a:ext cx="2789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RF9_Iscrizione Torneo</a:t>
              </a: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CE464A0C-2710-0262-754A-50744D3B1571}"/>
                </a:ext>
              </a:extLst>
            </p:cNvPr>
            <p:cNvSpPr txBox="1"/>
            <p:nvPr/>
          </p:nvSpPr>
          <p:spPr>
            <a:xfrm>
              <a:off x="7367398" y="9790510"/>
              <a:ext cx="2660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RF9.1_Iscrizione piene</a:t>
              </a:r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EF83E5D7-4A9A-B0BC-8EC3-3381284B0553}"/>
                </a:ext>
              </a:extLst>
            </p:cNvPr>
            <p:cNvSpPr txBox="1"/>
            <p:nvPr/>
          </p:nvSpPr>
          <p:spPr>
            <a:xfrm>
              <a:off x="3377586" y="10189194"/>
              <a:ext cx="401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RF9.2_Iscrizione torneo rifiutato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05D2F762-6B43-5F69-931C-8826FB756247}"/>
                </a:ext>
              </a:extLst>
            </p:cNvPr>
            <p:cNvSpPr txBox="1"/>
            <p:nvPr/>
          </p:nvSpPr>
          <p:spPr>
            <a:xfrm>
              <a:off x="7399220" y="10528141"/>
              <a:ext cx="371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RF10_Seguire un Organizzatore</a:t>
              </a:r>
            </a:p>
          </p:txBody>
        </p:sp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53D14565-A140-167D-4445-94E8FB9DD860}"/>
                </a:ext>
              </a:extLst>
            </p:cNvPr>
            <p:cNvSpPr txBox="1"/>
            <p:nvPr/>
          </p:nvSpPr>
          <p:spPr>
            <a:xfrm>
              <a:off x="4177365" y="8637345"/>
              <a:ext cx="319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RF8.1_Torneo già esistente</a:t>
              </a:r>
            </a:p>
          </p:txBody>
        </p:sp>
        <p:cxnSp>
          <p:nvCxnSpPr>
            <p:cNvPr id="89" name="Connettore diritto 88">
              <a:extLst>
                <a:ext uri="{FF2B5EF4-FFF2-40B4-BE49-F238E27FC236}">
                  <a16:creationId xmlns:a16="http://schemas.microsoft.com/office/drawing/2014/main" id="{56CCD281-0174-9A16-F45D-43DD8D56B5C4}"/>
                </a:ext>
              </a:extLst>
            </p:cNvPr>
            <p:cNvCxnSpPr>
              <a:cxnSpLocks/>
            </p:cNvCxnSpPr>
            <p:nvPr/>
          </p:nvCxnSpPr>
          <p:spPr>
            <a:xfrm>
              <a:off x="4918509" y="11290434"/>
              <a:ext cx="248918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diritto 94">
              <a:extLst>
                <a:ext uri="{FF2B5EF4-FFF2-40B4-BE49-F238E27FC236}">
                  <a16:creationId xmlns:a16="http://schemas.microsoft.com/office/drawing/2014/main" id="{2F817D13-06E5-AB07-1F77-249431BD3592}"/>
                </a:ext>
              </a:extLst>
            </p:cNvPr>
            <p:cNvCxnSpPr>
              <a:cxnSpLocks/>
            </p:cNvCxnSpPr>
            <p:nvPr/>
          </p:nvCxnSpPr>
          <p:spPr>
            <a:xfrm>
              <a:off x="4369869" y="12023559"/>
              <a:ext cx="304629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diritto 95">
              <a:extLst>
                <a:ext uri="{FF2B5EF4-FFF2-40B4-BE49-F238E27FC236}">
                  <a16:creationId xmlns:a16="http://schemas.microsoft.com/office/drawing/2014/main" id="{2E792753-7BF2-CBA4-D5DD-B93C85E14D12}"/>
                </a:ext>
              </a:extLst>
            </p:cNvPr>
            <p:cNvCxnSpPr>
              <a:cxnSpLocks/>
            </p:cNvCxnSpPr>
            <p:nvPr/>
          </p:nvCxnSpPr>
          <p:spPr>
            <a:xfrm>
              <a:off x="7400071" y="12437736"/>
              <a:ext cx="412136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diritto 96">
              <a:extLst>
                <a:ext uri="{FF2B5EF4-FFF2-40B4-BE49-F238E27FC236}">
                  <a16:creationId xmlns:a16="http://schemas.microsoft.com/office/drawing/2014/main" id="{ACD73AA6-34C1-3AE8-D501-1C2E5F334615}"/>
                </a:ext>
              </a:extLst>
            </p:cNvPr>
            <p:cNvCxnSpPr>
              <a:cxnSpLocks/>
            </p:cNvCxnSpPr>
            <p:nvPr/>
          </p:nvCxnSpPr>
          <p:spPr>
            <a:xfrm>
              <a:off x="4369869" y="12798686"/>
              <a:ext cx="303020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diritto 97">
              <a:extLst>
                <a:ext uri="{FF2B5EF4-FFF2-40B4-BE49-F238E27FC236}">
                  <a16:creationId xmlns:a16="http://schemas.microsoft.com/office/drawing/2014/main" id="{EBCB032D-ED96-6564-A22E-092ADE4AC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0973" y="11659765"/>
              <a:ext cx="2586947" cy="1567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diritto 98">
              <a:extLst>
                <a:ext uri="{FF2B5EF4-FFF2-40B4-BE49-F238E27FC236}">
                  <a16:creationId xmlns:a16="http://schemas.microsoft.com/office/drawing/2014/main" id="{93BB15CD-9BB5-9A90-83FD-0C75FA1B1CA0}"/>
                </a:ext>
              </a:extLst>
            </p:cNvPr>
            <p:cNvCxnSpPr>
              <a:cxnSpLocks/>
            </p:cNvCxnSpPr>
            <p:nvPr/>
          </p:nvCxnSpPr>
          <p:spPr>
            <a:xfrm>
              <a:off x="7416161" y="13200029"/>
              <a:ext cx="2611759" cy="604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diritto 108">
              <a:extLst>
                <a:ext uri="{FF2B5EF4-FFF2-40B4-BE49-F238E27FC236}">
                  <a16:creationId xmlns:a16="http://schemas.microsoft.com/office/drawing/2014/main" id="{471B3D7C-D6AB-4010-3FC3-39FBE0C1B4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7691" y="10528141"/>
              <a:ext cx="0" cy="76229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CasellaDiTesto 113">
              <a:extLst>
                <a:ext uri="{FF2B5EF4-FFF2-40B4-BE49-F238E27FC236}">
                  <a16:creationId xmlns:a16="http://schemas.microsoft.com/office/drawing/2014/main" id="{12B11DAA-9417-2827-8877-CD7A95FDBF93}"/>
                </a:ext>
              </a:extLst>
            </p:cNvPr>
            <p:cNvSpPr txBox="1"/>
            <p:nvPr/>
          </p:nvSpPr>
          <p:spPr>
            <a:xfrm>
              <a:off x="4856041" y="10928722"/>
              <a:ext cx="2534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RF13_Iniziare torneo</a:t>
              </a:r>
            </a:p>
          </p:txBody>
        </p:sp>
        <p:sp>
          <p:nvSpPr>
            <p:cNvPr id="116" name="CasellaDiTesto 115">
              <a:extLst>
                <a:ext uri="{FF2B5EF4-FFF2-40B4-BE49-F238E27FC236}">
                  <a16:creationId xmlns:a16="http://schemas.microsoft.com/office/drawing/2014/main" id="{202AF225-56BF-83E8-D824-D248FFC00E75}"/>
                </a:ext>
              </a:extLst>
            </p:cNvPr>
            <p:cNvSpPr txBox="1"/>
            <p:nvPr/>
          </p:nvSpPr>
          <p:spPr>
            <a:xfrm>
              <a:off x="7378778" y="11334726"/>
              <a:ext cx="401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RF14_Terminare torneo</a:t>
              </a:r>
            </a:p>
          </p:txBody>
        </p:sp>
        <p:sp>
          <p:nvSpPr>
            <p:cNvPr id="118" name="CasellaDiTesto 117">
              <a:extLst>
                <a:ext uri="{FF2B5EF4-FFF2-40B4-BE49-F238E27FC236}">
                  <a16:creationId xmlns:a16="http://schemas.microsoft.com/office/drawing/2014/main" id="{FE0E8B93-0FC4-C698-48C8-BB52144A8EB1}"/>
                </a:ext>
              </a:extLst>
            </p:cNvPr>
            <p:cNvSpPr txBox="1"/>
            <p:nvPr/>
          </p:nvSpPr>
          <p:spPr>
            <a:xfrm>
              <a:off x="4290559" y="11660630"/>
              <a:ext cx="3090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RF15_Togliere partecipanti</a:t>
              </a:r>
            </a:p>
          </p:txBody>
        </p:sp>
        <p:sp>
          <p:nvSpPr>
            <p:cNvPr id="120" name="CasellaDiTesto 119">
              <a:extLst>
                <a:ext uri="{FF2B5EF4-FFF2-40B4-BE49-F238E27FC236}">
                  <a16:creationId xmlns:a16="http://schemas.microsoft.com/office/drawing/2014/main" id="{7A20C281-2194-14E4-0C72-F34C1E38C0A9}"/>
                </a:ext>
              </a:extLst>
            </p:cNvPr>
            <p:cNvSpPr txBox="1"/>
            <p:nvPr/>
          </p:nvSpPr>
          <p:spPr>
            <a:xfrm>
              <a:off x="7399219" y="12081238"/>
              <a:ext cx="4190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RF16_Visualizzare profilo Giocatore</a:t>
              </a:r>
            </a:p>
          </p:txBody>
        </p:sp>
        <p:sp>
          <p:nvSpPr>
            <p:cNvPr id="123" name="CasellaDiTesto 122">
              <a:extLst>
                <a:ext uri="{FF2B5EF4-FFF2-40B4-BE49-F238E27FC236}">
                  <a16:creationId xmlns:a16="http://schemas.microsoft.com/office/drawing/2014/main" id="{CCD37D88-ECEA-D2BF-1166-332D2121F20A}"/>
                </a:ext>
              </a:extLst>
            </p:cNvPr>
            <p:cNvSpPr txBox="1"/>
            <p:nvPr/>
          </p:nvSpPr>
          <p:spPr>
            <a:xfrm>
              <a:off x="4290559" y="12450570"/>
              <a:ext cx="3090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RF17_Aggiungere risultato</a:t>
              </a:r>
            </a:p>
          </p:txBody>
        </p:sp>
        <p:sp>
          <p:nvSpPr>
            <p:cNvPr id="125" name="CasellaDiTesto 124">
              <a:extLst>
                <a:ext uri="{FF2B5EF4-FFF2-40B4-BE49-F238E27FC236}">
                  <a16:creationId xmlns:a16="http://schemas.microsoft.com/office/drawing/2014/main" id="{2585760D-1F79-BC1C-ED13-2661E58B9151}"/>
                </a:ext>
              </a:extLst>
            </p:cNvPr>
            <p:cNvSpPr txBox="1"/>
            <p:nvPr/>
          </p:nvSpPr>
          <p:spPr>
            <a:xfrm>
              <a:off x="7364815" y="12836738"/>
              <a:ext cx="2724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RF18_Partecipa torneo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5976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794" y="2517040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84" y="2517040"/>
            <a:ext cx="2655251" cy="3372885"/>
          </a:xfrm>
          <a:prstGeom prst="rect">
            <a:avLst/>
          </a:prstGeom>
        </p:spPr>
      </p:pic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84" y="2517040"/>
            <a:ext cx="2655251" cy="337288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B8FF665-70FE-061C-9B35-366E4C8BEA85}"/>
              </a:ext>
            </a:extLst>
          </p:cNvPr>
          <p:cNvSpPr/>
          <p:nvPr/>
        </p:nvSpPr>
        <p:spPr>
          <a:xfrm>
            <a:off x="2937534" y="0"/>
            <a:ext cx="9254466" cy="6875393"/>
          </a:xfrm>
          <a:prstGeom prst="rect">
            <a:avLst/>
          </a:prstGeom>
          <a:solidFill>
            <a:srgbClr val="AB1F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Pokemon Solid" panose="040B0500000000000000" pitchFamily="82" charset="2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2505ED0-FFF1-8801-8DCA-F83720A0BF6E}"/>
              </a:ext>
            </a:extLst>
          </p:cNvPr>
          <p:cNvSpPr/>
          <p:nvPr/>
        </p:nvSpPr>
        <p:spPr>
          <a:xfrm>
            <a:off x="-52325" y="0"/>
            <a:ext cx="2991383" cy="6858000"/>
          </a:xfrm>
          <a:prstGeom prst="rect">
            <a:avLst/>
          </a:prstGeom>
          <a:solidFill>
            <a:srgbClr val="FD4B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5" y="-4091422"/>
            <a:ext cx="8924925" cy="1228725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0" y="1742558"/>
            <a:ext cx="2637309" cy="3372883"/>
          </a:xfrm>
          <a:prstGeom prst="rect">
            <a:avLst/>
          </a:prstGeom>
        </p:spPr>
      </p:pic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EA9DB7A0-49C8-5C67-9372-5F348F193B86}"/>
              </a:ext>
            </a:extLst>
          </p:cNvPr>
          <p:cNvSpPr/>
          <p:nvPr/>
        </p:nvSpPr>
        <p:spPr>
          <a:xfrm flipV="1">
            <a:off x="35966400" y="4755034"/>
            <a:ext cx="1320800" cy="4571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8" name="Gruppo 77">
            <a:extLst>
              <a:ext uri="{FF2B5EF4-FFF2-40B4-BE49-F238E27FC236}">
                <a16:creationId xmlns:a16="http://schemas.microsoft.com/office/drawing/2014/main" id="{F2EE1851-432C-7427-0B75-CE0CF88FAFE6}"/>
              </a:ext>
            </a:extLst>
          </p:cNvPr>
          <p:cNvGrpSpPr/>
          <p:nvPr/>
        </p:nvGrpSpPr>
        <p:grpSpPr>
          <a:xfrm>
            <a:off x="5638541" y="-6116162"/>
            <a:ext cx="5372985" cy="9811365"/>
            <a:chOff x="5565072" y="7227921"/>
            <a:chExt cx="5372985" cy="9811365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3D14DA8F-24F5-F9BA-1FEB-11873AA92E4A}"/>
                </a:ext>
              </a:extLst>
            </p:cNvPr>
            <p:cNvSpPr/>
            <p:nvPr/>
          </p:nvSpPr>
          <p:spPr>
            <a:xfrm>
              <a:off x="5565072" y="7227921"/>
              <a:ext cx="3681774" cy="632341"/>
            </a:xfrm>
            <a:prstGeom prst="roundRect">
              <a:avLst>
                <a:gd name="adj" fmla="val 50000"/>
              </a:avLst>
            </a:prstGeom>
            <a:solidFill>
              <a:srgbClr val="FD4B5A"/>
            </a:solidFill>
            <a:ln w="57150">
              <a:solidFill>
                <a:srgbClr val="AB1F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latin typeface="Pokemon Solid" panose="040B0500000000000000" pitchFamily="82" charset="2"/>
                </a:rPr>
                <a:t>Gestione Giocatore</a:t>
              </a:r>
            </a:p>
          </p:txBody>
        </p: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4107F242-4020-3DA0-236E-FA21A34D9F8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7405959" y="7860262"/>
              <a:ext cx="0" cy="917902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440225F9-C077-7821-F259-B973552DC8F7}"/>
                </a:ext>
              </a:extLst>
            </p:cNvPr>
            <p:cNvCxnSpPr>
              <a:cxnSpLocks/>
            </p:cNvCxnSpPr>
            <p:nvPr/>
          </p:nvCxnSpPr>
          <p:spPr>
            <a:xfrm>
              <a:off x="7405959" y="9415725"/>
              <a:ext cx="35151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2452A17-CDE9-C6AD-8E56-1115DF7634AC}"/>
                </a:ext>
              </a:extLst>
            </p:cNvPr>
            <p:cNvSpPr txBox="1"/>
            <p:nvPr/>
          </p:nvSpPr>
          <p:spPr>
            <a:xfrm>
              <a:off x="7371159" y="9101400"/>
              <a:ext cx="3566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RF12_Sostituire membro Team</a:t>
              </a:r>
            </a:p>
          </p:txBody>
        </p: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9A238DF5-AD1A-69D6-26B0-AE5F21AB19E1}"/>
              </a:ext>
            </a:extLst>
          </p:cNvPr>
          <p:cNvGrpSpPr/>
          <p:nvPr/>
        </p:nvGrpSpPr>
        <p:grpSpPr>
          <a:xfrm>
            <a:off x="3415441" y="636518"/>
            <a:ext cx="8240428" cy="7918512"/>
            <a:chOff x="3349592" y="7189718"/>
            <a:chExt cx="8240428" cy="7918512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ADE715A1-6A97-3B54-C12D-62FBF0DDD429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7399220" y="7822059"/>
              <a:ext cx="16941" cy="728617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6CB91501-3631-A191-EC7A-70233856EECF}"/>
                </a:ext>
              </a:extLst>
            </p:cNvPr>
            <p:cNvSpPr>
              <a:spLocks/>
            </p:cNvSpPr>
            <p:nvPr/>
          </p:nvSpPr>
          <p:spPr>
            <a:xfrm>
              <a:off x="5575274" y="7189718"/>
              <a:ext cx="3681774" cy="632341"/>
            </a:xfrm>
            <a:prstGeom prst="roundRect">
              <a:avLst>
                <a:gd name="adj" fmla="val 50000"/>
              </a:avLst>
            </a:prstGeom>
            <a:solidFill>
              <a:srgbClr val="FD4B5A"/>
            </a:solidFill>
            <a:ln w="57150">
              <a:solidFill>
                <a:srgbClr val="AB1F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latin typeface="Pokemon Solid" panose="040B0500000000000000" pitchFamily="82" charset="2"/>
                </a:rPr>
                <a:t>Gestione Torneo</a:t>
              </a:r>
            </a:p>
          </p:txBody>
        </p: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E61AF0D7-1F6E-7DE5-8F1D-E9BA05B485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18509" y="8239130"/>
              <a:ext cx="2497652" cy="202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FB4A0B77-438F-DB21-E10E-426F75CEBC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0273" y="8603854"/>
              <a:ext cx="2003234" cy="1166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17BC3E11-6A4A-C65A-D53B-CD10663A91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7365" y="9006677"/>
              <a:ext cx="3238796" cy="254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6114465D-33C9-1234-979E-D390F40CA3F7}"/>
                </a:ext>
              </a:extLst>
            </p:cNvPr>
            <p:cNvCxnSpPr>
              <a:cxnSpLocks/>
            </p:cNvCxnSpPr>
            <p:nvPr/>
          </p:nvCxnSpPr>
          <p:spPr>
            <a:xfrm>
              <a:off x="7416161" y="9377522"/>
              <a:ext cx="3729894" cy="1166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4A253745-133C-E035-925C-2C5CE4C83F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6052" y="9758522"/>
              <a:ext cx="271010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8B2F4739-6EA7-20F4-F4F6-4F21281AE23D}"/>
                </a:ext>
              </a:extLst>
            </p:cNvPr>
            <p:cNvCxnSpPr>
              <a:cxnSpLocks/>
            </p:cNvCxnSpPr>
            <p:nvPr/>
          </p:nvCxnSpPr>
          <p:spPr>
            <a:xfrm>
              <a:off x="7416161" y="10139522"/>
              <a:ext cx="254317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7A2660CB-8DA5-C625-4783-327F8C5C2A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49592" y="10528141"/>
              <a:ext cx="4060681" cy="509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AF6573F-43E1-4A27-F457-867FA891D904}"/>
                </a:ext>
              </a:extLst>
            </p:cNvPr>
            <p:cNvCxnSpPr>
              <a:cxnSpLocks/>
            </p:cNvCxnSpPr>
            <p:nvPr/>
          </p:nvCxnSpPr>
          <p:spPr>
            <a:xfrm>
              <a:off x="7410273" y="10901533"/>
              <a:ext cx="376469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DAA79A7-1CB6-9CC1-DC5C-DF920D8FA16E}"/>
                </a:ext>
              </a:extLst>
            </p:cNvPr>
            <p:cNvSpPr txBox="1"/>
            <p:nvPr/>
          </p:nvSpPr>
          <p:spPr>
            <a:xfrm>
              <a:off x="7381361" y="8253349"/>
              <a:ext cx="2707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RF8_Crea torneo</a:t>
              </a: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98E449E1-23EA-C0F9-209F-A31832C83F3A}"/>
                </a:ext>
              </a:extLst>
            </p:cNvPr>
            <p:cNvSpPr txBox="1"/>
            <p:nvPr/>
          </p:nvSpPr>
          <p:spPr>
            <a:xfrm>
              <a:off x="4918509" y="7869798"/>
              <a:ext cx="2460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RF5_Cercare torneo</a:t>
              </a: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38381147-AD17-0A98-C62D-75B89540B5F7}"/>
                </a:ext>
              </a:extLst>
            </p:cNvPr>
            <p:cNvSpPr txBox="1"/>
            <p:nvPr/>
          </p:nvSpPr>
          <p:spPr>
            <a:xfrm>
              <a:off x="7381361" y="9063197"/>
              <a:ext cx="3764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RF8.2_Cancella creazione Torneo</a:t>
              </a: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15ADB533-32A7-C24F-ACDC-D8127B21A136}"/>
                </a:ext>
              </a:extLst>
            </p:cNvPr>
            <p:cNvSpPr txBox="1"/>
            <p:nvPr/>
          </p:nvSpPr>
          <p:spPr>
            <a:xfrm>
              <a:off x="4610072" y="9389190"/>
              <a:ext cx="2789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RF9_Iscrizione Torneo</a:t>
              </a: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CE464A0C-2710-0262-754A-50744D3B1571}"/>
                </a:ext>
              </a:extLst>
            </p:cNvPr>
            <p:cNvSpPr txBox="1"/>
            <p:nvPr/>
          </p:nvSpPr>
          <p:spPr>
            <a:xfrm>
              <a:off x="7367398" y="9790510"/>
              <a:ext cx="2660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RF9.1_Iscrizione piene</a:t>
              </a:r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EF83E5D7-4A9A-B0BC-8EC3-3381284B0553}"/>
                </a:ext>
              </a:extLst>
            </p:cNvPr>
            <p:cNvSpPr txBox="1"/>
            <p:nvPr/>
          </p:nvSpPr>
          <p:spPr>
            <a:xfrm>
              <a:off x="3377586" y="10189194"/>
              <a:ext cx="401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RF9.2_Iscrizione torneo rifiutato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05D2F762-6B43-5F69-931C-8826FB756247}"/>
                </a:ext>
              </a:extLst>
            </p:cNvPr>
            <p:cNvSpPr txBox="1"/>
            <p:nvPr/>
          </p:nvSpPr>
          <p:spPr>
            <a:xfrm>
              <a:off x="7399220" y="10528141"/>
              <a:ext cx="371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RF10_Seguire un Organizzatore</a:t>
              </a:r>
            </a:p>
          </p:txBody>
        </p:sp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53D14565-A140-167D-4445-94E8FB9DD860}"/>
                </a:ext>
              </a:extLst>
            </p:cNvPr>
            <p:cNvSpPr txBox="1"/>
            <p:nvPr/>
          </p:nvSpPr>
          <p:spPr>
            <a:xfrm>
              <a:off x="4177365" y="8637345"/>
              <a:ext cx="319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RF8.1_Torneo già esistente</a:t>
              </a:r>
            </a:p>
          </p:txBody>
        </p:sp>
        <p:cxnSp>
          <p:nvCxnSpPr>
            <p:cNvPr id="89" name="Connettore diritto 88">
              <a:extLst>
                <a:ext uri="{FF2B5EF4-FFF2-40B4-BE49-F238E27FC236}">
                  <a16:creationId xmlns:a16="http://schemas.microsoft.com/office/drawing/2014/main" id="{56CCD281-0174-9A16-F45D-43DD8D56B5C4}"/>
                </a:ext>
              </a:extLst>
            </p:cNvPr>
            <p:cNvCxnSpPr>
              <a:cxnSpLocks/>
            </p:cNvCxnSpPr>
            <p:nvPr/>
          </p:nvCxnSpPr>
          <p:spPr>
            <a:xfrm>
              <a:off x="4918509" y="11290434"/>
              <a:ext cx="248918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diritto 94">
              <a:extLst>
                <a:ext uri="{FF2B5EF4-FFF2-40B4-BE49-F238E27FC236}">
                  <a16:creationId xmlns:a16="http://schemas.microsoft.com/office/drawing/2014/main" id="{2F817D13-06E5-AB07-1F77-249431BD3592}"/>
                </a:ext>
              </a:extLst>
            </p:cNvPr>
            <p:cNvCxnSpPr>
              <a:cxnSpLocks/>
            </p:cNvCxnSpPr>
            <p:nvPr/>
          </p:nvCxnSpPr>
          <p:spPr>
            <a:xfrm>
              <a:off x="4369869" y="12023559"/>
              <a:ext cx="304629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diritto 95">
              <a:extLst>
                <a:ext uri="{FF2B5EF4-FFF2-40B4-BE49-F238E27FC236}">
                  <a16:creationId xmlns:a16="http://schemas.microsoft.com/office/drawing/2014/main" id="{2E792753-7BF2-CBA4-D5DD-B93C85E14D12}"/>
                </a:ext>
              </a:extLst>
            </p:cNvPr>
            <p:cNvCxnSpPr>
              <a:cxnSpLocks/>
            </p:cNvCxnSpPr>
            <p:nvPr/>
          </p:nvCxnSpPr>
          <p:spPr>
            <a:xfrm>
              <a:off x="7400071" y="12437736"/>
              <a:ext cx="412136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diritto 96">
              <a:extLst>
                <a:ext uri="{FF2B5EF4-FFF2-40B4-BE49-F238E27FC236}">
                  <a16:creationId xmlns:a16="http://schemas.microsoft.com/office/drawing/2014/main" id="{ACD73AA6-34C1-3AE8-D501-1C2E5F334615}"/>
                </a:ext>
              </a:extLst>
            </p:cNvPr>
            <p:cNvCxnSpPr>
              <a:cxnSpLocks/>
            </p:cNvCxnSpPr>
            <p:nvPr/>
          </p:nvCxnSpPr>
          <p:spPr>
            <a:xfrm>
              <a:off x="4369869" y="12798686"/>
              <a:ext cx="303020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diritto 97">
              <a:extLst>
                <a:ext uri="{FF2B5EF4-FFF2-40B4-BE49-F238E27FC236}">
                  <a16:creationId xmlns:a16="http://schemas.microsoft.com/office/drawing/2014/main" id="{EBCB032D-ED96-6564-A22E-092ADE4AC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0973" y="11659765"/>
              <a:ext cx="2586947" cy="1567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diritto 98">
              <a:extLst>
                <a:ext uri="{FF2B5EF4-FFF2-40B4-BE49-F238E27FC236}">
                  <a16:creationId xmlns:a16="http://schemas.microsoft.com/office/drawing/2014/main" id="{93BB15CD-9BB5-9A90-83FD-0C75FA1B1CA0}"/>
                </a:ext>
              </a:extLst>
            </p:cNvPr>
            <p:cNvCxnSpPr>
              <a:cxnSpLocks/>
            </p:cNvCxnSpPr>
            <p:nvPr/>
          </p:nvCxnSpPr>
          <p:spPr>
            <a:xfrm>
              <a:off x="7416161" y="13200029"/>
              <a:ext cx="2611759" cy="604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diritto 108">
              <a:extLst>
                <a:ext uri="{FF2B5EF4-FFF2-40B4-BE49-F238E27FC236}">
                  <a16:creationId xmlns:a16="http://schemas.microsoft.com/office/drawing/2014/main" id="{471B3D7C-D6AB-4010-3FC3-39FBE0C1B4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7691" y="10528141"/>
              <a:ext cx="0" cy="76229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CasellaDiTesto 113">
              <a:extLst>
                <a:ext uri="{FF2B5EF4-FFF2-40B4-BE49-F238E27FC236}">
                  <a16:creationId xmlns:a16="http://schemas.microsoft.com/office/drawing/2014/main" id="{12B11DAA-9417-2827-8877-CD7A95FDBF93}"/>
                </a:ext>
              </a:extLst>
            </p:cNvPr>
            <p:cNvSpPr txBox="1"/>
            <p:nvPr/>
          </p:nvSpPr>
          <p:spPr>
            <a:xfrm>
              <a:off x="4856041" y="10928722"/>
              <a:ext cx="2534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RF13_Iniziare torneo</a:t>
              </a:r>
            </a:p>
          </p:txBody>
        </p:sp>
        <p:sp>
          <p:nvSpPr>
            <p:cNvPr id="116" name="CasellaDiTesto 115">
              <a:extLst>
                <a:ext uri="{FF2B5EF4-FFF2-40B4-BE49-F238E27FC236}">
                  <a16:creationId xmlns:a16="http://schemas.microsoft.com/office/drawing/2014/main" id="{202AF225-56BF-83E8-D824-D248FFC00E75}"/>
                </a:ext>
              </a:extLst>
            </p:cNvPr>
            <p:cNvSpPr txBox="1"/>
            <p:nvPr/>
          </p:nvSpPr>
          <p:spPr>
            <a:xfrm>
              <a:off x="7378778" y="11334726"/>
              <a:ext cx="401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RF14_Terminare torneo</a:t>
              </a:r>
            </a:p>
          </p:txBody>
        </p:sp>
        <p:sp>
          <p:nvSpPr>
            <p:cNvPr id="118" name="CasellaDiTesto 117">
              <a:extLst>
                <a:ext uri="{FF2B5EF4-FFF2-40B4-BE49-F238E27FC236}">
                  <a16:creationId xmlns:a16="http://schemas.microsoft.com/office/drawing/2014/main" id="{FE0E8B93-0FC4-C698-48C8-BB52144A8EB1}"/>
                </a:ext>
              </a:extLst>
            </p:cNvPr>
            <p:cNvSpPr txBox="1"/>
            <p:nvPr/>
          </p:nvSpPr>
          <p:spPr>
            <a:xfrm>
              <a:off x="4290559" y="11660630"/>
              <a:ext cx="3090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RF15_Togliere partecipanti</a:t>
              </a:r>
            </a:p>
          </p:txBody>
        </p:sp>
        <p:sp>
          <p:nvSpPr>
            <p:cNvPr id="120" name="CasellaDiTesto 119">
              <a:extLst>
                <a:ext uri="{FF2B5EF4-FFF2-40B4-BE49-F238E27FC236}">
                  <a16:creationId xmlns:a16="http://schemas.microsoft.com/office/drawing/2014/main" id="{7A20C281-2194-14E4-0C72-F34C1E38C0A9}"/>
                </a:ext>
              </a:extLst>
            </p:cNvPr>
            <p:cNvSpPr txBox="1"/>
            <p:nvPr/>
          </p:nvSpPr>
          <p:spPr>
            <a:xfrm>
              <a:off x="7399219" y="12081238"/>
              <a:ext cx="4190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RF16_Visualizzare profilo Giocatore</a:t>
              </a:r>
            </a:p>
          </p:txBody>
        </p:sp>
        <p:sp>
          <p:nvSpPr>
            <p:cNvPr id="123" name="CasellaDiTesto 122">
              <a:extLst>
                <a:ext uri="{FF2B5EF4-FFF2-40B4-BE49-F238E27FC236}">
                  <a16:creationId xmlns:a16="http://schemas.microsoft.com/office/drawing/2014/main" id="{CCD37D88-ECEA-D2BF-1166-332D2121F20A}"/>
                </a:ext>
              </a:extLst>
            </p:cNvPr>
            <p:cNvSpPr txBox="1"/>
            <p:nvPr/>
          </p:nvSpPr>
          <p:spPr>
            <a:xfrm>
              <a:off x="4290559" y="12450570"/>
              <a:ext cx="3090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RF17_Aggiungere risultato</a:t>
              </a:r>
            </a:p>
          </p:txBody>
        </p:sp>
        <p:sp>
          <p:nvSpPr>
            <p:cNvPr id="125" name="CasellaDiTesto 124">
              <a:extLst>
                <a:ext uri="{FF2B5EF4-FFF2-40B4-BE49-F238E27FC236}">
                  <a16:creationId xmlns:a16="http://schemas.microsoft.com/office/drawing/2014/main" id="{2585760D-1F79-BC1C-ED13-2661E58B9151}"/>
                </a:ext>
              </a:extLst>
            </p:cNvPr>
            <p:cNvSpPr txBox="1"/>
            <p:nvPr/>
          </p:nvSpPr>
          <p:spPr>
            <a:xfrm>
              <a:off x="7364815" y="12836738"/>
              <a:ext cx="2724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RF18_Partecipa torneo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9195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794" y="2517040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84" y="2517040"/>
            <a:ext cx="2655251" cy="3372885"/>
          </a:xfrm>
          <a:prstGeom prst="rect">
            <a:avLst/>
          </a:prstGeom>
        </p:spPr>
      </p:pic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84" y="2517040"/>
            <a:ext cx="2655251" cy="337288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B8FF665-70FE-061C-9B35-366E4C8BEA85}"/>
              </a:ext>
            </a:extLst>
          </p:cNvPr>
          <p:cNvSpPr/>
          <p:nvPr/>
        </p:nvSpPr>
        <p:spPr>
          <a:xfrm>
            <a:off x="2937534" y="0"/>
            <a:ext cx="9254466" cy="6875393"/>
          </a:xfrm>
          <a:prstGeom prst="rect">
            <a:avLst/>
          </a:prstGeom>
          <a:solidFill>
            <a:srgbClr val="AB1F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Pokemon Solid" panose="040B0500000000000000" pitchFamily="82" charset="2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2505ED0-FFF1-8801-8DCA-F83720A0BF6E}"/>
              </a:ext>
            </a:extLst>
          </p:cNvPr>
          <p:cNvSpPr/>
          <p:nvPr/>
        </p:nvSpPr>
        <p:spPr>
          <a:xfrm>
            <a:off x="-52325" y="0"/>
            <a:ext cx="2991383" cy="6858000"/>
          </a:xfrm>
          <a:prstGeom prst="rect">
            <a:avLst/>
          </a:prstGeom>
          <a:solidFill>
            <a:srgbClr val="FD4B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5" y="-4091422"/>
            <a:ext cx="8924925" cy="1228725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0" y="1742558"/>
            <a:ext cx="2637309" cy="3372883"/>
          </a:xfrm>
          <a:prstGeom prst="rect">
            <a:avLst/>
          </a:prstGeom>
        </p:spPr>
      </p:pic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EA9DB7A0-49C8-5C67-9372-5F348F193B86}"/>
              </a:ext>
            </a:extLst>
          </p:cNvPr>
          <p:cNvSpPr/>
          <p:nvPr/>
        </p:nvSpPr>
        <p:spPr>
          <a:xfrm flipV="1">
            <a:off x="35966400" y="4755034"/>
            <a:ext cx="1320800" cy="4571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8" name="Gruppo 77">
            <a:extLst>
              <a:ext uri="{FF2B5EF4-FFF2-40B4-BE49-F238E27FC236}">
                <a16:creationId xmlns:a16="http://schemas.microsoft.com/office/drawing/2014/main" id="{F2EE1851-432C-7427-0B75-CE0CF88FAFE6}"/>
              </a:ext>
            </a:extLst>
          </p:cNvPr>
          <p:cNvGrpSpPr/>
          <p:nvPr/>
        </p:nvGrpSpPr>
        <p:grpSpPr>
          <a:xfrm>
            <a:off x="5740141" y="-14917262"/>
            <a:ext cx="5372985" cy="9811365"/>
            <a:chOff x="5565072" y="7227921"/>
            <a:chExt cx="5372985" cy="9811365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3D14DA8F-24F5-F9BA-1FEB-11873AA92E4A}"/>
                </a:ext>
              </a:extLst>
            </p:cNvPr>
            <p:cNvSpPr/>
            <p:nvPr/>
          </p:nvSpPr>
          <p:spPr>
            <a:xfrm>
              <a:off x="5565072" y="7227921"/>
              <a:ext cx="3681774" cy="632341"/>
            </a:xfrm>
            <a:prstGeom prst="roundRect">
              <a:avLst>
                <a:gd name="adj" fmla="val 50000"/>
              </a:avLst>
            </a:prstGeom>
            <a:solidFill>
              <a:srgbClr val="FD4B5A"/>
            </a:solidFill>
            <a:ln w="57150">
              <a:solidFill>
                <a:srgbClr val="AB1F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latin typeface="Pokemon Solid" panose="040B0500000000000000" pitchFamily="82" charset="2"/>
                </a:rPr>
                <a:t>Gestione Giocatore</a:t>
              </a:r>
            </a:p>
          </p:txBody>
        </p: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4107F242-4020-3DA0-236E-FA21A34D9F8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7405959" y="7860262"/>
              <a:ext cx="0" cy="917902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440225F9-C077-7821-F259-B973552DC8F7}"/>
                </a:ext>
              </a:extLst>
            </p:cNvPr>
            <p:cNvCxnSpPr>
              <a:cxnSpLocks/>
            </p:cNvCxnSpPr>
            <p:nvPr/>
          </p:nvCxnSpPr>
          <p:spPr>
            <a:xfrm>
              <a:off x="7405959" y="9415725"/>
              <a:ext cx="35151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2452A17-CDE9-C6AD-8E56-1115DF7634AC}"/>
                </a:ext>
              </a:extLst>
            </p:cNvPr>
            <p:cNvSpPr txBox="1"/>
            <p:nvPr/>
          </p:nvSpPr>
          <p:spPr>
            <a:xfrm>
              <a:off x="7371159" y="9101400"/>
              <a:ext cx="3566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RF12_Sostituire membro Team</a:t>
              </a:r>
            </a:p>
          </p:txBody>
        </p: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9A238DF5-AD1A-69D6-26B0-AE5F21AB19E1}"/>
              </a:ext>
            </a:extLst>
          </p:cNvPr>
          <p:cNvGrpSpPr/>
          <p:nvPr/>
        </p:nvGrpSpPr>
        <p:grpSpPr>
          <a:xfrm>
            <a:off x="3517041" y="-8164582"/>
            <a:ext cx="8240428" cy="7918512"/>
            <a:chOff x="3349592" y="7189718"/>
            <a:chExt cx="8240428" cy="7918512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ADE715A1-6A97-3B54-C12D-62FBF0DDD429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7399220" y="7822059"/>
              <a:ext cx="16941" cy="728617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6CB91501-3631-A191-EC7A-70233856EECF}"/>
                </a:ext>
              </a:extLst>
            </p:cNvPr>
            <p:cNvSpPr>
              <a:spLocks/>
            </p:cNvSpPr>
            <p:nvPr/>
          </p:nvSpPr>
          <p:spPr>
            <a:xfrm>
              <a:off x="5575274" y="7189718"/>
              <a:ext cx="3681774" cy="632341"/>
            </a:xfrm>
            <a:prstGeom prst="roundRect">
              <a:avLst>
                <a:gd name="adj" fmla="val 50000"/>
              </a:avLst>
            </a:prstGeom>
            <a:solidFill>
              <a:srgbClr val="FD4B5A"/>
            </a:solidFill>
            <a:ln w="57150">
              <a:solidFill>
                <a:srgbClr val="AB1F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latin typeface="Pokemon Solid" panose="040B0500000000000000" pitchFamily="82" charset="2"/>
                </a:rPr>
                <a:t>Gestione Torneo</a:t>
              </a:r>
            </a:p>
          </p:txBody>
        </p: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E61AF0D7-1F6E-7DE5-8F1D-E9BA05B485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18509" y="8239130"/>
              <a:ext cx="2497652" cy="202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FB4A0B77-438F-DB21-E10E-426F75CEBC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0273" y="8603854"/>
              <a:ext cx="2003234" cy="1166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17BC3E11-6A4A-C65A-D53B-CD10663A91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7365" y="9006677"/>
              <a:ext cx="3238796" cy="254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6114465D-33C9-1234-979E-D390F40CA3F7}"/>
                </a:ext>
              </a:extLst>
            </p:cNvPr>
            <p:cNvCxnSpPr>
              <a:cxnSpLocks/>
            </p:cNvCxnSpPr>
            <p:nvPr/>
          </p:nvCxnSpPr>
          <p:spPr>
            <a:xfrm>
              <a:off x="7416161" y="9377522"/>
              <a:ext cx="3729894" cy="1166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4A253745-133C-E035-925C-2C5CE4C83F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6052" y="9758522"/>
              <a:ext cx="271010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8B2F4739-6EA7-20F4-F4F6-4F21281AE23D}"/>
                </a:ext>
              </a:extLst>
            </p:cNvPr>
            <p:cNvCxnSpPr>
              <a:cxnSpLocks/>
            </p:cNvCxnSpPr>
            <p:nvPr/>
          </p:nvCxnSpPr>
          <p:spPr>
            <a:xfrm>
              <a:off x="7416161" y="10139522"/>
              <a:ext cx="254317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7A2660CB-8DA5-C625-4783-327F8C5C2A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49592" y="10528141"/>
              <a:ext cx="4060681" cy="509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AF6573F-43E1-4A27-F457-867FA891D904}"/>
                </a:ext>
              </a:extLst>
            </p:cNvPr>
            <p:cNvCxnSpPr>
              <a:cxnSpLocks/>
            </p:cNvCxnSpPr>
            <p:nvPr/>
          </p:nvCxnSpPr>
          <p:spPr>
            <a:xfrm>
              <a:off x="7410273" y="10901533"/>
              <a:ext cx="376469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DAA79A7-1CB6-9CC1-DC5C-DF920D8FA16E}"/>
                </a:ext>
              </a:extLst>
            </p:cNvPr>
            <p:cNvSpPr txBox="1"/>
            <p:nvPr/>
          </p:nvSpPr>
          <p:spPr>
            <a:xfrm>
              <a:off x="7381361" y="8253349"/>
              <a:ext cx="2707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RF8_Crea torneo</a:t>
              </a: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98E449E1-23EA-C0F9-209F-A31832C83F3A}"/>
                </a:ext>
              </a:extLst>
            </p:cNvPr>
            <p:cNvSpPr txBox="1"/>
            <p:nvPr/>
          </p:nvSpPr>
          <p:spPr>
            <a:xfrm>
              <a:off x="4918509" y="7869798"/>
              <a:ext cx="2460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RF5_Cercare torneo</a:t>
              </a: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38381147-AD17-0A98-C62D-75B89540B5F7}"/>
                </a:ext>
              </a:extLst>
            </p:cNvPr>
            <p:cNvSpPr txBox="1"/>
            <p:nvPr/>
          </p:nvSpPr>
          <p:spPr>
            <a:xfrm>
              <a:off x="7381361" y="9063197"/>
              <a:ext cx="3764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RF8.2_Cancella creazione Torneo</a:t>
              </a: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15ADB533-32A7-C24F-ACDC-D8127B21A136}"/>
                </a:ext>
              </a:extLst>
            </p:cNvPr>
            <p:cNvSpPr txBox="1"/>
            <p:nvPr/>
          </p:nvSpPr>
          <p:spPr>
            <a:xfrm>
              <a:off x="4610072" y="9389190"/>
              <a:ext cx="2789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RF9_Iscrizione Torneo</a:t>
              </a: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CE464A0C-2710-0262-754A-50744D3B1571}"/>
                </a:ext>
              </a:extLst>
            </p:cNvPr>
            <p:cNvSpPr txBox="1"/>
            <p:nvPr/>
          </p:nvSpPr>
          <p:spPr>
            <a:xfrm>
              <a:off x="7367398" y="9790510"/>
              <a:ext cx="2660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RF9.1_Iscrizione piene</a:t>
              </a:r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EF83E5D7-4A9A-B0BC-8EC3-3381284B0553}"/>
                </a:ext>
              </a:extLst>
            </p:cNvPr>
            <p:cNvSpPr txBox="1"/>
            <p:nvPr/>
          </p:nvSpPr>
          <p:spPr>
            <a:xfrm>
              <a:off x="3377586" y="10189194"/>
              <a:ext cx="401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RF9.2_Iscrizione torneo rifiutato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05D2F762-6B43-5F69-931C-8826FB756247}"/>
                </a:ext>
              </a:extLst>
            </p:cNvPr>
            <p:cNvSpPr txBox="1"/>
            <p:nvPr/>
          </p:nvSpPr>
          <p:spPr>
            <a:xfrm>
              <a:off x="7399220" y="10528141"/>
              <a:ext cx="371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RF10_Seguire un Organizzatore</a:t>
              </a:r>
            </a:p>
          </p:txBody>
        </p:sp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53D14565-A140-167D-4445-94E8FB9DD860}"/>
                </a:ext>
              </a:extLst>
            </p:cNvPr>
            <p:cNvSpPr txBox="1"/>
            <p:nvPr/>
          </p:nvSpPr>
          <p:spPr>
            <a:xfrm>
              <a:off x="4177365" y="8637345"/>
              <a:ext cx="319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RF8.1_Torneo già esistente</a:t>
              </a:r>
            </a:p>
          </p:txBody>
        </p:sp>
        <p:cxnSp>
          <p:nvCxnSpPr>
            <p:cNvPr id="89" name="Connettore diritto 88">
              <a:extLst>
                <a:ext uri="{FF2B5EF4-FFF2-40B4-BE49-F238E27FC236}">
                  <a16:creationId xmlns:a16="http://schemas.microsoft.com/office/drawing/2014/main" id="{56CCD281-0174-9A16-F45D-43DD8D56B5C4}"/>
                </a:ext>
              </a:extLst>
            </p:cNvPr>
            <p:cNvCxnSpPr>
              <a:cxnSpLocks/>
            </p:cNvCxnSpPr>
            <p:nvPr/>
          </p:nvCxnSpPr>
          <p:spPr>
            <a:xfrm>
              <a:off x="4918509" y="11290434"/>
              <a:ext cx="248918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diritto 94">
              <a:extLst>
                <a:ext uri="{FF2B5EF4-FFF2-40B4-BE49-F238E27FC236}">
                  <a16:creationId xmlns:a16="http://schemas.microsoft.com/office/drawing/2014/main" id="{2F817D13-06E5-AB07-1F77-249431BD3592}"/>
                </a:ext>
              </a:extLst>
            </p:cNvPr>
            <p:cNvCxnSpPr>
              <a:cxnSpLocks/>
            </p:cNvCxnSpPr>
            <p:nvPr/>
          </p:nvCxnSpPr>
          <p:spPr>
            <a:xfrm>
              <a:off x="4369869" y="12023559"/>
              <a:ext cx="304629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diritto 95">
              <a:extLst>
                <a:ext uri="{FF2B5EF4-FFF2-40B4-BE49-F238E27FC236}">
                  <a16:creationId xmlns:a16="http://schemas.microsoft.com/office/drawing/2014/main" id="{2E792753-7BF2-CBA4-D5DD-B93C85E14D12}"/>
                </a:ext>
              </a:extLst>
            </p:cNvPr>
            <p:cNvCxnSpPr>
              <a:cxnSpLocks/>
            </p:cNvCxnSpPr>
            <p:nvPr/>
          </p:nvCxnSpPr>
          <p:spPr>
            <a:xfrm>
              <a:off x="7400071" y="12437736"/>
              <a:ext cx="412136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diritto 96">
              <a:extLst>
                <a:ext uri="{FF2B5EF4-FFF2-40B4-BE49-F238E27FC236}">
                  <a16:creationId xmlns:a16="http://schemas.microsoft.com/office/drawing/2014/main" id="{ACD73AA6-34C1-3AE8-D501-1C2E5F334615}"/>
                </a:ext>
              </a:extLst>
            </p:cNvPr>
            <p:cNvCxnSpPr>
              <a:cxnSpLocks/>
            </p:cNvCxnSpPr>
            <p:nvPr/>
          </p:nvCxnSpPr>
          <p:spPr>
            <a:xfrm>
              <a:off x="4369869" y="12798686"/>
              <a:ext cx="303020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diritto 97">
              <a:extLst>
                <a:ext uri="{FF2B5EF4-FFF2-40B4-BE49-F238E27FC236}">
                  <a16:creationId xmlns:a16="http://schemas.microsoft.com/office/drawing/2014/main" id="{EBCB032D-ED96-6564-A22E-092ADE4AC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0973" y="11659765"/>
              <a:ext cx="2586947" cy="1567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diritto 98">
              <a:extLst>
                <a:ext uri="{FF2B5EF4-FFF2-40B4-BE49-F238E27FC236}">
                  <a16:creationId xmlns:a16="http://schemas.microsoft.com/office/drawing/2014/main" id="{93BB15CD-9BB5-9A90-83FD-0C75FA1B1CA0}"/>
                </a:ext>
              </a:extLst>
            </p:cNvPr>
            <p:cNvCxnSpPr>
              <a:cxnSpLocks/>
            </p:cNvCxnSpPr>
            <p:nvPr/>
          </p:nvCxnSpPr>
          <p:spPr>
            <a:xfrm>
              <a:off x="7416161" y="13200029"/>
              <a:ext cx="2611759" cy="604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diritto 108">
              <a:extLst>
                <a:ext uri="{FF2B5EF4-FFF2-40B4-BE49-F238E27FC236}">
                  <a16:creationId xmlns:a16="http://schemas.microsoft.com/office/drawing/2014/main" id="{471B3D7C-D6AB-4010-3FC3-39FBE0C1B4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7691" y="10528141"/>
              <a:ext cx="0" cy="76229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CasellaDiTesto 113">
              <a:extLst>
                <a:ext uri="{FF2B5EF4-FFF2-40B4-BE49-F238E27FC236}">
                  <a16:creationId xmlns:a16="http://schemas.microsoft.com/office/drawing/2014/main" id="{12B11DAA-9417-2827-8877-CD7A95FDBF93}"/>
                </a:ext>
              </a:extLst>
            </p:cNvPr>
            <p:cNvSpPr txBox="1"/>
            <p:nvPr/>
          </p:nvSpPr>
          <p:spPr>
            <a:xfrm>
              <a:off x="4856041" y="10928722"/>
              <a:ext cx="2534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RF13_Iniziare torneo</a:t>
              </a:r>
            </a:p>
          </p:txBody>
        </p:sp>
        <p:sp>
          <p:nvSpPr>
            <p:cNvPr id="116" name="CasellaDiTesto 115">
              <a:extLst>
                <a:ext uri="{FF2B5EF4-FFF2-40B4-BE49-F238E27FC236}">
                  <a16:creationId xmlns:a16="http://schemas.microsoft.com/office/drawing/2014/main" id="{202AF225-56BF-83E8-D824-D248FFC00E75}"/>
                </a:ext>
              </a:extLst>
            </p:cNvPr>
            <p:cNvSpPr txBox="1"/>
            <p:nvPr/>
          </p:nvSpPr>
          <p:spPr>
            <a:xfrm>
              <a:off x="7378778" y="11334726"/>
              <a:ext cx="401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RF14_Terminare torneo</a:t>
              </a:r>
            </a:p>
          </p:txBody>
        </p:sp>
        <p:sp>
          <p:nvSpPr>
            <p:cNvPr id="118" name="CasellaDiTesto 117">
              <a:extLst>
                <a:ext uri="{FF2B5EF4-FFF2-40B4-BE49-F238E27FC236}">
                  <a16:creationId xmlns:a16="http://schemas.microsoft.com/office/drawing/2014/main" id="{FE0E8B93-0FC4-C698-48C8-BB52144A8EB1}"/>
                </a:ext>
              </a:extLst>
            </p:cNvPr>
            <p:cNvSpPr txBox="1"/>
            <p:nvPr/>
          </p:nvSpPr>
          <p:spPr>
            <a:xfrm>
              <a:off x="4290559" y="11660630"/>
              <a:ext cx="3090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RF15_Togliere partecipanti</a:t>
              </a:r>
            </a:p>
          </p:txBody>
        </p:sp>
        <p:sp>
          <p:nvSpPr>
            <p:cNvPr id="120" name="CasellaDiTesto 119">
              <a:extLst>
                <a:ext uri="{FF2B5EF4-FFF2-40B4-BE49-F238E27FC236}">
                  <a16:creationId xmlns:a16="http://schemas.microsoft.com/office/drawing/2014/main" id="{7A20C281-2194-14E4-0C72-F34C1E38C0A9}"/>
                </a:ext>
              </a:extLst>
            </p:cNvPr>
            <p:cNvSpPr txBox="1"/>
            <p:nvPr/>
          </p:nvSpPr>
          <p:spPr>
            <a:xfrm>
              <a:off x="7399219" y="12081238"/>
              <a:ext cx="4190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RF16_Visualizzare profilo Giocatore</a:t>
              </a:r>
            </a:p>
          </p:txBody>
        </p:sp>
        <p:sp>
          <p:nvSpPr>
            <p:cNvPr id="123" name="CasellaDiTesto 122">
              <a:extLst>
                <a:ext uri="{FF2B5EF4-FFF2-40B4-BE49-F238E27FC236}">
                  <a16:creationId xmlns:a16="http://schemas.microsoft.com/office/drawing/2014/main" id="{CCD37D88-ECEA-D2BF-1166-332D2121F20A}"/>
                </a:ext>
              </a:extLst>
            </p:cNvPr>
            <p:cNvSpPr txBox="1"/>
            <p:nvPr/>
          </p:nvSpPr>
          <p:spPr>
            <a:xfrm>
              <a:off x="4290559" y="12450570"/>
              <a:ext cx="3090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RF17_Aggiungere risultato</a:t>
              </a:r>
            </a:p>
          </p:txBody>
        </p:sp>
        <p:sp>
          <p:nvSpPr>
            <p:cNvPr id="125" name="CasellaDiTesto 124">
              <a:extLst>
                <a:ext uri="{FF2B5EF4-FFF2-40B4-BE49-F238E27FC236}">
                  <a16:creationId xmlns:a16="http://schemas.microsoft.com/office/drawing/2014/main" id="{2585760D-1F79-BC1C-ED13-2661E58B9151}"/>
                </a:ext>
              </a:extLst>
            </p:cNvPr>
            <p:cNvSpPr txBox="1"/>
            <p:nvPr/>
          </p:nvSpPr>
          <p:spPr>
            <a:xfrm>
              <a:off x="7364815" y="12836738"/>
              <a:ext cx="2724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RF18_Partecipa torneo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9253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C29E1FB9-DC7A-2582-7ADE-1D6FD514EBAD}"/>
              </a:ext>
            </a:extLst>
          </p:cNvPr>
          <p:cNvSpPr/>
          <p:nvPr/>
        </p:nvSpPr>
        <p:spPr>
          <a:xfrm>
            <a:off x="13289256" y="3138714"/>
            <a:ext cx="952500" cy="1333500"/>
          </a:xfrm>
          <a:prstGeom prst="rect">
            <a:avLst/>
          </a:prstGeom>
          <a:solidFill>
            <a:srgbClr val="147B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7B2366C-FEC3-B4A5-417B-57E5A6F0C2A5}"/>
              </a:ext>
            </a:extLst>
          </p:cNvPr>
          <p:cNvSpPr/>
          <p:nvPr/>
        </p:nvSpPr>
        <p:spPr>
          <a:xfrm>
            <a:off x="13289256" y="3154107"/>
            <a:ext cx="952500" cy="1333500"/>
          </a:xfrm>
          <a:prstGeom prst="rect">
            <a:avLst/>
          </a:prstGeom>
          <a:solidFill>
            <a:srgbClr val="27CB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794" y="2517040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84" y="2517040"/>
            <a:ext cx="2655251" cy="3372885"/>
          </a:xfrm>
          <a:prstGeom prst="rect">
            <a:avLst/>
          </a:prstGeom>
        </p:spPr>
      </p:pic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84" y="2517040"/>
            <a:ext cx="2655251" cy="337288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B8FF665-70FE-061C-9B35-366E4C8BEA85}"/>
              </a:ext>
            </a:extLst>
          </p:cNvPr>
          <p:cNvSpPr/>
          <p:nvPr/>
        </p:nvSpPr>
        <p:spPr>
          <a:xfrm>
            <a:off x="2937534" y="0"/>
            <a:ext cx="9254466" cy="6875393"/>
          </a:xfrm>
          <a:prstGeom prst="rect">
            <a:avLst/>
          </a:prstGeom>
          <a:solidFill>
            <a:srgbClr val="AB1F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Pokemon Solid" panose="040B0500000000000000" pitchFamily="82" charset="2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2505ED0-FFF1-8801-8DCA-F83720A0BF6E}"/>
              </a:ext>
            </a:extLst>
          </p:cNvPr>
          <p:cNvSpPr/>
          <p:nvPr/>
        </p:nvSpPr>
        <p:spPr>
          <a:xfrm>
            <a:off x="-52325" y="0"/>
            <a:ext cx="2991383" cy="6858000"/>
          </a:xfrm>
          <a:prstGeom prst="rect">
            <a:avLst/>
          </a:prstGeom>
          <a:solidFill>
            <a:srgbClr val="FD4B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5" y="-4091422"/>
            <a:ext cx="8924925" cy="1228725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0" y="1742558"/>
            <a:ext cx="2637309" cy="3372883"/>
          </a:xfrm>
          <a:prstGeom prst="rect">
            <a:avLst/>
          </a:prstGeom>
        </p:spPr>
      </p:pic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EA9DB7A0-49C8-5C67-9372-5F348F193B86}"/>
              </a:ext>
            </a:extLst>
          </p:cNvPr>
          <p:cNvSpPr/>
          <p:nvPr/>
        </p:nvSpPr>
        <p:spPr>
          <a:xfrm flipV="1">
            <a:off x="35966400" y="4755034"/>
            <a:ext cx="1320800" cy="4571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5555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724BFCB5-C653-0378-D49D-DC9CE38F985E}"/>
              </a:ext>
            </a:extLst>
          </p:cNvPr>
          <p:cNvSpPr/>
          <p:nvPr/>
        </p:nvSpPr>
        <p:spPr>
          <a:xfrm>
            <a:off x="13325073" y="3189877"/>
            <a:ext cx="952500" cy="1333500"/>
          </a:xfrm>
          <a:prstGeom prst="rect">
            <a:avLst/>
          </a:prstGeom>
          <a:solidFill>
            <a:srgbClr val="147B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0456A87-85C8-DA85-EE1B-F34696C09687}"/>
              </a:ext>
            </a:extLst>
          </p:cNvPr>
          <p:cNvSpPr/>
          <p:nvPr/>
        </p:nvSpPr>
        <p:spPr>
          <a:xfrm>
            <a:off x="13325073" y="3189877"/>
            <a:ext cx="952500" cy="1333500"/>
          </a:xfrm>
          <a:prstGeom prst="rect">
            <a:avLst/>
          </a:prstGeom>
          <a:solidFill>
            <a:srgbClr val="27CB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794" y="2517040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84" y="2517040"/>
            <a:ext cx="2655251" cy="3372885"/>
          </a:xfrm>
          <a:prstGeom prst="rect">
            <a:avLst/>
          </a:prstGeom>
        </p:spPr>
      </p:pic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84" y="2517040"/>
            <a:ext cx="2655251" cy="337288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B8FF665-70FE-061C-9B35-366E4C8BEA85}"/>
              </a:ext>
            </a:extLst>
          </p:cNvPr>
          <p:cNvSpPr/>
          <p:nvPr/>
        </p:nvSpPr>
        <p:spPr>
          <a:xfrm>
            <a:off x="1399394" y="2711564"/>
            <a:ext cx="618382" cy="734830"/>
          </a:xfrm>
          <a:prstGeom prst="rect">
            <a:avLst/>
          </a:prstGeom>
          <a:solidFill>
            <a:srgbClr val="AB1F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Pokemon Solid" panose="040B0500000000000000" pitchFamily="82" charset="2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2505ED0-FFF1-8801-8DCA-F83720A0BF6E}"/>
              </a:ext>
            </a:extLst>
          </p:cNvPr>
          <p:cNvSpPr/>
          <p:nvPr/>
        </p:nvSpPr>
        <p:spPr>
          <a:xfrm>
            <a:off x="1399394" y="2696029"/>
            <a:ext cx="618382" cy="732971"/>
          </a:xfrm>
          <a:prstGeom prst="rect">
            <a:avLst/>
          </a:prstGeom>
          <a:solidFill>
            <a:srgbClr val="FD4B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5" y="-4091422"/>
            <a:ext cx="8924925" cy="1228725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0" y="1742558"/>
            <a:ext cx="2637309" cy="3372883"/>
          </a:xfrm>
          <a:prstGeom prst="rect">
            <a:avLst/>
          </a:prstGeom>
        </p:spPr>
      </p:pic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EA9DB7A0-49C8-5C67-9372-5F348F193B86}"/>
              </a:ext>
            </a:extLst>
          </p:cNvPr>
          <p:cNvSpPr/>
          <p:nvPr/>
        </p:nvSpPr>
        <p:spPr>
          <a:xfrm flipV="1">
            <a:off x="35966400" y="4755034"/>
            <a:ext cx="1320800" cy="4571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4418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CC91CC4-CA62-EDC1-1855-CC3E271D48C2}"/>
              </a:ext>
            </a:extLst>
          </p:cNvPr>
          <p:cNvSpPr/>
          <p:nvPr/>
        </p:nvSpPr>
        <p:spPr>
          <a:xfrm>
            <a:off x="4101712" y="3160849"/>
            <a:ext cx="952500" cy="1333500"/>
          </a:xfrm>
          <a:prstGeom prst="rect">
            <a:avLst/>
          </a:prstGeom>
          <a:solidFill>
            <a:srgbClr val="147B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93BF76C-0A06-71DF-0247-ED470F6372A7}"/>
              </a:ext>
            </a:extLst>
          </p:cNvPr>
          <p:cNvSpPr/>
          <p:nvPr/>
        </p:nvSpPr>
        <p:spPr>
          <a:xfrm>
            <a:off x="4101712" y="3160849"/>
            <a:ext cx="952500" cy="1333500"/>
          </a:xfrm>
          <a:prstGeom prst="rect">
            <a:avLst/>
          </a:prstGeom>
          <a:solidFill>
            <a:srgbClr val="27CB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ED6F97-D7E9-46B3-204D-14FE194922E3}"/>
              </a:ext>
            </a:extLst>
          </p:cNvPr>
          <p:cNvSpPr/>
          <p:nvPr/>
        </p:nvSpPr>
        <p:spPr>
          <a:xfrm>
            <a:off x="991754" y="3160849"/>
            <a:ext cx="952500" cy="1333500"/>
          </a:xfrm>
          <a:prstGeom prst="rect">
            <a:avLst/>
          </a:prstGeom>
          <a:solidFill>
            <a:srgbClr val="AB1F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81F11BF-369C-E430-DAE6-6799D08BC15C}"/>
              </a:ext>
            </a:extLst>
          </p:cNvPr>
          <p:cNvSpPr/>
          <p:nvPr/>
        </p:nvSpPr>
        <p:spPr>
          <a:xfrm>
            <a:off x="1271052" y="3149963"/>
            <a:ext cx="952500" cy="1333500"/>
          </a:xfrm>
          <a:prstGeom prst="rect">
            <a:avLst/>
          </a:prstGeom>
          <a:solidFill>
            <a:srgbClr val="FD4B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5" y="-4091422"/>
            <a:ext cx="8924925" cy="122872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4390CA-EDC7-7703-4DC3-D3BEBEA09EC3}"/>
              </a:ext>
            </a:extLst>
          </p:cNvPr>
          <p:cNvSpPr txBox="1"/>
          <p:nvPr/>
        </p:nvSpPr>
        <p:spPr>
          <a:xfrm>
            <a:off x="682581" y="363349"/>
            <a:ext cx="10976932" cy="1015663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it-IT" sz="60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Fasi di Sviluppo del Progetto</a:t>
            </a:r>
          </a:p>
        </p:txBody>
      </p:sp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494" y="2517040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15" y="2517040"/>
            <a:ext cx="2655251" cy="3372885"/>
          </a:xfrm>
          <a:prstGeom prst="rect">
            <a:avLst/>
          </a:prstGeom>
        </p:spPr>
      </p:pic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337" y="2517041"/>
            <a:ext cx="2655250" cy="3372884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9" y="2411083"/>
            <a:ext cx="2720160" cy="347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62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391D3BB9-9C60-6AA8-1A11-E47DFAFFEF68}"/>
              </a:ext>
            </a:extLst>
          </p:cNvPr>
          <p:cNvSpPr/>
          <p:nvPr/>
        </p:nvSpPr>
        <p:spPr>
          <a:xfrm>
            <a:off x="3108429" y="0"/>
            <a:ext cx="2939057" cy="6858000"/>
          </a:xfrm>
          <a:prstGeom prst="rect">
            <a:avLst/>
          </a:prstGeom>
          <a:solidFill>
            <a:srgbClr val="147B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2B58A70-F1D3-5476-E7AB-89167A280E78}"/>
              </a:ext>
            </a:extLst>
          </p:cNvPr>
          <p:cNvSpPr/>
          <p:nvPr/>
        </p:nvSpPr>
        <p:spPr>
          <a:xfrm>
            <a:off x="3108430" y="0"/>
            <a:ext cx="2939058" cy="6858000"/>
          </a:xfrm>
          <a:prstGeom prst="rect">
            <a:avLst/>
          </a:prstGeom>
          <a:solidFill>
            <a:srgbClr val="27CB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36" y="-3288496"/>
            <a:ext cx="8924925" cy="122872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4390CA-EDC7-7703-4DC3-D3BEBEA09EC3}"/>
              </a:ext>
            </a:extLst>
          </p:cNvPr>
          <p:cNvSpPr txBox="1"/>
          <p:nvPr/>
        </p:nvSpPr>
        <p:spPr>
          <a:xfrm>
            <a:off x="797949" y="-1188492"/>
            <a:ext cx="10976932" cy="1015663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it-IT" sz="60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Fasi di Sviluppo del Progetto</a:t>
            </a:r>
          </a:p>
        </p:txBody>
      </p:sp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494" y="2517040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15" y="2517040"/>
            <a:ext cx="2655251" cy="3372885"/>
          </a:xfrm>
          <a:prstGeom prst="rect">
            <a:avLst/>
          </a:prstGeom>
        </p:spPr>
      </p:pic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36" y="1742557"/>
            <a:ext cx="2655249" cy="3372883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0" y="2505567"/>
            <a:ext cx="2655251" cy="3395830"/>
          </a:xfrm>
          <a:prstGeom prst="rect">
            <a:avLst/>
          </a:prstGeom>
        </p:spPr>
      </p:pic>
      <p:grpSp>
        <p:nvGrpSpPr>
          <p:cNvPr id="46" name="Gruppo 45">
            <a:extLst>
              <a:ext uri="{FF2B5EF4-FFF2-40B4-BE49-F238E27FC236}">
                <a16:creationId xmlns:a16="http://schemas.microsoft.com/office/drawing/2014/main" id="{99B630FD-B521-5A81-CF19-6CDC73C49A6A}"/>
              </a:ext>
            </a:extLst>
          </p:cNvPr>
          <p:cNvGrpSpPr/>
          <p:nvPr/>
        </p:nvGrpSpPr>
        <p:grpSpPr>
          <a:xfrm>
            <a:off x="3531810" y="7805309"/>
            <a:ext cx="1800000" cy="1800000"/>
            <a:chOff x="2727601" y="7702114"/>
            <a:chExt cx="1800000" cy="1800000"/>
          </a:xfrm>
        </p:grpSpPr>
        <p:sp>
          <p:nvSpPr>
            <p:cNvPr id="47" name="Connettore 46">
              <a:extLst>
                <a:ext uri="{FF2B5EF4-FFF2-40B4-BE49-F238E27FC236}">
                  <a16:creationId xmlns:a16="http://schemas.microsoft.com/office/drawing/2014/main" id="{AA11EA47-C4E5-85DF-E54E-527AD0BF2C95}"/>
                </a:ext>
              </a:extLst>
            </p:cNvPr>
            <p:cNvSpPr/>
            <p:nvPr/>
          </p:nvSpPr>
          <p:spPr>
            <a:xfrm>
              <a:off x="2727601" y="7702114"/>
              <a:ext cx="1800000" cy="1800000"/>
            </a:xfrm>
            <a:prstGeom prst="flowChartConnector">
              <a:avLst/>
            </a:prstGeom>
            <a:solidFill>
              <a:srgbClr val="27CB50"/>
            </a:solidFill>
            <a:ln w="38100">
              <a:solidFill>
                <a:srgbClr val="147B3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8" name="Immagine 47" descr="Immagine che contiene Elementi grafici, grafica, schermata, verde&#10;&#10;Descrizione generata automaticamente">
              <a:extLst>
                <a:ext uri="{FF2B5EF4-FFF2-40B4-BE49-F238E27FC236}">
                  <a16:creationId xmlns:a16="http://schemas.microsoft.com/office/drawing/2014/main" id="{0804E817-219B-DC0E-68C3-9ADFFD8F6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8170" y="8079351"/>
              <a:ext cx="1186509" cy="1042411"/>
            </a:xfrm>
            <a:prstGeom prst="rect">
              <a:avLst/>
            </a:prstGeom>
          </p:spPr>
        </p:pic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53AA61D2-11C6-68D7-750F-BFECCE942154}"/>
              </a:ext>
            </a:extLst>
          </p:cNvPr>
          <p:cNvGrpSpPr/>
          <p:nvPr/>
        </p:nvGrpSpPr>
        <p:grpSpPr>
          <a:xfrm>
            <a:off x="3487406" y="7805309"/>
            <a:ext cx="1800000" cy="1800000"/>
            <a:chOff x="5455561" y="7700557"/>
            <a:chExt cx="1800000" cy="1800000"/>
          </a:xfrm>
        </p:grpSpPr>
        <p:sp>
          <p:nvSpPr>
            <p:cNvPr id="50" name="Connettore 49">
              <a:extLst>
                <a:ext uri="{FF2B5EF4-FFF2-40B4-BE49-F238E27FC236}">
                  <a16:creationId xmlns:a16="http://schemas.microsoft.com/office/drawing/2014/main" id="{7A52519A-0B34-7BAC-733C-0FE6129C3152}"/>
                </a:ext>
              </a:extLst>
            </p:cNvPr>
            <p:cNvSpPr/>
            <p:nvPr/>
          </p:nvSpPr>
          <p:spPr>
            <a:xfrm>
              <a:off x="5455561" y="7700557"/>
              <a:ext cx="1800000" cy="1800000"/>
            </a:xfrm>
            <a:prstGeom prst="flowChartConnector">
              <a:avLst/>
            </a:prstGeom>
            <a:solidFill>
              <a:srgbClr val="27CB50"/>
            </a:solidFill>
            <a:ln w="38100">
              <a:solidFill>
                <a:srgbClr val="147B3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1" name="Immagine 50" descr="Immagine che contiene Elementi grafici, Carattere, grafica, design&#10;&#10;Descrizione generata automaticamente">
              <a:extLst>
                <a:ext uri="{FF2B5EF4-FFF2-40B4-BE49-F238E27FC236}">
                  <a16:creationId xmlns:a16="http://schemas.microsoft.com/office/drawing/2014/main" id="{84598BC4-26EC-6454-EC36-AA20F1C65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8862" y="8225503"/>
              <a:ext cx="1633398" cy="1015974"/>
            </a:xfrm>
            <a:prstGeom prst="rect">
              <a:avLst/>
            </a:prstGeom>
          </p:spPr>
        </p:pic>
      </p:grp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E19EBAFB-A7BC-DF34-ACC3-684DE6559D38}"/>
              </a:ext>
            </a:extLst>
          </p:cNvPr>
          <p:cNvGrpSpPr/>
          <p:nvPr/>
        </p:nvGrpSpPr>
        <p:grpSpPr>
          <a:xfrm>
            <a:off x="3443002" y="7833510"/>
            <a:ext cx="1800000" cy="1800000"/>
            <a:chOff x="8041666" y="7700556"/>
            <a:chExt cx="1800000" cy="1800000"/>
          </a:xfrm>
        </p:grpSpPr>
        <p:sp>
          <p:nvSpPr>
            <p:cNvPr id="53" name="Connettore 52">
              <a:extLst>
                <a:ext uri="{FF2B5EF4-FFF2-40B4-BE49-F238E27FC236}">
                  <a16:creationId xmlns:a16="http://schemas.microsoft.com/office/drawing/2014/main" id="{FB6378B4-922F-C2C4-BD23-60B11B459501}"/>
                </a:ext>
              </a:extLst>
            </p:cNvPr>
            <p:cNvSpPr/>
            <p:nvPr/>
          </p:nvSpPr>
          <p:spPr>
            <a:xfrm>
              <a:off x="8041666" y="7700556"/>
              <a:ext cx="1800000" cy="1800000"/>
            </a:xfrm>
            <a:prstGeom prst="flowChartConnector">
              <a:avLst/>
            </a:prstGeom>
            <a:solidFill>
              <a:srgbClr val="27CB50"/>
            </a:solidFill>
            <a:ln w="38100">
              <a:solidFill>
                <a:srgbClr val="147B3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4" name="Immagine 53" descr="Immagine che contiene Elementi grafici, grafica, simbolo, Carattere&#10;&#10;Descrizione generata automaticamente">
              <a:extLst>
                <a:ext uri="{FF2B5EF4-FFF2-40B4-BE49-F238E27FC236}">
                  <a16:creationId xmlns:a16="http://schemas.microsoft.com/office/drawing/2014/main" id="{1031D4EB-6B6F-DAD0-6B0E-AF841F452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9413" y="7898303"/>
              <a:ext cx="1404506" cy="1404506"/>
            </a:xfrm>
            <a:prstGeom prst="rect">
              <a:avLst/>
            </a:prstGeom>
          </p:spPr>
        </p:pic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9DDBB854-DDDA-A2A0-91B3-BBE239D698D5}"/>
              </a:ext>
            </a:extLst>
          </p:cNvPr>
          <p:cNvGrpSpPr/>
          <p:nvPr/>
        </p:nvGrpSpPr>
        <p:grpSpPr>
          <a:xfrm>
            <a:off x="3465204" y="7814597"/>
            <a:ext cx="1800000" cy="1800000"/>
            <a:chOff x="10627771" y="7679794"/>
            <a:chExt cx="1800000" cy="1800000"/>
          </a:xfrm>
        </p:grpSpPr>
        <p:sp>
          <p:nvSpPr>
            <p:cNvPr id="56" name="Connettore 55">
              <a:extLst>
                <a:ext uri="{FF2B5EF4-FFF2-40B4-BE49-F238E27FC236}">
                  <a16:creationId xmlns:a16="http://schemas.microsoft.com/office/drawing/2014/main" id="{1CE764B0-8175-08B4-9381-98C36064AEDF}"/>
                </a:ext>
              </a:extLst>
            </p:cNvPr>
            <p:cNvSpPr/>
            <p:nvPr/>
          </p:nvSpPr>
          <p:spPr>
            <a:xfrm>
              <a:off x="10627771" y="7679794"/>
              <a:ext cx="1800000" cy="1800000"/>
            </a:xfrm>
            <a:prstGeom prst="flowChartConnector">
              <a:avLst/>
            </a:prstGeom>
            <a:solidFill>
              <a:srgbClr val="27CB50"/>
            </a:solidFill>
            <a:ln w="38100">
              <a:solidFill>
                <a:srgbClr val="147B3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7" name="Immagine 56" descr="Immagine che contiene cerchio, Elementi grafici, Policromia, design&#10;&#10;Descrizione generata automaticamente">
              <a:extLst>
                <a:ext uri="{FF2B5EF4-FFF2-40B4-BE49-F238E27FC236}">
                  <a16:creationId xmlns:a16="http://schemas.microsoft.com/office/drawing/2014/main" id="{215E61F8-A01C-A9AF-E436-78D79D2C5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9584" y="7802369"/>
              <a:ext cx="1596374" cy="1596374"/>
            </a:xfrm>
            <a:prstGeom prst="rect">
              <a:avLst/>
            </a:prstGeom>
          </p:spPr>
        </p:pic>
      </p:grp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317187B0-688D-BFAB-3A78-4AE29E2586C6}"/>
              </a:ext>
            </a:extLst>
          </p:cNvPr>
          <p:cNvSpPr txBox="1"/>
          <p:nvPr/>
        </p:nvSpPr>
        <p:spPr>
          <a:xfrm>
            <a:off x="3624772" y="7370422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Performance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F52BEED4-A18B-A530-1361-AC4FFE035985}"/>
              </a:ext>
            </a:extLst>
          </p:cNvPr>
          <p:cNvSpPr txBox="1"/>
          <p:nvPr/>
        </p:nvSpPr>
        <p:spPr>
          <a:xfrm>
            <a:off x="3683527" y="7383127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Affidabilità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3F88B8A0-6071-87DC-66C7-F369F2A285B6}"/>
              </a:ext>
            </a:extLst>
          </p:cNvPr>
          <p:cNvSpPr txBox="1"/>
          <p:nvPr/>
        </p:nvSpPr>
        <p:spPr>
          <a:xfrm>
            <a:off x="3846712" y="734345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Utente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F675895D-F397-F569-CF4B-E02286470485}"/>
              </a:ext>
            </a:extLst>
          </p:cNvPr>
          <p:cNvSpPr txBox="1"/>
          <p:nvPr/>
        </p:nvSpPr>
        <p:spPr>
          <a:xfrm>
            <a:off x="3475049" y="738312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Manutenzione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BAF237FB-8A64-C809-78D8-2FD245FBE131}"/>
              </a:ext>
            </a:extLst>
          </p:cNvPr>
          <p:cNvSpPr txBox="1"/>
          <p:nvPr/>
        </p:nvSpPr>
        <p:spPr>
          <a:xfrm>
            <a:off x="5337618" y="8380584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Tempi di risposta</a:t>
            </a:r>
          </a:p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Throughput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7A07E5F-5DAD-671C-6662-624151E95702}"/>
              </a:ext>
            </a:extLst>
          </p:cNvPr>
          <p:cNvSpPr txBox="1"/>
          <p:nvPr/>
        </p:nvSpPr>
        <p:spPr>
          <a:xfrm>
            <a:off x="1399975" y="8103586"/>
            <a:ext cx="2087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Robustezza</a:t>
            </a:r>
          </a:p>
          <a:p>
            <a:pPr algn="r"/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Persistenza dati</a:t>
            </a:r>
          </a:p>
          <a:p>
            <a:pPr algn="r"/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Disponibilità</a:t>
            </a:r>
          </a:p>
          <a:p>
            <a:pPr algn="r"/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Sicurezza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8548055D-07A5-32BC-056E-A979323CFE29}"/>
              </a:ext>
            </a:extLst>
          </p:cNvPr>
          <p:cNvSpPr txBox="1"/>
          <p:nvPr/>
        </p:nvSpPr>
        <p:spPr>
          <a:xfrm>
            <a:off x="5243002" y="8431106"/>
            <a:ext cx="1604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Modificabilità</a:t>
            </a:r>
          </a:p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Leggibilità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AE8B1B9D-40F6-60AA-EF7E-F29F4E618CD7}"/>
              </a:ext>
            </a:extLst>
          </p:cNvPr>
          <p:cNvSpPr txBox="1"/>
          <p:nvPr/>
        </p:nvSpPr>
        <p:spPr>
          <a:xfrm>
            <a:off x="1963164" y="8391432"/>
            <a:ext cx="1396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Usabilità</a:t>
            </a:r>
          </a:p>
          <a:p>
            <a:pPr algn="r"/>
            <a:r>
              <a:rPr lang="it-IT" dirty="0" err="1">
                <a:solidFill>
                  <a:schemeClr val="bg1"/>
                </a:solidFill>
                <a:latin typeface="Pokemon Solid" panose="040B0500000000000000" pitchFamily="82" charset="2"/>
              </a:rPr>
              <a:t>Accesibilità</a:t>
            </a:r>
            <a:endParaRPr lang="it-IT" dirty="0">
              <a:solidFill>
                <a:schemeClr val="bg1"/>
              </a:solidFill>
              <a:latin typeface="Pokemon Solid" panose="040B0500000000000000" pitchFamily="8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7382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391D3BB9-9C60-6AA8-1A11-E47DFAFFEF68}"/>
              </a:ext>
            </a:extLst>
          </p:cNvPr>
          <p:cNvSpPr/>
          <p:nvPr/>
        </p:nvSpPr>
        <p:spPr>
          <a:xfrm>
            <a:off x="2936261" y="-7663"/>
            <a:ext cx="9255739" cy="6872217"/>
          </a:xfrm>
          <a:prstGeom prst="rect">
            <a:avLst/>
          </a:prstGeom>
          <a:solidFill>
            <a:srgbClr val="147B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12C49AF3-63D4-7A14-CC69-18B5F5F707A6}"/>
              </a:ext>
            </a:extLst>
          </p:cNvPr>
          <p:cNvSpPr txBox="1"/>
          <p:nvPr/>
        </p:nvSpPr>
        <p:spPr>
          <a:xfrm>
            <a:off x="-12662561" y="3216"/>
            <a:ext cx="8476630" cy="830997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it-IT" sz="48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Decomposizione del Sistema</a:t>
            </a:r>
          </a:p>
        </p:txBody>
      </p:sp>
      <p:graphicFrame>
        <p:nvGraphicFramePr>
          <p:cNvPr id="84" name="Diagramma 83">
            <a:extLst>
              <a:ext uri="{FF2B5EF4-FFF2-40B4-BE49-F238E27FC236}">
                <a16:creationId xmlns:a16="http://schemas.microsoft.com/office/drawing/2014/main" id="{83EA8D23-06A4-28F9-9039-C28CC614BB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4011706"/>
              </p:ext>
            </p:extLst>
          </p:nvPr>
        </p:nvGraphicFramePr>
        <p:xfrm>
          <a:off x="-12805865" y="834213"/>
          <a:ext cx="8867584" cy="585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9" name="Gruppo 28">
            <a:extLst>
              <a:ext uri="{FF2B5EF4-FFF2-40B4-BE49-F238E27FC236}">
                <a16:creationId xmlns:a16="http://schemas.microsoft.com/office/drawing/2014/main" id="{AC71AC3C-AC55-5085-F6D6-F09544775655}"/>
              </a:ext>
            </a:extLst>
          </p:cNvPr>
          <p:cNvGrpSpPr/>
          <p:nvPr/>
        </p:nvGrpSpPr>
        <p:grpSpPr>
          <a:xfrm>
            <a:off x="3208356" y="2023221"/>
            <a:ext cx="1800000" cy="1800000"/>
            <a:chOff x="2727601" y="7702114"/>
            <a:chExt cx="1800000" cy="1800000"/>
          </a:xfrm>
        </p:grpSpPr>
        <p:sp>
          <p:nvSpPr>
            <p:cNvPr id="12" name="Connettore 11">
              <a:extLst>
                <a:ext uri="{FF2B5EF4-FFF2-40B4-BE49-F238E27FC236}">
                  <a16:creationId xmlns:a16="http://schemas.microsoft.com/office/drawing/2014/main" id="{ED96F4F2-A525-6875-5FFB-56ABBF8096FC}"/>
                </a:ext>
              </a:extLst>
            </p:cNvPr>
            <p:cNvSpPr/>
            <p:nvPr/>
          </p:nvSpPr>
          <p:spPr>
            <a:xfrm>
              <a:off x="2727601" y="7702114"/>
              <a:ext cx="1800000" cy="1800000"/>
            </a:xfrm>
            <a:prstGeom prst="flowChartConnector">
              <a:avLst/>
            </a:prstGeom>
            <a:solidFill>
              <a:srgbClr val="27CB50"/>
            </a:solidFill>
            <a:ln w="38100">
              <a:solidFill>
                <a:srgbClr val="147B3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6" name="Immagine 25" descr="Immagine che contiene Elementi grafici, grafica, schermata, verde&#10;&#10;Descrizione generata automaticamente">
              <a:extLst>
                <a:ext uri="{FF2B5EF4-FFF2-40B4-BE49-F238E27FC236}">
                  <a16:creationId xmlns:a16="http://schemas.microsoft.com/office/drawing/2014/main" id="{574BAD34-FD6C-2819-3447-A3CB5725D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8170" y="8079351"/>
              <a:ext cx="1186509" cy="1042411"/>
            </a:xfrm>
            <a:prstGeom prst="rect">
              <a:avLst/>
            </a:prstGeom>
          </p:spPr>
        </p:pic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433BB5A0-3C55-D199-EDEE-084CFC842ADC}"/>
              </a:ext>
            </a:extLst>
          </p:cNvPr>
          <p:cNvGrpSpPr/>
          <p:nvPr/>
        </p:nvGrpSpPr>
        <p:grpSpPr>
          <a:xfrm>
            <a:off x="10039401" y="2023221"/>
            <a:ext cx="1800000" cy="1800000"/>
            <a:chOff x="5455561" y="7700557"/>
            <a:chExt cx="1800000" cy="1800000"/>
          </a:xfrm>
        </p:grpSpPr>
        <p:sp>
          <p:nvSpPr>
            <p:cNvPr id="18" name="Connettore 17">
              <a:extLst>
                <a:ext uri="{FF2B5EF4-FFF2-40B4-BE49-F238E27FC236}">
                  <a16:creationId xmlns:a16="http://schemas.microsoft.com/office/drawing/2014/main" id="{1C4E9DD6-2E92-9E30-8767-7AE0252CE64E}"/>
                </a:ext>
              </a:extLst>
            </p:cNvPr>
            <p:cNvSpPr/>
            <p:nvPr/>
          </p:nvSpPr>
          <p:spPr>
            <a:xfrm>
              <a:off x="5455561" y="7700557"/>
              <a:ext cx="1800000" cy="1800000"/>
            </a:xfrm>
            <a:prstGeom prst="flowChartConnector">
              <a:avLst/>
            </a:prstGeom>
            <a:solidFill>
              <a:srgbClr val="27CB50"/>
            </a:solidFill>
            <a:ln w="38100">
              <a:solidFill>
                <a:srgbClr val="147B3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8" name="Immagine 27" descr="Immagine che contiene Elementi grafici, Carattere, grafica, design&#10;&#10;Descrizione generata automaticamente">
              <a:extLst>
                <a:ext uri="{FF2B5EF4-FFF2-40B4-BE49-F238E27FC236}">
                  <a16:creationId xmlns:a16="http://schemas.microsoft.com/office/drawing/2014/main" id="{3E025649-466C-8076-CF5D-D4439821A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8862" y="8225503"/>
              <a:ext cx="1633398" cy="1015974"/>
            </a:xfrm>
            <a:prstGeom prst="rect">
              <a:avLst/>
            </a:prstGeom>
          </p:spPr>
        </p:pic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440E0E22-903B-698C-F452-EC59D78DA064}"/>
              </a:ext>
            </a:extLst>
          </p:cNvPr>
          <p:cNvGrpSpPr/>
          <p:nvPr/>
        </p:nvGrpSpPr>
        <p:grpSpPr>
          <a:xfrm>
            <a:off x="3208356" y="4713090"/>
            <a:ext cx="1800000" cy="1800000"/>
            <a:chOff x="8041666" y="7700556"/>
            <a:chExt cx="1800000" cy="1800000"/>
          </a:xfrm>
        </p:grpSpPr>
        <p:sp>
          <p:nvSpPr>
            <p:cNvPr id="20" name="Connettore 19">
              <a:extLst>
                <a:ext uri="{FF2B5EF4-FFF2-40B4-BE49-F238E27FC236}">
                  <a16:creationId xmlns:a16="http://schemas.microsoft.com/office/drawing/2014/main" id="{9CF15E26-8F3E-F122-24F7-4C71CA6D1BF5}"/>
                </a:ext>
              </a:extLst>
            </p:cNvPr>
            <p:cNvSpPr/>
            <p:nvPr/>
          </p:nvSpPr>
          <p:spPr>
            <a:xfrm>
              <a:off x="8041666" y="7700556"/>
              <a:ext cx="1800000" cy="1800000"/>
            </a:xfrm>
            <a:prstGeom prst="flowChartConnector">
              <a:avLst/>
            </a:prstGeom>
            <a:solidFill>
              <a:srgbClr val="27CB50"/>
            </a:solidFill>
            <a:ln w="38100">
              <a:solidFill>
                <a:srgbClr val="147B3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2" name="Immagine 31" descr="Immagine che contiene Elementi grafici, grafica, simbolo, Carattere&#10;&#10;Descrizione generata automaticamente">
              <a:extLst>
                <a:ext uri="{FF2B5EF4-FFF2-40B4-BE49-F238E27FC236}">
                  <a16:creationId xmlns:a16="http://schemas.microsoft.com/office/drawing/2014/main" id="{117CDCCE-0B56-28B8-D05A-D26F65340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9413" y="7898303"/>
              <a:ext cx="1404506" cy="1404506"/>
            </a:xfrm>
            <a:prstGeom prst="rect">
              <a:avLst/>
            </a:prstGeom>
          </p:spPr>
        </p:pic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00F7C1E6-1205-83C9-037D-9DC67B8225B6}"/>
              </a:ext>
            </a:extLst>
          </p:cNvPr>
          <p:cNvGrpSpPr/>
          <p:nvPr/>
        </p:nvGrpSpPr>
        <p:grpSpPr>
          <a:xfrm>
            <a:off x="10122702" y="4713090"/>
            <a:ext cx="1800000" cy="1800000"/>
            <a:chOff x="10627771" y="7679794"/>
            <a:chExt cx="1800000" cy="1800000"/>
          </a:xfrm>
        </p:grpSpPr>
        <p:sp>
          <p:nvSpPr>
            <p:cNvPr id="22" name="Connettore 21">
              <a:extLst>
                <a:ext uri="{FF2B5EF4-FFF2-40B4-BE49-F238E27FC236}">
                  <a16:creationId xmlns:a16="http://schemas.microsoft.com/office/drawing/2014/main" id="{37B903C0-A281-136F-98D2-D867266160FB}"/>
                </a:ext>
              </a:extLst>
            </p:cNvPr>
            <p:cNvSpPr/>
            <p:nvPr/>
          </p:nvSpPr>
          <p:spPr>
            <a:xfrm>
              <a:off x="10627771" y="7679794"/>
              <a:ext cx="1800000" cy="1800000"/>
            </a:xfrm>
            <a:prstGeom prst="flowChartConnector">
              <a:avLst/>
            </a:prstGeom>
            <a:solidFill>
              <a:srgbClr val="27CB50"/>
            </a:solidFill>
            <a:ln w="38100">
              <a:solidFill>
                <a:srgbClr val="147B3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4" name="Immagine 33" descr="Immagine che contiene cerchio, Elementi grafici, Policromia, design&#10;&#10;Descrizione generata automaticamente">
              <a:extLst>
                <a:ext uri="{FF2B5EF4-FFF2-40B4-BE49-F238E27FC236}">
                  <a16:creationId xmlns:a16="http://schemas.microsoft.com/office/drawing/2014/main" id="{97D99287-A8AF-6928-F453-D2835B4F6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9584" y="7802369"/>
              <a:ext cx="1596374" cy="1596374"/>
            </a:xfrm>
            <a:prstGeom prst="rect">
              <a:avLst/>
            </a:prstGeom>
          </p:spPr>
        </p:pic>
      </p:grp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345DA93-2E66-EE47-42CA-920F14EE7564}"/>
              </a:ext>
            </a:extLst>
          </p:cNvPr>
          <p:cNvSpPr txBox="1"/>
          <p:nvPr/>
        </p:nvSpPr>
        <p:spPr>
          <a:xfrm>
            <a:off x="3301318" y="1588334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Performance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C9B158D-29D8-FA90-45DC-0F6AFC3D33CD}"/>
              </a:ext>
            </a:extLst>
          </p:cNvPr>
          <p:cNvSpPr txBox="1"/>
          <p:nvPr/>
        </p:nvSpPr>
        <p:spPr>
          <a:xfrm>
            <a:off x="10235522" y="1601039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Affidabilità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3087286F-BDDA-1857-7A2E-6E3C44BAAB21}"/>
              </a:ext>
            </a:extLst>
          </p:cNvPr>
          <p:cNvSpPr txBox="1"/>
          <p:nvPr/>
        </p:nvSpPr>
        <p:spPr>
          <a:xfrm>
            <a:off x="10526412" y="426270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Utente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8A36FA9-20A9-9FB2-64EC-175B5BE65B72}"/>
              </a:ext>
            </a:extLst>
          </p:cNvPr>
          <p:cNvSpPr txBox="1"/>
          <p:nvPr/>
        </p:nvSpPr>
        <p:spPr>
          <a:xfrm>
            <a:off x="3240403" y="426270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Manutenzione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C2701BC-2CA7-1A53-DD1E-AB25AE881705}"/>
              </a:ext>
            </a:extLst>
          </p:cNvPr>
          <p:cNvSpPr txBox="1"/>
          <p:nvPr/>
        </p:nvSpPr>
        <p:spPr>
          <a:xfrm>
            <a:off x="5014164" y="2598496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Tempi di risposta</a:t>
            </a:r>
          </a:p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Throughput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F10E4A6-40F2-DB4F-941F-C25DE79D95CD}"/>
              </a:ext>
            </a:extLst>
          </p:cNvPr>
          <p:cNvSpPr txBox="1"/>
          <p:nvPr/>
        </p:nvSpPr>
        <p:spPr>
          <a:xfrm>
            <a:off x="7951970" y="2321498"/>
            <a:ext cx="2087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Robustezza</a:t>
            </a:r>
          </a:p>
          <a:p>
            <a:pPr algn="r"/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Persistenza dati</a:t>
            </a:r>
          </a:p>
          <a:p>
            <a:pPr algn="r"/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Disponibilità</a:t>
            </a:r>
          </a:p>
          <a:p>
            <a:pPr algn="r"/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Sicurezza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570E657-59E4-5E4C-D87C-DD49FCF7A086}"/>
              </a:ext>
            </a:extLst>
          </p:cNvPr>
          <p:cNvSpPr txBox="1"/>
          <p:nvPr/>
        </p:nvSpPr>
        <p:spPr>
          <a:xfrm>
            <a:off x="5008356" y="5310686"/>
            <a:ext cx="1604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Modificabilità</a:t>
            </a:r>
          </a:p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Leggibilità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DDFDF596-470C-697F-A659-ACDB6FA8B5E4}"/>
              </a:ext>
            </a:extLst>
          </p:cNvPr>
          <p:cNvSpPr txBox="1"/>
          <p:nvPr/>
        </p:nvSpPr>
        <p:spPr>
          <a:xfrm>
            <a:off x="8642864" y="5310686"/>
            <a:ext cx="1396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Usabilità</a:t>
            </a:r>
          </a:p>
          <a:p>
            <a:pPr algn="r"/>
            <a:r>
              <a:rPr lang="it-IT" dirty="0" err="1">
                <a:solidFill>
                  <a:schemeClr val="bg1"/>
                </a:solidFill>
                <a:latin typeface="Pokemon Solid" panose="040B0500000000000000" pitchFamily="82" charset="2"/>
              </a:rPr>
              <a:t>Accesibilità</a:t>
            </a:r>
            <a:endParaRPr lang="it-IT" dirty="0">
              <a:solidFill>
                <a:schemeClr val="bg1"/>
              </a:solidFill>
              <a:latin typeface="Pokemon Solid" panose="040B0500000000000000" pitchFamily="82" charset="2"/>
            </a:endParaRPr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36" y="-3288496"/>
            <a:ext cx="8924925" cy="122872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4390CA-EDC7-7703-4DC3-D3BEBEA09EC3}"/>
              </a:ext>
            </a:extLst>
          </p:cNvPr>
          <p:cNvSpPr txBox="1"/>
          <p:nvPr/>
        </p:nvSpPr>
        <p:spPr>
          <a:xfrm>
            <a:off x="4869138" y="221208"/>
            <a:ext cx="4821801" cy="1015663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it-IT" sz="60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Design Goals</a:t>
            </a:r>
          </a:p>
        </p:txBody>
      </p:sp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294" y="2562752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0808" y="2517040"/>
            <a:ext cx="2655251" cy="3372885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2350" y="2494095"/>
            <a:ext cx="2655251" cy="339583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72B58A70-F1D3-5476-E7AB-89167A280E78}"/>
              </a:ext>
            </a:extLst>
          </p:cNvPr>
          <p:cNvSpPr/>
          <p:nvPr/>
        </p:nvSpPr>
        <p:spPr>
          <a:xfrm>
            <a:off x="0" y="-7660"/>
            <a:ext cx="2939058" cy="6858000"/>
          </a:xfrm>
          <a:prstGeom prst="rect">
            <a:avLst/>
          </a:prstGeom>
          <a:solidFill>
            <a:srgbClr val="27CB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6" y="1734897"/>
            <a:ext cx="2655249" cy="337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77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391D3BB9-9C60-6AA8-1A11-E47DFAFFEF68}"/>
              </a:ext>
            </a:extLst>
          </p:cNvPr>
          <p:cNvSpPr/>
          <p:nvPr/>
        </p:nvSpPr>
        <p:spPr>
          <a:xfrm>
            <a:off x="2936261" y="-7663"/>
            <a:ext cx="9255739" cy="6872217"/>
          </a:xfrm>
          <a:prstGeom prst="rect">
            <a:avLst/>
          </a:prstGeom>
          <a:solidFill>
            <a:srgbClr val="147B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5E86ABB-905C-9C24-3B1D-1034956CD7F2}"/>
              </a:ext>
            </a:extLst>
          </p:cNvPr>
          <p:cNvSpPr txBox="1"/>
          <p:nvPr/>
        </p:nvSpPr>
        <p:spPr>
          <a:xfrm>
            <a:off x="2936261" y="7208566"/>
            <a:ext cx="8493121" cy="3416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Il Sistema è diviso in tre sottosistemi: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it-IT" sz="1800" kern="1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GestioneUtente</a:t>
            </a:r>
            <a:r>
              <a:rPr lang="it-IT" sz="1800" kern="1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: garantisce le funzionalità relative all’autenticazione, registrazione, modifica di un profilo utente: giocatore e organizzatore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endParaRPr lang="it-IT" sz="1800" kern="100" dirty="0">
              <a:solidFill>
                <a:schemeClr val="bg1"/>
              </a:solidFill>
              <a:effectLst/>
              <a:latin typeface="Pokemon Solid" panose="040B0500000000000000" pitchFamily="82" charset="2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it-IT" sz="1800" kern="1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GestioneModeratore</a:t>
            </a:r>
            <a:r>
              <a:rPr lang="it-IT" sz="1800" kern="1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: garantisce le funzionalità relative al moderatore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endParaRPr lang="it-IT" sz="1800" kern="100" dirty="0">
              <a:solidFill>
                <a:schemeClr val="bg1"/>
              </a:solidFill>
              <a:effectLst/>
              <a:latin typeface="Pokemon Solid" panose="040B0500000000000000" pitchFamily="82" charset="2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it-IT" sz="1800" kern="1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GestioneTornei</a:t>
            </a:r>
            <a:r>
              <a:rPr lang="it-IT" sz="1800" kern="1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: garantisce le funzionalità di </a:t>
            </a:r>
            <a:r>
              <a:rPr lang="it-IT" sz="1800" kern="1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creazione,iscrizione,terminazione</a:t>
            </a:r>
            <a:r>
              <a:rPr lang="it-IT" sz="1800" kern="1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 ed altre funzionalità del torneo.</a:t>
            </a:r>
          </a:p>
          <a:p>
            <a:endParaRPr lang="it-IT" dirty="0">
              <a:solidFill>
                <a:schemeClr val="bg1"/>
              </a:solidFill>
              <a:latin typeface="Pokemon Solid" panose="040B0500000000000000" pitchFamily="82" charset="2"/>
            </a:endParaRPr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AC71AC3C-AC55-5085-F6D6-F09544775655}"/>
              </a:ext>
            </a:extLst>
          </p:cNvPr>
          <p:cNvGrpSpPr/>
          <p:nvPr/>
        </p:nvGrpSpPr>
        <p:grpSpPr>
          <a:xfrm>
            <a:off x="16321839" y="2492366"/>
            <a:ext cx="1800000" cy="1800000"/>
            <a:chOff x="2727601" y="7702114"/>
            <a:chExt cx="1800000" cy="1800000"/>
          </a:xfrm>
        </p:grpSpPr>
        <p:sp>
          <p:nvSpPr>
            <p:cNvPr id="12" name="Connettore 11">
              <a:extLst>
                <a:ext uri="{FF2B5EF4-FFF2-40B4-BE49-F238E27FC236}">
                  <a16:creationId xmlns:a16="http://schemas.microsoft.com/office/drawing/2014/main" id="{ED96F4F2-A525-6875-5FFB-56ABBF8096FC}"/>
                </a:ext>
              </a:extLst>
            </p:cNvPr>
            <p:cNvSpPr/>
            <p:nvPr/>
          </p:nvSpPr>
          <p:spPr>
            <a:xfrm>
              <a:off x="2727601" y="7702114"/>
              <a:ext cx="1800000" cy="1800000"/>
            </a:xfrm>
            <a:prstGeom prst="flowChartConnector">
              <a:avLst/>
            </a:prstGeom>
            <a:solidFill>
              <a:srgbClr val="27CB50"/>
            </a:solidFill>
            <a:ln w="38100">
              <a:solidFill>
                <a:srgbClr val="147B3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6" name="Immagine 25" descr="Immagine che contiene Elementi grafici, grafica, schermata, verde&#10;&#10;Descrizione generata automaticamente">
              <a:extLst>
                <a:ext uri="{FF2B5EF4-FFF2-40B4-BE49-F238E27FC236}">
                  <a16:creationId xmlns:a16="http://schemas.microsoft.com/office/drawing/2014/main" id="{574BAD34-FD6C-2819-3447-A3CB5725D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8170" y="8079351"/>
              <a:ext cx="1186509" cy="1042411"/>
            </a:xfrm>
            <a:prstGeom prst="rect">
              <a:avLst/>
            </a:prstGeom>
          </p:spPr>
        </p:pic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433BB5A0-3C55-D199-EDEE-084CFC842ADC}"/>
              </a:ext>
            </a:extLst>
          </p:cNvPr>
          <p:cNvGrpSpPr/>
          <p:nvPr/>
        </p:nvGrpSpPr>
        <p:grpSpPr>
          <a:xfrm>
            <a:off x="23152884" y="2492366"/>
            <a:ext cx="1800000" cy="1800000"/>
            <a:chOff x="5455561" y="7700557"/>
            <a:chExt cx="1800000" cy="1800000"/>
          </a:xfrm>
        </p:grpSpPr>
        <p:sp>
          <p:nvSpPr>
            <p:cNvPr id="18" name="Connettore 17">
              <a:extLst>
                <a:ext uri="{FF2B5EF4-FFF2-40B4-BE49-F238E27FC236}">
                  <a16:creationId xmlns:a16="http://schemas.microsoft.com/office/drawing/2014/main" id="{1C4E9DD6-2E92-9E30-8767-7AE0252CE64E}"/>
                </a:ext>
              </a:extLst>
            </p:cNvPr>
            <p:cNvSpPr/>
            <p:nvPr/>
          </p:nvSpPr>
          <p:spPr>
            <a:xfrm>
              <a:off x="5455561" y="7700557"/>
              <a:ext cx="1800000" cy="1800000"/>
            </a:xfrm>
            <a:prstGeom prst="flowChartConnector">
              <a:avLst/>
            </a:prstGeom>
            <a:solidFill>
              <a:srgbClr val="27CB50"/>
            </a:solidFill>
            <a:ln w="38100">
              <a:solidFill>
                <a:srgbClr val="147B3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8" name="Immagine 27" descr="Immagine che contiene Elementi grafici, Carattere, grafica, design&#10;&#10;Descrizione generata automaticamente">
              <a:extLst>
                <a:ext uri="{FF2B5EF4-FFF2-40B4-BE49-F238E27FC236}">
                  <a16:creationId xmlns:a16="http://schemas.microsoft.com/office/drawing/2014/main" id="{3E025649-466C-8076-CF5D-D4439821A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8862" y="8225503"/>
              <a:ext cx="1633398" cy="1015974"/>
            </a:xfrm>
            <a:prstGeom prst="rect">
              <a:avLst/>
            </a:prstGeom>
          </p:spPr>
        </p:pic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440E0E22-903B-698C-F452-EC59D78DA064}"/>
              </a:ext>
            </a:extLst>
          </p:cNvPr>
          <p:cNvGrpSpPr/>
          <p:nvPr/>
        </p:nvGrpSpPr>
        <p:grpSpPr>
          <a:xfrm>
            <a:off x="16321839" y="5182235"/>
            <a:ext cx="1800000" cy="1800000"/>
            <a:chOff x="8041666" y="7700556"/>
            <a:chExt cx="1800000" cy="1800000"/>
          </a:xfrm>
        </p:grpSpPr>
        <p:sp>
          <p:nvSpPr>
            <p:cNvPr id="20" name="Connettore 19">
              <a:extLst>
                <a:ext uri="{FF2B5EF4-FFF2-40B4-BE49-F238E27FC236}">
                  <a16:creationId xmlns:a16="http://schemas.microsoft.com/office/drawing/2014/main" id="{9CF15E26-8F3E-F122-24F7-4C71CA6D1BF5}"/>
                </a:ext>
              </a:extLst>
            </p:cNvPr>
            <p:cNvSpPr/>
            <p:nvPr/>
          </p:nvSpPr>
          <p:spPr>
            <a:xfrm>
              <a:off x="8041666" y="7700556"/>
              <a:ext cx="1800000" cy="1800000"/>
            </a:xfrm>
            <a:prstGeom prst="flowChartConnector">
              <a:avLst/>
            </a:prstGeom>
            <a:solidFill>
              <a:srgbClr val="27CB50"/>
            </a:solidFill>
            <a:ln w="38100">
              <a:solidFill>
                <a:srgbClr val="147B3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2" name="Immagine 31" descr="Immagine che contiene Elementi grafici, grafica, simbolo, Carattere&#10;&#10;Descrizione generata automaticamente">
              <a:extLst>
                <a:ext uri="{FF2B5EF4-FFF2-40B4-BE49-F238E27FC236}">
                  <a16:creationId xmlns:a16="http://schemas.microsoft.com/office/drawing/2014/main" id="{117CDCCE-0B56-28B8-D05A-D26F65340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9413" y="7898303"/>
              <a:ext cx="1404506" cy="1404506"/>
            </a:xfrm>
            <a:prstGeom prst="rect">
              <a:avLst/>
            </a:prstGeom>
          </p:spPr>
        </p:pic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00F7C1E6-1205-83C9-037D-9DC67B8225B6}"/>
              </a:ext>
            </a:extLst>
          </p:cNvPr>
          <p:cNvGrpSpPr/>
          <p:nvPr/>
        </p:nvGrpSpPr>
        <p:grpSpPr>
          <a:xfrm>
            <a:off x="23236185" y="5182235"/>
            <a:ext cx="1800000" cy="1800000"/>
            <a:chOff x="10627771" y="7679794"/>
            <a:chExt cx="1800000" cy="1800000"/>
          </a:xfrm>
        </p:grpSpPr>
        <p:sp>
          <p:nvSpPr>
            <p:cNvPr id="22" name="Connettore 21">
              <a:extLst>
                <a:ext uri="{FF2B5EF4-FFF2-40B4-BE49-F238E27FC236}">
                  <a16:creationId xmlns:a16="http://schemas.microsoft.com/office/drawing/2014/main" id="{37B903C0-A281-136F-98D2-D867266160FB}"/>
                </a:ext>
              </a:extLst>
            </p:cNvPr>
            <p:cNvSpPr/>
            <p:nvPr/>
          </p:nvSpPr>
          <p:spPr>
            <a:xfrm>
              <a:off x="10627771" y="7679794"/>
              <a:ext cx="1800000" cy="1800000"/>
            </a:xfrm>
            <a:prstGeom prst="flowChartConnector">
              <a:avLst/>
            </a:prstGeom>
            <a:solidFill>
              <a:srgbClr val="27CB50"/>
            </a:solidFill>
            <a:ln w="38100">
              <a:solidFill>
                <a:srgbClr val="147B3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4" name="Immagine 33" descr="Immagine che contiene cerchio, Elementi grafici, Policromia, design&#10;&#10;Descrizione generata automaticamente">
              <a:extLst>
                <a:ext uri="{FF2B5EF4-FFF2-40B4-BE49-F238E27FC236}">
                  <a16:creationId xmlns:a16="http://schemas.microsoft.com/office/drawing/2014/main" id="{97D99287-A8AF-6928-F453-D2835B4F6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9584" y="7802369"/>
              <a:ext cx="1596374" cy="1596374"/>
            </a:xfrm>
            <a:prstGeom prst="rect">
              <a:avLst/>
            </a:prstGeom>
          </p:spPr>
        </p:pic>
      </p:grp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345DA93-2E66-EE47-42CA-920F14EE7564}"/>
              </a:ext>
            </a:extLst>
          </p:cNvPr>
          <p:cNvSpPr txBox="1"/>
          <p:nvPr/>
        </p:nvSpPr>
        <p:spPr>
          <a:xfrm>
            <a:off x="16414801" y="2057479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Performance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C9B158D-29D8-FA90-45DC-0F6AFC3D33CD}"/>
              </a:ext>
            </a:extLst>
          </p:cNvPr>
          <p:cNvSpPr txBox="1"/>
          <p:nvPr/>
        </p:nvSpPr>
        <p:spPr>
          <a:xfrm>
            <a:off x="23349005" y="207018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Affidabilità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3087286F-BDDA-1857-7A2E-6E3C44BAAB21}"/>
              </a:ext>
            </a:extLst>
          </p:cNvPr>
          <p:cNvSpPr txBox="1"/>
          <p:nvPr/>
        </p:nvSpPr>
        <p:spPr>
          <a:xfrm>
            <a:off x="23639895" y="47318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Utente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8A36FA9-20A9-9FB2-64EC-175B5BE65B72}"/>
              </a:ext>
            </a:extLst>
          </p:cNvPr>
          <p:cNvSpPr txBox="1"/>
          <p:nvPr/>
        </p:nvSpPr>
        <p:spPr>
          <a:xfrm>
            <a:off x="16353886" y="473185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Manutenzione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C2701BC-2CA7-1A53-DD1E-AB25AE881705}"/>
              </a:ext>
            </a:extLst>
          </p:cNvPr>
          <p:cNvSpPr txBox="1"/>
          <p:nvPr/>
        </p:nvSpPr>
        <p:spPr>
          <a:xfrm>
            <a:off x="18127647" y="3067641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Tempi di risposta</a:t>
            </a:r>
          </a:p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Throughput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F10E4A6-40F2-DB4F-941F-C25DE79D95CD}"/>
              </a:ext>
            </a:extLst>
          </p:cNvPr>
          <p:cNvSpPr txBox="1"/>
          <p:nvPr/>
        </p:nvSpPr>
        <p:spPr>
          <a:xfrm>
            <a:off x="21065453" y="2790643"/>
            <a:ext cx="2087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Robustezza</a:t>
            </a:r>
          </a:p>
          <a:p>
            <a:pPr algn="r"/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Persistenza dati</a:t>
            </a:r>
          </a:p>
          <a:p>
            <a:pPr algn="r"/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Disponibilità</a:t>
            </a:r>
          </a:p>
          <a:p>
            <a:pPr algn="r"/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Sicurezza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570E657-59E4-5E4C-D87C-DD49FCF7A086}"/>
              </a:ext>
            </a:extLst>
          </p:cNvPr>
          <p:cNvSpPr txBox="1"/>
          <p:nvPr/>
        </p:nvSpPr>
        <p:spPr>
          <a:xfrm>
            <a:off x="18121839" y="5779831"/>
            <a:ext cx="1604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Modificabilità</a:t>
            </a:r>
          </a:p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Leggibilità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DDFDF596-470C-697F-A659-ACDB6FA8B5E4}"/>
              </a:ext>
            </a:extLst>
          </p:cNvPr>
          <p:cNvSpPr txBox="1"/>
          <p:nvPr/>
        </p:nvSpPr>
        <p:spPr>
          <a:xfrm>
            <a:off x="21756347" y="5779831"/>
            <a:ext cx="1396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Usabilità</a:t>
            </a:r>
          </a:p>
          <a:p>
            <a:pPr algn="r"/>
            <a:r>
              <a:rPr lang="it-IT" dirty="0" err="1">
                <a:solidFill>
                  <a:schemeClr val="bg1"/>
                </a:solidFill>
                <a:latin typeface="Pokemon Solid" panose="040B0500000000000000" pitchFamily="82" charset="2"/>
              </a:rPr>
              <a:t>Accesibilità</a:t>
            </a:r>
            <a:endParaRPr lang="it-IT" dirty="0">
              <a:solidFill>
                <a:schemeClr val="bg1"/>
              </a:solidFill>
              <a:latin typeface="Pokemon Solid" panose="040B0500000000000000" pitchFamily="82" charset="2"/>
            </a:endParaRPr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36" y="-3288496"/>
            <a:ext cx="8924925" cy="122872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4390CA-EDC7-7703-4DC3-D3BEBEA09EC3}"/>
              </a:ext>
            </a:extLst>
          </p:cNvPr>
          <p:cNvSpPr txBox="1"/>
          <p:nvPr/>
        </p:nvSpPr>
        <p:spPr>
          <a:xfrm>
            <a:off x="17982621" y="690353"/>
            <a:ext cx="4821801" cy="1015663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it-IT" sz="60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Design Goals</a:t>
            </a:r>
          </a:p>
        </p:txBody>
      </p:sp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294" y="2562752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0808" y="2517040"/>
            <a:ext cx="2655251" cy="3372885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2350" y="2494095"/>
            <a:ext cx="2655251" cy="339583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BC47D2D-18BE-7925-5C72-7EF2B8152A15}"/>
              </a:ext>
            </a:extLst>
          </p:cNvPr>
          <p:cNvSpPr txBox="1"/>
          <p:nvPr/>
        </p:nvSpPr>
        <p:spPr>
          <a:xfrm>
            <a:off x="3327214" y="177003"/>
            <a:ext cx="8476630" cy="830997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it-IT" sz="48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Decomposizione del Sistema</a:t>
            </a:r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B45A969C-3EBB-723C-9011-86B3881776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4386874"/>
              </p:ext>
            </p:extLst>
          </p:nvPr>
        </p:nvGraphicFramePr>
        <p:xfrm>
          <a:off x="3183910" y="1008000"/>
          <a:ext cx="8867584" cy="585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6" name="Rettangolo 5">
            <a:extLst>
              <a:ext uri="{FF2B5EF4-FFF2-40B4-BE49-F238E27FC236}">
                <a16:creationId xmlns:a16="http://schemas.microsoft.com/office/drawing/2014/main" id="{72B58A70-F1D3-5476-E7AB-89167A280E78}"/>
              </a:ext>
            </a:extLst>
          </p:cNvPr>
          <p:cNvSpPr/>
          <p:nvPr/>
        </p:nvSpPr>
        <p:spPr>
          <a:xfrm>
            <a:off x="0" y="-7660"/>
            <a:ext cx="2939058" cy="6858000"/>
          </a:xfrm>
          <a:prstGeom prst="rect">
            <a:avLst/>
          </a:prstGeom>
          <a:solidFill>
            <a:srgbClr val="27CB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6" y="1734897"/>
            <a:ext cx="2655249" cy="337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391D3BB9-9C60-6AA8-1A11-E47DFAFFEF68}"/>
              </a:ext>
            </a:extLst>
          </p:cNvPr>
          <p:cNvSpPr/>
          <p:nvPr/>
        </p:nvSpPr>
        <p:spPr>
          <a:xfrm>
            <a:off x="2957545" y="-24026"/>
            <a:ext cx="9234456" cy="6888580"/>
          </a:xfrm>
          <a:prstGeom prst="rect">
            <a:avLst/>
          </a:prstGeom>
          <a:solidFill>
            <a:srgbClr val="147B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75F355D-AAA8-0A71-BBFC-ECC566FDD501}"/>
              </a:ext>
            </a:extLst>
          </p:cNvPr>
          <p:cNvSpPr txBox="1"/>
          <p:nvPr/>
        </p:nvSpPr>
        <p:spPr>
          <a:xfrm>
            <a:off x="-9500592" y="199923"/>
            <a:ext cx="9252942" cy="830997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Mapping Hardware/Software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D5092F6-6BD1-39AE-A238-E1B4E4FC6AA1}"/>
              </a:ext>
            </a:extLst>
          </p:cNvPr>
          <p:cNvSpPr txBox="1"/>
          <p:nvPr/>
        </p:nvSpPr>
        <p:spPr>
          <a:xfrm>
            <a:off x="3317569" y="26801"/>
            <a:ext cx="8493121" cy="3416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Il Sistema è diviso in tre sottosistemi: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it-IT" sz="1800" kern="1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GestioneUtente</a:t>
            </a:r>
            <a:r>
              <a:rPr lang="it-IT" sz="1800" kern="1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: garantisce le funzionalità relative all’autenticazione, registrazione, modifica di un profilo utente: giocatore e organizzatore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endParaRPr lang="it-IT" sz="1800" kern="100" dirty="0">
              <a:solidFill>
                <a:schemeClr val="bg1"/>
              </a:solidFill>
              <a:effectLst/>
              <a:latin typeface="Pokemon Solid" panose="040B0500000000000000" pitchFamily="82" charset="2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it-IT" sz="1800" kern="1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GestioneModeratore</a:t>
            </a:r>
            <a:r>
              <a:rPr lang="it-IT" sz="1800" kern="1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: garantisce le funzionalità relative al moderatore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endParaRPr lang="it-IT" sz="1800" kern="100" dirty="0">
              <a:solidFill>
                <a:schemeClr val="bg1"/>
              </a:solidFill>
              <a:effectLst/>
              <a:latin typeface="Pokemon Solid" panose="040B0500000000000000" pitchFamily="82" charset="2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it-IT" sz="1800" kern="1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GestioneTornei</a:t>
            </a:r>
            <a:r>
              <a:rPr lang="it-IT" sz="1800" kern="1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: garantisce le funzionalità di </a:t>
            </a:r>
            <a:r>
              <a:rPr lang="it-IT" sz="1800" kern="1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creazione,iscrizione,terminazione</a:t>
            </a:r>
            <a:r>
              <a:rPr lang="it-IT" sz="1800" kern="1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 ed altre funzionalità del torneo.</a:t>
            </a:r>
          </a:p>
          <a:p>
            <a:endParaRPr lang="it-IT" dirty="0">
              <a:solidFill>
                <a:schemeClr val="bg1"/>
              </a:solidFill>
              <a:latin typeface="Pokemon Solid" panose="040B0500000000000000" pitchFamily="82" charset="2"/>
            </a:endParaRPr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36" y="-3288496"/>
            <a:ext cx="8924925" cy="1228725"/>
          </a:xfrm>
          <a:prstGeom prst="rect">
            <a:avLst/>
          </a:prstGeom>
        </p:spPr>
      </p:pic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294" y="2562752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0808" y="2517040"/>
            <a:ext cx="2655251" cy="3372885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2350" y="2494095"/>
            <a:ext cx="2655251" cy="339583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BC47D2D-18BE-7925-5C72-7EF2B8152A15}"/>
              </a:ext>
            </a:extLst>
          </p:cNvPr>
          <p:cNvSpPr txBox="1"/>
          <p:nvPr/>
        </p:nvSpPr>
        <p:spPr>
          <a:xfrm>
            <a:off x="16465143" y="199923"/>
            <a:ext cx="8476630" cy="830997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it-IT" sz="48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Decomposizione del Sistema</a:t>
            </a:r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B45A969C-3EBB-723C-9011-86B3881776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2945977"/>
              </p:ext>
            </p:extLst>
          </p:nvPr>
        </p:nvGraphicFramePr>
        <p:xfrm>
          <a:off x="16321839" y="1030920"/>
          <a:ext cx="8867584" cy="585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6" name="Rettangolo 5">
            <a:extLst>
              <a:ext uri="{FF2B5EF4-FFF2-40B4-BE49-F238E27FC236}">
                <a16:creationId xmlns:a16="http://schemas.microsoft.com/office/drawing/2014/main" id="{72B58A70-F1D3-5476-E7AB-89167A280E78}"/>
              </a:ext>
            </a:extLst>
          </p:cNvPr>
          <p:cNvSpPr/>
          <p:nvPr/>
        </p:nvSpPr>
        <p:spPr>
          <a:xfrm>
            <a:off x="0" y="-7660"/>
            <a:ext cx="2939058" cy="6888580"/>
          </a:xfrm>
          <a:prstGeom prst="rect">
            <a:avLst/>
          </a:prstGeom>
          <a:solidFill>
            <a:srgbClr val="27CB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6" y="1734897"/>
            <a:ext cx="2655249" cy="337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95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D026C5-F6F5-E8F9-070E-DCB1CBBE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37" y="461963"/>
            <a:ext cx="8924925" cy="122872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4390CA-EDC7-7703-4DC3-D3BEBEA09EC3}"/>
              </a:ext>
            </a:extLst>
          </p:cNvPr>
          <p:cNvSpPr txBox="1"/>
          <p:nvPr/>
        </p:nvSpPr>
        <p:spPr>
          <a:xfrm>
            <a:off x="4773880" y="1773961"/>
            <a:ext cx="264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Pokemon Solid" panose="040B0500000000000000" pitchFamily="82" charset="2"/>
              </a:rPr>
              <a:t>Team </a:t>
            </a:r>
            <a:r>
              <a:rPr lang="it-IT" sz="2800" dirty="0" err="1">
                <a:latin typeface="Pokemon Solid" panose="040B0500000000000000" pitchFamily="82" charset="2"/>
              </a:rPr>
              <a:t>Member</a:t>
            </a:r>
            <a:endParaRPr lang="it-IT" sz="2800" dirty="0">
              <a:latin typeface="Pokemon Solid" panose="040B0500000000000000" pitchFamily="82" charset="2"/>
            </a:endParaRPr>
          </a:p>
        </p:txBody>
      </p:sp>
      <p:pic>
        <p:nvPicPr>
          <p:cNvPr id="6" name="Immagine 5" descr="Immagine che contiene cartone animato, luce, rosso&#10;&#10;Descrizione generata automaticamente">
            <a:extLst>
              <a:ext uri="{FF2B5EF4-FFF2-40B4-BE49-F238E27FC236}">
                <a16:creationId xmlns:a16="http://schemas.microsoft.com/office/drawing/2014/main" id="{91B8DF35-84EE-9E3B-6976-08DAEE1CE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7181"/>
            <a:ext cx="4514850" cy="3381375"/>
          </a:xfrm>
          <a:prstGeom prst="rect">
            <a:avLst/>
          </a:prstGeom>
        </p:spPr>
      </p:pic>
      <p:pic>
        <p:nvPicPr>
          <p:cNvPr id="7" name="Immagine 6" descr="Immagine che contiene cartone animato, luce, rosso&#10;&#10;Descrizione generata automaticamente">
            <a:extLst>
              <a:ext uri="{FF2B5EF4-FFF2-40B4-BE49-F238E27FC236}">
                <a16:creationId xmlns:a16="http://schemas.microsoft.com/office/drawing/2014/main" id="{603D7043-2612-106D-A945-67B2A6BBF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4" y="2380454"/>
            <a:ext cx="4514850" cy="33813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0192B04-621F-3F4E-D6CB-A97AE3B0F674}"/>
              </a:ext>
            </a:extLst>
          </p:cNvPr>
          <p:cNvSpPr txBox="1"/>
          <p:nvPr/>
        </p:nvSpPr>
        <p:spPr>
          <a:xfrm>
            <a:off x="1354774" y="4904509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Pokemon Solid" panose="040B0500000000000000" pitchFamily="82" charset="2"/>
              </a:rPr>
              <a:t>Angelo Alberico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1EBA153-314F-1F20-57B4-5107EBB13261}"/>
              </a:ext>
            </a:extLst>
          </p:cNvPr>
          <p:cNvSpPr txBox="1"/>
          <p:nvPr/>
        </p:nvSpPr>
        <p:spPr>
          <a:xfrm>
            <a:off x="4793399" y="4913745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Pokemon Solid" panose="040B0500000000000000" pitchFamily="82" charset="2"/>
              </a:rPr>
              <a:t>Gianvincenzo Landolfi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9C417E8-EE46-510D-BDCB-1078B199B28A}"/>
              </a:ext>
            </a:extLst>
          </p:cNvPr>
          <p:cNvSpPr txBox="1"/>
          <p:nvPr/>
        </p:nvSpPr>
        <p:spPr>
          <a:xfrm>
            <a:off x="8905152" y="5678556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Pokemon Solid" panose="040B0500000000000000" pitchFamily="82" charset="2"/>
              </a:rPr>
              <a:t>Luigi Rocchino</a:t>
            </a:r>
          </a:p>
        </p:txBody>
      </p:sp>
      <p:pic>
        <p:nvPicPr>
          <p:cNvPr id="15" name="Immagine 14" descr="Immagine che contiene Fotografia di nature morte, arte&#10;&#10;Descrizione generata automaticamente">
            <a:extLst>
              <a:ext uri="{FF2B5EF4-FFF2-40B4-BE49-F238E27FC236}">
                <a16:creationId xmlns:a16="http://schemas.microsoft.com/office/drawing/2014/main" id="{8ED3F6BE-6EFD-30A8-4D12-027BFA4DB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272" y="594082"/>
            <a:ext cx="6954118" cy="6954118"/>
          </a:xfrm>
          <a:prstGeom prst="rect">
            <a:avLst/>
          </a:prstGeom>
        </p:spPr>
      </p:pic>
      <p:pic>
        <p:nvPicPr>
          <p:cNvPr id="16" name="Immagine 15" descr="Immagine che contiene vestiti, calzature, cartone animato, persona&#10;&#10;Descrizione generata automaticamente">
            <a:extLst>
              <a:ext uri="{FF2B5EF4-FFF2-40B4-BE49-F238E27FC236}">
                <a16:creationId xmlns:a16="http://schemas.microsoft.com/office/drawing/2014/main" id="{57650D5B-F691-A089-9557-82AFE63203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1844" y="3775704"/>
            <a:ext cx="1323607" cy="3152146"/>
          </a:xfrm>
          <a:prstGeom prst="rect">
            <a:avLst/>
          </a:prstGeom>
        </p:spPr>
      </p:pic>
      <p:pic>
        <p:nvPicPr>
          <p:cNvPr id="17" name="Immagine 16" descr="Immagine che contiene cartone animato, vestiti, schizzo, illustrazione&#10;&#10;Descrizione generata automaticamente">
            <a:extLst>
              <a:ext uri="{FF2B5EF4-FFF2-40B4-BE49-F238E27FC236}">
                <a16:creationId xmlns:a16="http://schemas.microsoft.com/office/drawing/2014/main" id="{5D73ABA0-F767-FB98-8A60-1E67F56387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649" y="3730393"/>
            <a:ext cx="1829642" cy="3057757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D2A4883-DA78-72C0-B369-94462525E43E}"/>
              </a:ext>
            </a:extLst>
          </p:cNvPr>
          <p:cNvSpPr txBox="1"/>
          <p:nvPr/>
        </p:nvSpPr>
        <p:spPr>
          <a:xfrm>
            <a:off x="-4792502" y="3811012"/>
            <a:ext cx="47402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/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Per i Partecipanti:</a:t>
            </a:r>
          </a:p>
          <a:p>
            <a:pPr marL="457200"/>
            <a:endParaRPr lang="it-IT" sz="2400" dirty="0">
              <a:solidFill>
                <a:schemeClr val="bg1"/>
              </a:solidFill>
              <a:effectLst/>
              <a:latin typeface="Pokemon Solid" panose="040B0500000000000000" pitchFamily="82" charset="2"/>
              <a:ea typeface="Lucida Sans Unicode" panose="020B0602030504020204" pitchFamily="34" charset="0"/>
            </a:endParaRPr>
          </a:p>
          <a:p>
            <a:pPr marL="900430"/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Possono utilizzare il sistema per iscriversi ai tornei, costruire il proprio player online e connettersi con altri giocatori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D03FE17-7D46-FB4F-6570-8FFD1736852A}"/>
              </a:ext>
            </a:extLst>
          </p:cNvPr>
          <p:cNvSpPr txBox="1"/>
          <p:nvPr/>
        </p:nvSpPr>
        <p:spPr>
          <a:xfrm>
            <a:off x="12072574" y="3655249"/>
            <a:ext cx="42250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/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Per gli Organizzatori:</a:t>
            </a:r>
          </a:p>
          <a:p>
            <a:pPr marL="457200"/>
            <a:endParaRPr lang="it-IT" sz="2400" dirty="0">
              <a:solidFill>
                <a:schemeClr val="bg1"/>
              </a:solidFill>
              <a:effectLst/>
              <a:latin typeface="Pokemon Solid" panose="040B0500000000000000" pitchFamily="82" charset="2"/>
              <a:ea typeface="Lucida Sans Unicode" panose="020B0602030504020204" pitchFamily="34" charset="0"/>
            </a:endParaRPr>
          </a:p>
          <a:p>
            <a:pPr marL="900430"/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Possono utilizzare il sistema per la creazione e la gestione di tornei.</a:t>
            </a:r>
          </a:p>
          <a:p>
            <a:endParaRPr lang="it-IT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F929DF8-8DCC-44AA-CC20-0D1A70EFE7E6}"/>
              </a:ext>
            </a:extLst>
          </p:cNvPr>
          <p:cNvSpPr/>
          <p:nvPr/>
        </p:nvSpPr>
        <p:spPr>
          <a:xfrm>
            <a:off x="5778222" y="7181636"/>
            <a:ext cx="121507" cy="3344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4401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391D3BB9-9C60-6AA8-1A11-E47DFAFFEF68}"/>
              </a:ext>
            </a:extLst>
          </p:cNvPr>
          <p:cNvSpPr/>
          <p:nvPr/>
        </p:nvSpPr>
        <p:spPr>
          <a:xfrm>
            <a:off x="2936261" y="0"/>
            <a:ext cx="9255740" cy="6864553"/>
          </a:xfrm>
          <a:prstGeom prst="rect">
            <a:avLst/>
          </a:prstGeom>
          <a:solidFill>
            <a:srgbClr val="147B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CB3F6D4-153C-CA04-A3F8-D23AE1F21101}"/>
              </a:ext>
            </a:extLst>
          </p:cNvPr>
          <p:cNvSpPr txBox="1"/>
          <p:nvPr/>
        </p:nvSpPr>
        <p:spPr>
          <a:xfrm>
            <a:off x="-9546491" y="206246"/>
            <a:ext cx="9252942" cy="830997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Gestione dei dati Persistenti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D5092F6-6BD1-39AE-A238-E1B4E4FC6AA1}"/>
              </a:ext>
            </a:extLst>
          </p:cNvPr>
          <p:cNvSpPr txBox="1"/>
          <p:nvPr/>
        </p:nvSpPr>
        <p:spPr>
          <a:xfrm>
            <a:off x="15603031" y="-24026"/>
            <a:ext cx="8493121" cy="3416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Il Sistema è diviso in tre sottosistemi: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it-IT" sz="1800" kern="1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GestioneUtente</a:t>
            </a:r>
            <a:r>
              <a:rPr lang="it-IT" sz="1800" kern="1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: garantisce le funzionalità relative all’autenticazione, registrazione, modifica di un profilo utente: giocatore e organizzatore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endParaRPr lang="it-IT" sz="1800" kern="100" dirty="0">
              <a:solidFill>
                <a:schemeClr val="bg1"/>
              </a:solidFill>
              <a:effectLst/>
              <a:latin typeface="Pokemon Solid" panose="040B0500000000000000" pitchFamily="82" charset="2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it-IT" sz="1800" kern="1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GestioneModeratore</a:t>
            </a:r>
            <a:r>
              <a:rPr lang="it-IT" sz="1800" kern="1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: garantisce le funzionalità relative al moderatore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endParaRPr lang="it-IT" sz="1800" kern="100" dirty="0">
              <a:solidFill>
                <a:schemeClr val="bg1"/>
              </a:solidFill>
              <a:effectLst/>
              <a:latin typeface="Pokemon Solid" panose="040B0500000000000000" pitchFamily="82" charset="2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it-IT" sz="1800" kern="1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GestioneTornei</a:t>
            </a:r>
            <a:r>
              <a:rPr lang="it-IT" sz="1800" kern="1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: garantisce le funzionalità di </a:t>
            </a:r>
            <a:r>
              <a:rPr lang="it-IT" sz="1800" kern="1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creazione,iscrizione,terminazione</a:t>
            </a:r>
            <a:r>
              <a:rPr lang="it-IT" sz="1800" kern="1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Calibri" panose="020F0502020204030204" pitchFamily="34" charset="0"/>
                <a:cs typeface="Arial" panose="020B0604020202020204" pitchFamily="34" charset="0"/>
              </a:rPr>
              <a:t> ed altre funzionalità del torneo.</a:t>
            </a:r>
          </a:p>
          <a:p>
            <a:endParaRPr lang="it-IT" dirty="0">
              <a:solidFill>
                <a:schemeClr val="bg1"/>
              </a:solidFill>
              <a:latin typeface="Pokemon Solid" panose="040B0500000000000000" pitchFamily="82" charset="2"/>
            </a:endParaRPr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36" y="-3288496"/>
            <a:ext cx="8924925" cy="1228725"/>
          </a:xfrm>
          <a:prstGeom prst="rect">
            <a:avLst/>
          </a:prstGeom>
        </p:spPr>
      </p:pic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294" y="2562752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0808" y="2517040"/>
            <a:ext cx="2655251" cy="3372885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2350" y="2494095"/>
            <a:ext cx="2655251" cy="339583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C7B3CC2-C55B-7390-79FA-30FB2940BD4A}"/>
              </a:ext>
            </a:extLst>
          </p:cNvPr>
          <p:cNvSpPr txBox="1"/>
          <p:nvPr/>
        </p:nvSpPr>
        <p:spPr>
          <a:xfrm>
            <a:off x="2939059" y="206246"/>
            <a:ext cx="9252942" cy="830997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Mapping Hardware/Software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2B58A70-F1D3-5476-E7AB-89167A280E78}"/>
              </a:ext>
            </a:extLst>
          </p:cNvPr>
          <p:cNvSpPr/>
          <p:nvPr/>
        </p:nvSpPr>
        <p:spPr>
          <a:xfrm>
            <a:off x="0" y="-7660"/>
            <a:ext cx="2939058" cy="6888580"/>
          </a:xfrm>
          <a:prstGeom prst="rect">
            <a:avLst/>
          </a:prstGeom>
          <a:solidFill>
            <a:srgbClr val="27CB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6" y="1734897"/>
            <a:ext cx="2655249" cy="337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58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391D3BB9-9C60-6AA8-1A11-E47DFAFFEF68}"/>
              </a:ext>
            </a:extLst>
          </p:cNvPr>
          <p:cNvSpPr/>
          <p:nvPr/>
        </p:nvSpPr>
        <p:spPr>
          <a:xfrm>
            <a:off x="2936261" y="0"/>
            <a:ext cx="9255740" cy="6864553"/>
          </a:xfrm>
          <a:prstGeom prst="rect">
            <a:avLst/>
          </a:prstGeom>
          <a:solidFill>
            <a:srgbClr val="147B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A609313-F833-C9A7-985D-824867800119}"/>
              </a:ext>
            </a:extLst>
          </p:cNvPr>
          <p:cNvSpPr txBox="1"/>
          <p:nvPr/>
        </p:nvSpPr>
        <p:spPr>
          <a:xfrm>
            <a:off x="-12243108" y="0"/>
            <a:ext cx="9252942" cy="830997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Servizi dei sottosistemi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B36FDE0-A41B-C776-254B-45F1F61F2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948692"/>
              </p:ext>
            </p:extLst>
          </p:nvPr>
        </p:nvGraphicFramePr>
        <p:xfrm>
          <a:off x="-12768438" y="968075"/>
          <a:ext cx="9234458" cy="1246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17229">
                  <a:extLst>
                    <a:ext uri="{9D8B030D-6E8A-4147-A177-3AD203B41FA5}">
                      <a16:colId xmlns:a16="http://schemas.microsoft.com/office/drawing/2014/main" val="3665238768"/>
                    </a:ext>
                  </a:extLst>
                </a:gridCol>
                <a:gridCol w="4617229">
                  <a:extLst>
                    <a:ext uri="{9D8B030D-6E8A-4147-A177-3AD203B41FA5}">
                      <a16:colId xmlns:a16="http://schemas.microsoft.com/office/drawing/2014/main" val="76050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 dirty="0">
                          <a:effectLst/>
                        </a:rPr>
                        <a:t>Servizio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Descrizione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492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registrazioneGiocatore()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Servizio che consente all’utente di registrarsi come giocatore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281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registrazioneOrganizzatore()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Servizio che consente all’utente di registrarsi come organizzatore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17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login()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all’utente registrato di effettuare l’autenticazione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48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modificaProfilo()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all’utente registrato di modificare il proprio profilo utente.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660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logout()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all’utente autenticato di uscire dal sistema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56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sostituireMembroTeam()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giocatore di sostituire un membro del suo team Pokemon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688533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3B4BCF-503F-282F-273C-A3016FAC7F65}"/>
              </a:ext>
            </a:extLst>
          </p:cNvPr>
          <p:cNvSpPr txBox="1"/>
          <p:nvPr/>
        </p:nvSpPr>
        <p:spPr>
          <a:xfrm>
            <a:off x="-12768437" y="598743"/>
            <a:ext cx="538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Servizi della Gestione Utente</a:t>
            </a:r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CDA674E3-A457-851A-9715-082BE78FB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708903"/>
              </p:ext>
            </p:extLst>
          </p:nvPr>
        </p:nvGraphicFramePr>
        <p:xfrm>
          <a:off x="-12768439" y="2685770"/>
          <a:ext cx="9216320" cy="2393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08160">
                  <a:extLst>
                    <a:ext uri="{9D8B030D-6E8A-4147-A177-3AD203B41FA5}">
                      <a16:colId xmlns:a16="http://schemas.microsoft.com/office/drawing/2014/main" val="1372960548"/>
                    </a:ext>
                  </a:extLst>
                </a:gridCol>
                <a:gridCol w="4608160">
                  <a:extLst>
                    <a:ext uri="{9D8B030D-6E8A-4147-A177-3AD203B41FA5}">
                      <a16:colId xmlns:a16="http://schemas.microsoft.com/office/drawing/2014/main" val="3343621386"/>
                    </a:ext>
                  </a:extLst>
                </a:gridCol>
              </a:tblGrid>
              <a:tr h="219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 dirty="0">
                          <a:effectLst/>
                        </a:rPr>
                        <a:t>Servizio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 dirty="0">
                          <a:effectLst/>
                        </a:rPr>
                        <a:t>Descrizione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002057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cercareTorneo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 giocatore di cercare un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1209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iscrizioneTorneo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giocatore di iscriversi ad un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333655"/>
                  </a:ext>
                </a:extLst>
              </a:tr>
              <a:tr h="164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seguireOrganizzatore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giocatore di seguire un utente organizzatore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898841"/>
                  </a:ext>
                </a:extLst>
              </a:tr>
              <a:tr h="1960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getTorneoIscritto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giocatore di ottenere la lista dei tornei a cui è iscritto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40167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creaTorneo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creare il proprio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75691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iniziareTorneo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far iniziare un proprio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303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terminareTorneo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far terminare un proprio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1083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toglierePartecipanti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togliere un n giocatori iscritti ad un suo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257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visualizzaProfiloUtente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visualizzare il profilo dei giocatori iscritti ad un suo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213602"/>
                  </a:ext>
                </a:extLst>
              </a:tr>
              <a:tr h="3441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aggiungereRisultato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poter inserire il risultato finale al termine di una partita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163992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045EF49-93E2-B9E1-ADE2-D33D573EDE6C}"/>
              </a:ext>
            </a:extLst>
          </p:cNvPr>
          <p:cNvSpPr txBox="1"/>
          <p:nvPr/>
        </p:nvSpPr>
        <p:spPr>
          <a:xfrm>
            <a:off x="-12768438" y="2316438"/>
            <a:ext cx="525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Servizi della Gestione Torneo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C3654B75-B327-914A-3C2A-5790D6916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185470"/>
              </p:ext>
            </p:extLst>
          </p:nvPr>
        </p:nvGraphicFramePr>
        <p:xfrm>
          <a:off x="-12771383" y="5440359"/>
          <a:ext cx="9234458" cy="12627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17229">
                  <a:extLst>
                    <a:ext uri="{9D8B030D-6E8A-4147-A177-3AD203B41FA5}">
                      <a16:colId xmlns:a16="http://schemas.microsoft.com/office/drawing/2014/main" val="2448566767"/>
                    </a:ext>
                  </a:extLst>
                </a:gridCol>
                <a:gridCol w="4617229">
                  <a:extLst>
                    <a:ext uri="{9D8B030D-6E8A-4147-A177-3AD203B41FA5}">
                      <a16:colId xmlns:a16="http://schemas.microsoft.com/office/drawing/2014/main" val="2248394131"/>
                    </a:ext>
                  </a:extLst>
                </a:gridCol>
              </a:tblGrid>
              <a:tr h="1853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 dirty="0">
                          <a:effectLst/>
                        </a:rPr>
                        <a:t>Servizio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147B3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 dirty="0">
                          <a:effectLst/>
                        </a:rPr>
                        <a:t>Descrizione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147B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27812"/>
                  </a:ext>
                </a:extLst>
              </a:tr>
              <a:tr h="1575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login()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moderatore di effettuare l’autenticazione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468660"/>
                  </a:ext>
                </a:extLst>
              </a:tr>
              <a:tr h="145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logout()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moderatore di uscire dal sistema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566607"/>
                  </a:ext>
                </a:extLst>
              </a:tr>
              <a:tr h="2980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bannare/</a:t>
                      </a:r>
                      <a:r>
                        <a:rPr lang="it-IT" sz="1100" kern="100" dirty="0" err="1">
                          <a:effectLst/>
                        </a:rPr>
                        <a:t>sbannare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moderatore di poter bannare o </a:t>
                      </a:r>
                      <a:r>
                        <a:rPr lang="it-IT" sz="1100" kern="100" dirty="0" err="1">
                          <a:effectLst/>
                        </a:rPr>
                        <a:t>sbannare</a:t>
                      </a:r>
                      <a:r>
                        <a:rPr lang="it-IT" sz="1100" kern="100" dirty="0">
                          <a:effectLst/>
                        </a:rPr>
                        <a:t> un giocatore o un organizzatore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385165"/>
                  </a:ext>
                </a:extLst>
              </a:tr>
              <a:tr h="1115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accettare/rifiutare()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moderatore di poter accettare o rifiutare una richiesta di creazione di un profilo organizzatore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470806"/>
                  </a:ext>
                </a:extLst>
              </a:tr>
            </a:tbl>
          </a:graphicData>
        </a:graphic>
      </p:graphicFrame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6F66D08-C843-C9FA-BCED-25778C045211}"/>
              </a:ext>
            </a:extLst>
          </p:cNvPr>
          <p:cNvSpPr txBox="1"/>
          <p:nvPr/>
        </p:nvSpPr>
        <p:spPr>
          <a:xfrm>
            <a:off x="-12602011" y="5079522"/>
            <a:ext cx="412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Servizi della Gestione Moderatore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CB3F6D4-153C-CA04-A3F8-D23AE1F21101}"/>
              </a:ext>
            </a:extLst>
          </p:cNvPr>
          <p:cNvSpPr txBox="1"/>
          <p:nvPr/>
        </p:nvSpPr>
        <p:spPr>
          <a:xfrm>
            <a:off x="2939058" y="137078"/>
            <a:ext cx="9252942" cy="830997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Gestione dei dati Persistenti</a:t>
            </a:r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36" y="-3288496"/>
            <a:ext cx="8924925" cy="1228725"/>
          </a:xfrm>
          <a:prstGeom prst="rect">
            <a:avLst/>
          </a:prstGeom>
        </p:spPr>
      </p:pic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294" y="2562752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0808" y="2517040"/>
            <a:ext cx="2655251" cy="3372885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2350" y="2494095"/>
            <a:ext cx="2655251" cy="339583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C7B3CC2-C55B-7390-79FA-30FB2940BD4A}"/>
              </a:ext>
            </a:extLst>
          </p:cNvPr>
          <p:cNvSpPr txBox="1"/>
          <p:nvPr/>
        </p:nvSpPr>
        <p:spPr>
          <a:xfrm>
            <a:off x="15471805" y="137078"/>
            <a:ext cx="9252942" cy="830997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Mapping Hardware/Software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2B58A70-F1D3-5476-E7AB-89167A280E78}"/>
              </a:ext>
            </a:extLst>
          </p:cNvPr>
          <p:cNvSpPr/>
          <p:nvPr/>
        </p:nvSpPr>
        <p:spPr>
          <a:xfrm>
            <a:off x="0" y="-7660"/>
            <a:ext cx="2939058" cy="6888580"/>
          </a:xfrm>
          <a:prstGeom prst="rect">
            <a:avLst/>
          </a:prstGeom>
          <a:solidFill>
            <a:srgbClr val="27CB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6" y="1734897"/>
            <a:ext cx="2655249" cy="337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29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391D3BB9-9C60-6AA8-1A11-E47DFAFFEF68}"/>
              </a:ext>
            </a:extLst>
          </p:cNvPr>
          <p:cNvSpPr/>
          <p:nvPr/>
        </p:nvSpPr>
        <p:spPr>
          <a:xfrm>
            <a:off x="2946903" y="0"/>
            <a:ext cx="9245098" cy="6864553"/>
          </a:xfrm>
          <a:prstGeom prst="rect">
            <a:avLst/>
          </a:prstGeom>
          <a:solidFill>
            <a:srgbClr val="147B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CDA674E3-A457-851A-9715-082BE78FB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448732"/>
              </p:ext>
            </p:extLst>
          </p:nvPr>
        </p:nvGraphicFramePr>
        <p:xfrm>
          <a:off x="2957544" y="2611448"/>
          <a:ext cx="9216198" cy="2393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08099">
                  <a:extLst>
                    <a:ext uri="{9D8B030D-6E8A-4147-A177-3AD203B41FA5}">
                      <a16:colId xmlns:a16="http://schemas.microsoft.com/office/drawing/2014/main" val="1372960548"/>
                    </a:ext>
                  </a:extLst>
                </a:gridCol>
                <a:gridCol w="4608099">
                  <a:extLst>
                    <a:ext uri="{9D8B030D-6E8A-4147-A177-3AD203B41FA5}">
                      <a16:colId xmlns:a16="http://schemas.microsoft.com/office/drawing/2014/main" val="3343621386"/>
                    </a:ext>
                  </a:extLst>
                </a:gridCol>
              </a:tblGrid>
              <a:tr h="219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 dirty="0">
                          <a:effectLst/>
                        </a:rPr>
                        <a:t>Servizio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 dirty="0">
                          <a:effectLst/>
                        </a:rPr>
                        <a:t>Descrizione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002057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cercareTorneo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 giocatore di cercare un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1209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iscrizioneTorneo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giocatore di iscriversi ad un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333655"/>
                  </a:ext>
                </a:extLst>
              </a:tr>
              <a:tr h="164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seguireOrganizzatore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giocatore di seguire un utente organizzatore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898841"/>
                  </a:ext>
                </a:extLst>
              </a:tr>
              <a:tr h="1960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getTorneoIscritto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giocatore di ottenere la lista dei tornei a cui è iscritto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40167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creaTorneo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creare il proprio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75691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iniziareTorneo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far iniziare un proprio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303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terminareTorneo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far terminare un proprio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1083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toglierePartecipanti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togliere un n giocatori iscritti ad un suo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257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visualizzaProfiloUtente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visualizzare il profilo dei giocatori iscritti ad un suo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213602"/>
                  </a:ext>
                </a:extLst>
              </a:tr>
              <a:tr h="3441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aggiungereRisultato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poter inserire il risultato finale al termine di una partita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163992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B36FDE0-A41B-C776-254B-45F1F61F2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99887"/>
              </p:ext>
            </p:extLst>
          </p:nvPr>
        </p:nvGraphicFramePr>
        <p:xfrm>
          <a:off x="2957544" y="893753"/>
          <a:ext cx="9234458" cy="1246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17229">
                  <a:extLst>
                    <a:ext uri="{9D8B030D-6E8A-4147-A177-3AD203B41FA5}">
                      <a16:colId xmlns:a16="http://schemas.microsoft.com/office/drawing/2014/main" val="3665238768"/>
                    </a:ext>
                  </a:extLst>
                </a:gridCol>
                <a:gridCol w="4617229">
                  <a:extLst>
                    <a:ext uri="{9D8B030D-6E8A-4147-A177-3AD203B41FA5}">
                      <a16:colId xmlns:a16="http://schemas.microsoft.com/office/drawing/2014/main" val="76050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 dirty="0">
                          <a:effectLst/>
                        </a:rPr>
                        <a:t>Servizio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Descrizione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492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registrazioneGiocatore()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Servizio che consente all’utente di registrarsi come giocatore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281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registrazioneOrganizzatore()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Servizio che consente all’utente di registrarsi come organizzatore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17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login()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all’utente registrato di effettuare l’autenticazione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48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modificaProfilo()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all’utente registrato di modificare il proprio profilo utente.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660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logout()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all’utente autenticato di uscire dal sistema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56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sostituireMembroTeam()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giocatore di sostituire un membro del suo team Pokemon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688533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3B4BCF-503F-282F-273C-A3016FAC7F65}"/>
              </a:ext>
            </a:extLst>
          </p:cNvPr>
          <p:cNvSpPr txBox="1"/>
          <p:nvPr/>
        </p:nvSpPr>
        <p:spPr>
          <a:xfrm>
            <a:off x="2896491" y="524421"/>
            <a:ext cx="542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Servizi della Gestione Utente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CB3F6D4-153C-CA04-A3F8-D23AE1F21101}"/>
              </a:ext>
            </a:extLst>
          </p:cNvPr>
          <p:cNvSpPr txBox="1"/>
          <p:nvPr/>
        </p:nvSpPr>
        <p:spPr>
          <a:xfrm>
            <a:off x="18665038" y="137078"/>
            <a:ext cx="9252942" cy="830997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Gestione dei dati Persistenti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045EF49-93E2-B9E1-ADE2-D33D573EDE6C}"/>
              </a:ext>
            </a:extLst>
          </p:cNvPr>
          <p:cNvSpPr txBox="1"/>
          <p:nvPr/>
        </p:nvSpPr>
        <p:spPr>
          <a:xfrm>
            <a:off x="2896490" y="2242116"/>
            <a:ext cx="528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Servizi della Gestione Torneo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C3654B75-B327-914A-3C2A-5790D6916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689162"/>
              </p:ext>
            </p:extLst>
          </p:nvPr>
        </p:nvGraphicFramePr>
        <p:xfrm>
          <a:off x="2946903" y="5451817"/>
          <a:ext cx="9234458" cy="12627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17229">
                  <a:extLst>
                    <a:ext uri="{9D8B030D-6E8A-4147-A177-3AD203B41FA5}">
                      <a16:colId xmlns:a16="http://schemas.microsoft.com/office/drawing/2014/main" val="2448566767"/>
                    </a:ext>
                  </a:extLst>
                </a:gridCol>
                <a:gridCol w="4617229">
                  <a:extLst>
                    <a:ext uri="{9D8B030D-6E8A-4147-A177-3AD203B41FA5}">
                      <a16:colId xmlns:a16="http://schemas.microsoft.com/office/drawing/2014/main" val="2248394131"/>
                    </a:ext>
                  </a:extLst>
                </a:gridCol>
              </a:tblGrid>
              <a:tr h="1853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 dirty="0">
                          <a:effectLst/>
                        </a:rPr>
                        <a:t>Servizio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147B3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 dirty="0">
                          <a:effectLst/>
                        </a:rPr>
                        <a:t>Descrizione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147B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27812"/>
                  </a:ext>
                </a:extLst>
              </a:tr>
              <a:tr h="1575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login()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moderatore di effettuare l’autenticazione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468660"/>
                  </a:ext>
                </a:extLst>
              </a:tr>
              <a:tr h="145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logout()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moderatore di uscire dal sistema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566607"/>
                  </a:ext>
                </a:extLst>
              </a:tr>
              <a:tr h="2980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bannare/</a:t>
                      </a:r>
                      <a:r>
                        <a:rPr lang="it-IT" sz="1100" kern="100" dirty="0" err="1">
                          <a:effectLst/>
                        </a:rPr>
                        <a:t>sbannare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moderatore di poter bannare o </a:t>
                      </a:r>
                      <a:r>
                        <a:rPr lang="it-IT" sz="1100" kern="100" dirty="0" err="1">
                          <a:effectLst/>
                        </a:rPr>
                        <a:t>sbannare</a:t>
                      </a:r>
                      <a:r>
                        <a:rPr lang="it-IT" sz="1100" kern="100" dirty="0">
                          <a:effectLst/>
                        </a:rPr>
                        <a:t> un giocatore o un organizzatore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385165"/>
                  </a:ext>
                </a:extLst>
              </a:tr>
              <a:tr h="1115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accettare/rifiutare()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moderatore di poter accettare o rifiutare una richiesta di creazione di un profilo organizzatore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470806"/>
                  </a:ext>
                </a:extLst>
              </a:tr>
            </a:tbl>
          </a:graphicData>
        </a:graphic>
      </p:graphicFrame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6F66D08-C843-C9FA-BCED-25778C045211}"/>
              </a:ext>
            </a:extLst>
          </p:cNvPr>
          <p:cNvSpPr txBox="1"/>
          <p:nvPr/>
        </p:nvSpPr>
        <p:spPr>
          <a:xfrm>
            <a:off x="2936262" y="5087602"/>
            <a:ext cx="414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Servizi della Gestione Moderatore</a:t>
            </a:r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36" y="-3288496"/>
            <a:ext cx="8924925" cy="1228725"/>
          </a:xfrm>
          <a:prstGeom prst="rect">
            <a:avLst/>
          </a:prstGeom>
        </p:spPr>
      </p:pic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294" y="2562752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0808" y="2517040"/>
            <a:ext cx="2655251" cy="3372885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2350" y="2494095"/>
            <a:ext cx="2655251" cy="339583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72B58A70-F1D3-5476-E7AB-89167A280E78}"/>
              </a:ext>
            </a:extLst>
          </p:cNvPr>
          <p:cNvSpPr/>
          <p:nvPr/>
        </p:nvSpPr>
        <p:spPr>
          <a:xfrm>
            <a:off x="0" y="-7660"/>
            <a:ext cx="2939058" cy="6888580"/>
          </a:xfrm>
          <a:prstGeom prst="rect">
            <a:avLst/>
          </a:prstGeom>
          <a:solidFill>
            <a:srgbClr val="27CB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6" y="1734897"/>
            <a:ext cx="2655249" cy="337288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A609313-F833-C9A7-985D-824867800119}"/>
              </a:ext>
            </a:extLst>
          </p:cNvPr>
          <p:cNvSpPr txBox="1"/>
          <p:nvPr/>
        </p:nvSpPr>
        <p:spPr>
          <a:xfrm>
            <a:off x="3423878" y="0"/>
            <a:ext cx="9252942" cy="646331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Servizi dei sottosistemi</a:t>
            </a:r>
          </a:p>
        </p:txBody>
      </p:sp>
    </p:spTree>
    <p:extLst>
      <p:ext uri="{BB962C8B-B14F-4D97-AF65-F5344CB8AC3E}">
        <p14:creationId xmlns:p14="http://schemas.microsoft.com/office/powerpoint/2010/main" val="3769330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341F128E-4F57-9E54-DD1D-43F659912AB2}"/>
              </a:ext>
            </a:extLst>
          </p:cNvPr>
          <p:cNvSpPr/>
          <p:nvPr/>
        </p:nvSpPr>
        <p:spPr>
          <a:xfrm>
            <a:off x="13887237" y="3135372"/>
            <a:ext cx="952500" cy="1333500"/>
          </a:xfrm>
          <a:prstGeom prst="rect">
            <a:avLst/>
          </a:prstGeom>
          <a:solidFill>
            <a:srgbClr val="4819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4D0D676-CE13-43B8-8896-E2AAB767EE99}"/>
              </a:ext>
            </a:extLst>
          </p:cNvPr>
          <p:cNvSpPr/>
          <p:nvPr/>
        </p:nvSpPr>
        <p:spPr>
          <a:xfrm>
            <a:off x="13905723" y="3158228"/>
            <a:ext cx="952500" cy="1333500"/>
          </a:xfrm>
          <a:prstGeom prst="rect">
            <a:avLst/>
          </a:prstGeom>
          <a:solidFill>
            <a:srgbClr val="8B3E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91D3BB9-9C60-6AA8-1A11-E47DFAFFEF68}"/>
              </a:ext>
            </a:extLst>
          </p:cNvPr>
          <p:cNvSpPr/>
          <p:nvPr/>
        </p:nvSpPr>
        <p:spPr>
          <a:xfrm>
            <a:off x="2946903" y="0"/>
            <a:ext cx="9245098" cy="6864553"/>
          </a:xfrm>
          <a:prstGeom prst="rect">
            <a:avLst/>
          </a:prstGeom>
          <a:solidFill>
            <a:srgbClr val="147B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CDA674E3-A457-851A-9715-082BE78FB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51570"/>
              </p:ext>
            </p:extLst>
          </p:nvPr>
        </p:nvGraphicFramePr>
        <p:xfrm>
          <a:off x="15855504" y="2603788"/>
          <a:ext cx="9216198" cy="2393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08099">
                  <a:extLst>
                    <a:ext uri="{9D8B030D-6E8A-4147-A177-3AD203B41FA5}">
                      <a16:colId xmlns:a16="http://schemas.microsoft.com/office/drawing/2014/main" val="1372960548"/>
                    </a:ext>
                  </a:extLst>
                </a:gridCol>
                <a:gridCol w="4608099">
                  <a:extLst>
                    <a:ext uri="{9D8B030D-6E8A-4147-A177-3AD203B41FA5}">
                      <a16:colId xmlns:a16="http://schemas.microsoft.com/office/drawing/2014/main" val="3343621386"/>
                    </a:ext>
                  </a:extLst>
                </a:gridCol>
              </a:tblGrid>
              <a:tr h="219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 dirty="0">
                          <a:effectLst/>
                        </a:rPr>
                        <a:t>Servizio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 dirty="0">
                          <a:effectLst/>
                        </a:rPr>
                        <a:t>Descrizione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002057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cercareTorneo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 giocatore di cercare un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1209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iscrizioneTorneo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giocatore di iscriversi ad un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333655"/>
                  </a:ext>
                </a:extLst>
              </a:tr>
              <a:tr h="164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seguireOrganizzatore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giocatore di seguire un utente organizzatore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898841"/>
                  </a:ext>
                </a:extLst>
              </a:tr>
              <a:tr h="1960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getTorneoIscritto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giocatore di ottenere la lista dei tornei a cui è iscritto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40167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creaTorneo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creare il proprio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75691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iniziareTorneo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far iniziare un proprio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303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terminareTorneo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far terminare un proprio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1083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toglierePartecipanti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togliere un n giocatori iscritti ad un suo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257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visualizzaProfiloUtente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visualizzare il profilo dei giocatori iscritti ad un suo torneo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213602"/>
                  </a:ext>
                </a:extLst>
              </a:tr>
              <a:tr h="3441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 err="1">
                          <a:effectLst/>
                        </a:rPr>
                        <a:t>aggiungereRisultato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all’organizzatore di poter inserire il risultato finale al termine di una partita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163992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B36FDE0-A41B-C776-254B-45F1F61F2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949725"/>
              </p:ext>
            </p:extLst>
          </p:nvPr>
        </p:nvGraphicFramePr>
        <p:xfrm>
          <a:off x="15855504" y="886093"/>
          <a:ext cx="9234458" cy="1246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17229">
                  <a:extLst>
                    <a:ext uri="{9D8B030D-6E8A-4147-A177-3AD203B41FA5}">
                      <a16:colId xmlns:a16="http://schemas.microsoft.com/office/drawing/2014/main" val="3665238768"/>
                    </a:ext>
                  </a:extLst>
                </a:gridCol>
                <a:gridCol w="4617229">
                  <a:extLst>
                    <a:ext uri="{9D8B030D-6E8A-4147-A177-3AD203B41FA5}">
                      <a16:colId xmlns:a16="http://schemas.microsoft.com/office/drawing/2014/main" val="76050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 dirty="0">
                          <a:effectLst/>
                        </a:rPr>
                        <a:t>Servizio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Descrizione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492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registrazioneGiocatore()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Servizio che consente all’utente di registrarsi come giocatore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281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registrazioneOrganizzatore()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Servizio che consente all’utente di registrarsi come organizzatore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17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login()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all’utente registrato di effettuare l’autenticazione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48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modificaProfilo()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all’utente registrato di modificare il proprio profilo utente.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660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logout()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all’utente autenticato di uscire dal sistema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56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sostituireMembroTeam()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giocatore di sostituire un membro del suo team Pokemon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688533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3B4BCF-503F-282F-273C-A3016FAC7F65}"/>
              </a:ext>
            </a:extLst>
          </p:cNvPr>
          <p:cNvSpPr txBox="1"/>
          <p:nvPr/>
        </p:nvSpPr>
        <p:spPr>
          <a:xfrm>
            <a:off x="15794451" y="516761"/>
            <a:ext cx="542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Servizi della Gestione Utente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045EF49-93E2-B9E1-ADE2-D33D573EDE6C}"/>
              </a:ext>
            </a:extLst>
          </p:cNvPr>
          <p:cNvSpPr txBox="1"/>
          <p:nvPr/>
        </p:nvSpPr>
        <p:spPr>
          <a:xfrm>
            <a:off x="15794450" y="2234456"/>
            <a:ext cx="528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Servizi della Gestione Torneo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C3654B75-B327-914A-3C2A-5790D6916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758074"/>
              </p:ext>
            </p:extLst>
          </p:nvPr>
        </p:nvGraphicFramePr>
        <p:xfrm>
          <a:off x="15844863" y="5444157"/>
          <a:ext cx="9234458" cy="12627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17229">
                  <a:extLst>
                    <a:ext uri="{9D8B030D-6E8A-4147-A177-3AD203B41FA5}">
                      <a16:colId xmlns:a16="http://schemas.microsoft.com/office/drawing/2014/main" val="2448566767"/>
                    </a:ext>
                  </a:extLst>
                </a:gridCol>
                <a:gridCol w="4617229">
                  <a:extLst>
                    <a:ext uri="{9D8B030D-6E8A-4147-A177-3AD203B41FA5}">
                      <a16:colId xmlns:a16="http://schemas.microsoft.com/office/drawing/2014/main" val="2248394131"/>
                    </a:ext>
                  </a:extLst>
                </a:gridCol>
              </a:tblGrid>
              <a:tr h="1853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 dirty="0">
                          <a:effectLst/>
                        </a:rPr>
                        <a:t>Servizio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147B3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 dirty="0">
                          <a:effectLst/>
                        </a:rPr>
                        <a:t>Descrizione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147B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27812"/>
                  </a:ext>
                </a:extLst>
              </a:tr>
              <a:tr h="1575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login()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moderatore di effettuare l’autenticazione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468660"/>
                  </a:ext>
                </a:extLst>
              </a:tr>
              <a:tr h="145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logout()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moderatore di uscire dal sistema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566607"/>
                  </a:ext>
                </a:extLst>
              </a:tr>
              <a:tr h="2980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bannare/</a:t>
                      </a:r>
                      <a:r>
                        <a:rPr lang="it-IT" sz="1100" kern="100" dirty="0" err="1">
                          <a:effectLst/>
                        </a:rPr>
                        <a:t>sbannare</a:t>
                      </a:r>
                      <a:r>
                        <a:rPr lang="it-IT" sz="1100" kern="100" dirty="0">
                          <a:effectLst/>
                        </a:rPr>
                        <a:t>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moderatore di poter bannare o </a:t>
                      </a:r>
                      <a:r>
                        <a:rPr lang="it-IT" sz="1100" kern="100" dirty="0" err="1">
                          <a:effectLst/>
                        </a:rPr>
                        <a:t>sbannare</a:t>
                      </a:r>
                      <a:r>
                        <a:rPr lang="it-IT" sz="1100" kern="100" dirty="0">
                          <a:effectLst/>
                        </a:rPr>
                        <a:t> un giocatore o un organizzatore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385165"/>
                  </a:ext>
                </a:extLst>
              </a:tr>
              <a:tr h="1115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accettare/rifiutare()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7CB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Consente al moderatore di poter accettare o rifiutare una richiesta di creazione di un profilo organizzatore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470806"/>
                  </a:ext>
                </a:extLst>
              </a:tr>
            </a:tbl>
          </a:graphicData>
        </a:graphic>
      </p:graphicFrame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6F66D08-C843-C9FA-BCED-25778C045211}"/>
              </a:ext>
            </a:extLst>
          </p:cNvPr>
          <p:cNvSpPr txBox="1"/>
          <p:nvPr/>
        </p:nvSpPr>
        <p:spPr>
          <a:xfrm>
            <a:off x="15834222" y="5079942"/>
            <a:ext cx="414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Pokemon Solid" panose="040B0500000000000000" pitchFamily="82" charset="2"/>
              </a:rPr>
              <a:t>Servizi della Gestione Moderatore</a:t>
            </a:r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36" y="-3288496"/>
            <a:ext cx="8924925" cy="1228725"/>
          </a:xfrm>
          <a:prstGeom prst="rect">
            <a:avLst/>
          </a:prstGeom>
        </p:spPr>
      </p:pic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294" y="2562752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0808" y="2517040"/>
            <a:ext cx="2655251" cy="3372885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2350" y="2494095"/>
            <a:ext cx="2655251" cy="339583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72B58A70-F1D3-5476-E7AB-89167A280E78}"/>
              </a:ext>
            </a:extLst>
          </p:cNvPr>
          <p:cNvSpPr/>
          <p:nvPr/>
        </p:nvSpPr>
        <p:spPr>
          <a:xfrm>
            <a:off x="0" y="-7660"/>
            <a:ext cx="2939058" cy="6888580"/>
          </a:xfrm>
          <a:prstGeom prst="rect">
            <a:avLst/>
          </a:prstGeom>
          <a:solidFill>
            <a:srgbClr val="27CB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6" y="1734897"/>
            <a:ext cx="2655249" cy="337288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A609313-F833-C9A7-985D-824867800119}"/>
              </a:ext>
            </a:extLst>
          </p:cNvPr>
          <p:cNvSpPr txBox="1"/>
          <p:nvPr/>
        </p:nvSpPr>
        <p:spPr>
          <a:xfrm>
            <a:off x="16321838" y="-7660"/>
            <a:ext cx="9252942" cy="646331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Servizi dei sottosistemi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4BEF158-DAD6-3E06-DFD7-CBC3B6E1473B}"/>
              </a:ext>
            </a:extLst>
          </p:cNvPr>
          <p:cNvSpPr txBox="1"/>
          <p:nvPr/>
        </p:nvSpPr>
        <p:spPr>
          <a:xfrm>
            <a:off x="607534" y="-1386770"/>
            <a:ext cx="10976932" cy="1015663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it-IT" sz="60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Fasi di Sviluppo del Progetto</a:t>
            </a:r>
          </a:p>
        </p:txBody>
      </p:sp>
    </p:spTree>
    <p:extLst>
      <p:ext uri="{BB962C8B-B14F-4D97-AF65-F5344CB8AC3E}">
        <p14:creationId xmlns:p14="http://schemas.microsoft.com/office/powerpoint/2010/main" val="1741814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81F11BF-369C-E430-DAE6-6799D08BC15C}"/>
              </a:ext>
            </a:extLst>
          </p:cNvPr>
          <p:cNvSpPr/>
          <p:nvPr/>
        </p:nvSpPr>
        <p:spPr>
          <a:xfrm>
            <a:off x="7136576" y="3127982"/>
            <a:ext cx="952500" cy="1333500"/>
          </a:xfrm>
          <a:prstGeom prst="rect">
            <a:avLst/>
          </a:prstGeom>
          <a:solidFill>
            <a:srgbClr val="4819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ED6F97-D7E9-46B3-204D-14FE194922E3}"/>
              </a:ext>
            </a:extLst>
          </p:cNvPr>
          <p:cNvSpPr/>
          <p:nvPr/>
        </p:nvSpPr>
        <p:spPr>
          <a:xfrm>
            <a:off x="7139003" y="3127982"/>
            <a:ext cx="952500" cy="1333500"/>
          </a:xfrm>
          <a:prstGeom prst="rect">
            <a:avLst/>
          </a:prstGeom>
          <a:solidFill>
            <a:srgbClr val="8B3E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91D3BB9-9C60-6AA8-1A11-E47DFAFFEF68}"/>
              </a:ext>
            </a:extLst>
          </p:cNvPr>
          <p:cNvSpPr/>
          <p:nvPr/>
        </p:nvSpPr>
        <p:spPr>
          <a:xfrm>
            <a:off x="4108501" y="3160849"/>
            <a:ext cx="952500" cy="1333500"/>
          </a:xfrm>
          <a:prstGeom prst="rect">
            <a:avLst/>
          </a:prstGeom>
          <a:solidFill>
            <a:srgbClr val="147B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2B58A70-F1D3-5476-E7AB-89167A280E78}"/>
              </a:ext>
            </a:extLst>
          </p:cNvPr>
          <p:cNvSpPr/>
          <p:nvPr/>
        </p:nvSpPr>
        <p:spPr>
          <a:xfrm>
            <a:off x="4108501" y="3160849"/>
            <a:ext cx="952500" cy="1333500"/>
          </a:xfrm>
          <a:prstGeom prst="rect">
            <a:avLst/>
          </a:prstGeom>
          <a:solidFill>
            <a:srgbClr val="27CB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5" y="-4091422"/>
            <a:ext cx="8924925" cy="122872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4390CA-EDC7-7703-4DC3-D3BEBEA09EC3}"/>
              </a:ext>
            </a:extLst>
          </p:cNvPr>
          <p:cNvSpPr txBox="1"/>
          <p:nvPr/>
        </p:nvSpPr>
        <p:spPr>
          <a:xfrm>
            <a:off x="682581" y="363349"/>
            <a:ext cx="10976932" cy="1015663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it-IT" sz="60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Fasi di Sviluppo del Progetto</a:t>
            </a:r>
          </a:p>
        </p:txBody>
      </p:sp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494" y="2517040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480" y="2517040"/>
            <a:ext cx="2637188" cy="3349941"/>
          </a:xfrm>
          <a:prstGeom prst="rect">
            <a:avLst/>
          </a:prstGeom>
        </p:spPr>
      </p:pic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336" y="2517042"/>
            <a:ext cx="2655249" cy="3372883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0" y="2494096"/>
            <a:ext cx="2655248" cy="339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14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1E2BAD4-899B-2418-AE17-7FAB8E84B6BE}"/>
              </a:ext>
            </a:extLst>
          </p:cNvPr>
          <p:cNvSpPr txBox="1"/>
          <p:nvPr/>
        </p:nvSpPr>
        <p:spPr>
          <a:xfrm>
            <a:off x="12192000" y="6918385"/>
            <a:ext cx="10976932" cy="1569660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Interface </a:t>
            </a:r>
            <a:r>
              <a:rPr lang="it-IT" sz="4800" dirty="0" err="1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Documentation</a:t>
            </a:r>
            <a:r>
              <a:rPr lang="it-IT" sz="48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 Guidelines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8EACDE4-3E64-9002-437F-8168ED6AF26A}"/>
              </a:ext>
            </a:extLst>
          </p:cNvPr>
          <p:cNvSpPr txBox="1"/>
          <p:nvPr/>
        </p:nvSpPr>
        <p:spPr>
          <a:xfrm>
            <a:off x="13053995" y="8619921"/>
            <a:ext cx="9252943" cy="4944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Per lo sviluppo saranno utilizzate le seguenti convenzioni:</a:t>
            </a:r>
          </a:p>
          <a:p>
            <a:pPr marL="342900" lvl="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1067435" algn="l"/>
                <a:tab pos="1068705" algn="l"/>
              </a:tabLst>
            </a:pPr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Gli oggetti e i metodo saranno nominati a seconda della convenzione </a:t>
            </a:r>
            <a:r>
              <a:rPr lang="it-IT" sz="24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CamelCase</a:t>
            </a:r>
            <a:endParaRPr lang="it-IT" sz="2400" dirty="0">
              <a:solidFill>
                <a:schemeClr val="bg1"/>
              </a:solidFill>
              <a:effectLst/>
              <a:latin typeface="Pokemon Solid" panose="040B0500000000000000" pitchFamily="82" charset="2"/>
              <a:ea typeface="Arial MT"/>
              <a:cs typeface="Arial MT"/>
            </a:endParaRPr>
          </a:p>
          <a:p>
            <a:pPr marL="342900" lvl="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1068070" algn="l"/>
              </a:tabLst>
            </a:pPr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Gli oggetti </a:t>
            </a:r>
            <a:r>
              <a:rPr lang="it-IT" sz="24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entita</a:t>
            </a:r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 saranno chiamati semplicemente con il nome dell'</a:t>
            </a:r>
            <a:r>
              <a:rPr lang="it-IT" sz="24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entita</a:t>
            </a:r>
            <a:endParaRPr lang="it-IT" sz="2400" dirty="0">
              <a:solidFill>
                <a:schemeClr val="bg1"/>
              </a:solidFill>
              <a:effectLst/>
              <a:latin typeface="Pokemon Solid" panose="040B0500000000000000" pitchFamily="82" charset="2"/>
              <a:ea typeface="Arial MT"/>
              <a:cs typeface="Arial MT"/>
            </a:endParaRPr>
          </a:p>
          <a:p>
            <a:pPr marL="342900" lvl="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1067435" algn="l"/>
                <a:tab pos="1068705" algn="l"/>
              </a:tabLst>
            </a:pPr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Gli oggetti saranno nominati a seconda dell' </a:t>
            </a:r>
            <a:r>
              <a:rPr lang="it-IT" sz="24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entita</a:t>
            </a:r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 di cui si occupano e del loro ruolo nell' applicazione per esempio </a:t>
            </a:r>
            <a:r>
              <a:rPr lang="it-IT" sz="24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TorneoService</a:t>
            </a:r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, </a:t>
            </a:r>
            <a:r>
              <a:rPr lang="it-IT" sz="24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UtenteController</a:t>
            </a:r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 ecc...</a:t>
            </a:r>
          </a:p>
          <a:p>
            <a:pPr marL="342900" lvl="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1068705" algn="l"/>
                <a:tab pos="1108075" algn="l"/>
              </a:tabLst>
            </a:pPr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Le pagine html in </a:t>
            </a:r>
            <a:r>
              <a:rPr lang="it-IT" sz="24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thydeconposizionemeleaf</a:t>
            </a:r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 saranno segnate completamente in minuscolo</a:t>
            </a:r>
          </a:p>
          <a:p>
            <a:pPr marL="342900" lvl="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1068070" algn="l"/>
              </a:tabLst>
            </a:pPr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I nomi dei package sono in minuscolo</a:t>
            </a:r>
          </a:p>
          <a:p>
            <a:endParaRPr lang="it-IT" dirty="0">
              <a:solidFill>
                <a:schemeClr val="bg1"/>
              </a:solidFill>
              <a:latin typeface="Pokemon Solid" panose="040B0500000000000000" pitchFamily="82" charset="2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81F11BF-369C-E430-DAE6-6799D08BC15C}"/>
              </a:ext>
            </a:extLst>
          </p:cNvPr>
          <p:cNvSpPr/>
          <p:nvPr/>
        </p:nvSpPr>
        <p:spPr>
          <a:xfrm>
            <a:off x="6144507" y="-199"/>
            <a:ext cx="2939056" cy="6918584"/>
          </a:xfrm>
          <a:prstGeom prst="rect">
            <a:avLst/>
          </a:prstGeom>
          <a:solidFill>
            <a:srgbClr val="4819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ED6F97-D7E9-46B3-204D-14FE194922E3}"/>
              </a:ext>
            </a:extLst>
          </p:cNvPr>
          <p:cNvSpPr/>
          <p:nvPr/>
        </p:nvSpPr>
        <p:spPr>
          <a:xfrm>
            <a:off x="6144509" y="0"/>
            <a:ext cx="2939057" cy="6858000"/>
          </a:xfrm>
          <a:prstGeom prst="rect">
            <a:avLst/>
          </a:prstGeom>
          <a:solidFill>
            <a:srgbClr val="8B3E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076" y="1742361"/>
            <a:ext cx="2655403" cy="3373079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391D3BB9-9C60-6AA8-1A11-E47DFAFFEF68}"/>
              </a:ext>
            </a:extLst>
          </p:cNvPr>
          <p:cNvSpPr/>
          <p:nvPr/>
        </p:nvSpPr>
        <p:spPr>
          <a:xfrm>
            <a:off x="4108501" y="3160849"/>
            <a:ext cx="952500" cy="1333500"/>
          </a:xfrm>
          <a:prstGeom prst="rect">
            <a:avLst/>
          </a:prstGeom>
          <a:solidFill>
            <a:srgbClr val="147B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2B58A70-F1D3-5476-E7AB-89167A280E78}"/>
              </a:ext>
            </a:extLst>
          </p:cNvPr>
          <p:cNvSpPr/>
          <p:nvPr/>
        </p:nvSpPr>
        <p:spPr>
          <a:xfrm>
            <a:off x="4108501" y="3160849"/>
            <a:ext cx="952500" cy="1333500"/>
          </a:xfrm>
          <a:prstGeom prst="rect">
            <a:avLst/>
          </a:prstGeom>
          <a:solidFill>
            <a:srgbClr val="27CB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5" y="-4091422"/>
            <a:ext cx="8924925" cy="122872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4390CA-EDC7-7703-4DC3-D3BEBEA09EC3}"/>
              </a:ext>
            </a:extLst>
          </p:cNvPr>
          <p:cNvSpPr txBox="1"/>
          <p:nvPr/>
        </p:nvSpPr>
        <p:spPr>
          <a:xfrm>
            <a:off x="417119" y="-1337766"/>
            <a:ext cx="10976932" cy="1015663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it-IT" sz="60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Fasi di Sviluppo del Progetto</a:t>
            </a:r>
          </a:p>
        </p:txBody>
      </p:sp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52" y="2641600"/>
            <a:ext cx="2557193" cy="3248325"/>
          </a:xfrm>
          <a:prstGeom prst="rect">
            <a:avLst/>
          </a:prstGeom>
        </p:spPr>
      </p:pic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334" y="2517040"/>
            <a:ext cx="2655251" cy="3372885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0" y="2494096"/>
            <a:ext cx="2655248" cy="339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15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56ACF68-7EFF-1B4C-BD9E-FE88F1253BC2}"/>
              </a:ext>
            </a:extLst>
          </p:cNvPr>
          <p:cNvSpPr/>
          <p:nvPr/>
        </p:nvSpPr>
        <p:spPr>
          <a:xfrm>
            <a:off x="13707724" y="3042018"/>
            <a:ext cx="952500" cy="1333500"/>
          </a:xfrm>
          <a:prstGeom prst="rect">
            <a:avLst/>
          </a:prstGeom>
          <a:solidFill>
            <a:srgbClr val="9940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D94D146-4A90-F995-0CDE-E703FBB165FE}"/>
              </a:ext>
            </a:extLst>
          </p:cNvPr>
          <p:cNvSpPr/>
          <p:nvPr/>
        </p:nvSpPr>
        <p:spPr>
          <a:xfrm>
            <a:off x="13732859" y="3095172"/>
            <a:ext cx="952500" cy="1333500"/>
          </a:xfrm>
          <a:prstGeom prst="rect">
            <a:avLst/>
          </a:prstGeom>
          <a:solidFill>
            <a:srgbClr val="EE61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630" y="2387846"/>
            <a:ext cx="2756958" cy="3502080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DB19EA27-DA92-2852-828A-402099FFC0A2}"/>
              </a:ext>
            </a:extLst>
          </p:cNvPr>
          <p:cNvSpPr/>
          <p:nvPr/>
        </p:nvSpPr>
        <p:spPr>
          <a:xfrm>
            <a:off x="-4672642" y="3095172"/>
            <a:ext cx="952500" cy="1333500"/>
          </a:xfrm>
          <a:prstGeom prst="rect">
            <a:avLst/>
          </a:prstGeom>
          <a:solidFill>
            <a:srgbClr val="147B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F754B7F-0FC6-D84A-AA7E-0AEC74EA19C5}"/>
              </a:ext>
            </a:extLst>
          </p:cNvPr>
          <p:cNvSpPr/>
          <p:nvPr/>
        </p:nvSpPr>
        <p:spPr>
          <a:xfrm>
            <a:off x="-4672642" y="3095172"/>
            <a:ext cx="952500" cy="1333500"/>
          </a:xfrm>
          <a:prstGeom prst="rect">
            <a:avLst/>
          </a:prstGeom>
          <a:solidFill>
            <a:srgbClr val="27CB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81F11BF-369C-E430-DAE6-6799D08BC15C}"/>
              </a:ext>
            </a:extLst>
          </p:cNvPr>
          <p:cNvSpPr/>
          <p:nvPr/>
        </p:nvSpPr>
        <p:spPr>
          <a:xfrm>
            <a:off x="2939057" y="-199"/>
            <a:ext cx="9252943" cy="6918584"/>
          </a:xfrm>
          <a:prstGeom prst="rect">
            <a:avLst/>
          </a:prstGeom>
          <a:solidFill>
            <a:srgbClr val="4819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5" y="-4091422"/>
            <a:ext cx="8924925" cy="122872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4390CA-EDC7-7703-4DC3-D3BEBEA09EC3}"/>
              </a:ext>
            </a:extLst>
          </p:cNvPr>
          <p:cNvSpPr txBox="1"/>
          <p:nvPr/>
        </p:nvSpPr>
        <p:spPr>
          <a:xfrm>
            <a:off x="682581" y="-1455340"/>
            <a:ext cx="10976932" cy="1015663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it-IT" sz="60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Fasi di Sviluppo del Progetto</a:t>
            </a:r>
          </a:p>
        </p:txBody>
      </p:sp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8518" y="2517043"/>
            <a:ext cx="2655249" cy="3372883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3382" y="2387846"/>
            <a:ext cx="2655248" cy="3395827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E6C78FE-9EAC-E42D-6B83-F0DDB3EA1E34}"/>
              </a:ext>
            </a:extLst>
          </p:cNvPr>
          <p:cNvSpPr txBox="1"/>
          <p:nvPr/>
        </p:nvSpPr>
        <p:spPr>
          <a:xfrm>
            <a:off x="2077062" y="182850"/>
            <a:ext cx="10976932" cy="1569660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Interface </a:t>
            </a:r>
            <a:r>
              <a:rPr lang="it-IT" sz="4800" dirty="0" err="1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Documentation</a:t>
            </a:r>
            <a:r>
              <a:rPr lang="it-IT" sz="48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 Guidelines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980C233-DC59-63D5-2A3F-42905695EF5C}"/>
              </a:ext>
            </a:extLst>
          </p:cNvPr>
          <p:cNvSpPr txBox="1"/>
          <p:nvPr/>
        </p:nvSpPr>
        <p:spPr>
          <a:xfrm>
            <a:off x="2939057" y="1884386"/>
            <a:ext cx="9252943" cy="4944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Per lo sviluppo saranno utilizzate le seguenti convenzioni:</a:t>
            </a:r>
          </a:p>
          <a:p>
            <a:pPr marL="342900" lvl="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1067435" algn="l"/>
                <a:tab pos="1068705" algn="l"/>
              </a:tabLst>
            </a:pPr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Gli oggetti e i metodo saranno nominati a seconda della convenzione </a:t>
            </a:r>
            <a:r>
              <a:rPr lang="it-IT" sz="24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CamelCase</a:t>
            </a:r>
            <a:endParaRPr lang="it-IT" sz="2400" dirty="0">
              <a:solidFill>
                <a:schemeClr val="bg1"/>
              </a:solidFill>
              <a:effectLst/>
              <a:latin typeface="Pokemon Solid" panose="040B0500000000000000" pitchFamily="82" charset="2"/>
              <a:ea typeface="Arial MT"/>
              <a:cs typeface="Arial MT"/>
            </a:endParaRPr>
          </a:p>
          <a:p>
            <a:pPr marL="342900" lvl="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1068070" algn="l"/>
              </a:tabLst>
            </a:pPr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Gli oggetti </a:t>
            </a:r>
            <a:r>
              <a:rPr lang="it-IT" sz="24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entita</a:t>
            </a:r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 saranno chiamati semplicemente con il nome dell'</a:t>
            </a:r>
            <a:r>
              <a:rPr lang="it-IT" sz="24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entita</a:t>
            </a:r>
            <a:endParaRPr lang="it-IT" sz="2400" dirty="0">
              <a:solidFill>
                <a:schemeClr val="bg1"/>
              </a:solidFill>
              <a:effectLst/>
              <a:latin typeface="Pokemon Solid" panose="040B0500000000000000" pitchFamily="82" charset="2"/>
              <a:ea typeface="Arial MT"/>
              <a:cs typeface="Arial MT"/>
            </a:endParaRPr>
          </a:p>
          <a:p>
            <a:pPr marL="342900" lvl="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1067435" algn="l"/>
                <a:tab pos="1068705" algn="l"/>
              </a:tabLst>
            </a:pPr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Gli oggetti saranno nominati a seconda dell' </a:t>
            </a:r>
            <a:r>
              <a:rPr lang="it-IT" sz="24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entita</a:t>
            </a:r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 di cui si occupano e del loro ruolo nell' applicazione per esempio </a:t>
            </a:r>
            <a:r>
              <a:rPr lang="it-IT" sz="24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TorneoService</a:t>
            </a:r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, </a:t>
            </a:r>
            <a:r>
              <a:rPr lang="it-IT" sz="24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UtenteController</a:t>
            </a:r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 ecc...</a:t>
            </a:r>
          </a:p>
          <a:p>
            <a:pPr marL="342900" lvl="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1068705" algn="l"/>
                <a:tab pos="1108075" algn="l"/>
              </a:tabLst>
            </a:pPr>
            <a:r>
              <a:rPr lang="it-IT" sz="2400" dirty="0">
                <a:solidFill>
                  <a:schemeClr val="bg1"/>
                </a:solidFill>
                <a:latin typeface="Pokemon Solid" panose="040B0500000000000000" pitchFamily="82" charset="2"/>
                <a:ea typeface="Arial MT"/>
                <a:cs typeface="Arial MT"/>
              </a:rPr>
              <a:t>L</a:t>
            </a:r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e pagine html in </a:t>
            </a:r>
            <a:r>
              <a:rPr lang="it-IT" sz="24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thydeconposizionemeleaf</a:t>
            </a:r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 saranno segnate completamente in minuscolo</a:t>
            </a:r>
          </a:p>
          <a:p>
            <a:pPr marL="342900" lvl="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1068070" algn="l"/>
              </a:tabLst>
            </a:pPr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I nomi dei package sono in minuscolo</a:t>
            </a:r>
          </a:p>
          <a:p>
            <a:endParaRPr lang="it-IT" dirty="0">
              <a:solidFill>
                <a:schemeClr val="bg1"/>
              </a:solidFill>
              <a:latin typeface="Pokemon Solid" panose="040B0500000000000000" pitchFamily="82" charset="2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2DEC24F-7363-6293-4244-7D91A52C6DC2}"/>
              </a:ext>
            </a:extLst>
          </p:cNvPr>
          <p:cNvSpPr txBox="1"/>
          <p:nvPr/>
        </p:nvSpPr>
        <p:spPr>
          <a:xfrm>
            <a:off x="15993051" y="182850"/>
            <a:ext cx="2939057" cy="830997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Package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ED6F97-D7E9-46B3-204D-14FE194922E3}"/>
              </a:ext>
            </a:extLst>
          </p:cNvPr>
          <p:cNvSpPr/>
          <p:nvPr/>
        </p:nvSpPr>
        <p:spPr>
          <a:xfrm>
            <a:off x="0" y="-199"/>
            <a:ext cx="2939057" cy="6858000"/>
          </a:xfrm>
          <a:prstGeom prst="rect">
            <a:avLst/>
          </a:prstGeom>
          <a:solidFill>
            <a:srgbClr val="8B3E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7" y="1742162"/>
            <a:ext cx="2655403" cy="337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53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56ACF68-7EFF-1B4C-BD9E-FE88F1253BC2}"/>
              </a:ext>
            </a:extLst>
          </p:cNvPr>
          <p:cNvSpPr/>
          <p:nvPr/>
        </p:nvSpPr>
        <p:spPr>
          <a:xfrm>
            <a:off x="13707724" y="3042018"/>
            <a:ext cx="952500" cy="1333500"/>
          </a:xfrm>
          <a:prstGeom prst="rect">
            <a:avLst/>
          </a:prstGeom>
          <a:solidFill>
            <a:srgbClr val="9940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D94D146-4A90-F995-0CDE-E703FBB165FE}"/>
              </a:ext>
            </a:extLst>
          </p:cNvPr>
          <p:cNvSpPr/>
          <p:nvPr/>
        </p:nvSpPr>
        <p:spPr>
          <a:xfrm>
            <a:off x="13732859" y="3095172"/>
            <a:ext cx="952500" cy="1333500"/>
          </a:xfrm>
          <a:prstGeom prst="rect">
            <a:avLst/>
          </a:prstGeom>
          <a:solidFill>
            <a:srgbClr val="EE61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630" y="2387846"/>
            <a:ext cx="2756958" cy="3502080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DB19EA27-DA92-2852-828A-402099FFC0A2}"/>
              </a:ext>
            </a:extLst>
          </p:cNvPr>
          <p:cNvSpPr/>
          <p:nvPr/>
        </p:nvSpPr>
        <p:spPr>
          <a:xfrm>
            <a:off x="-4672642" y="3095172"/>
            <a:ext cx="952500" cy="1333500"/>
          </a:xfrm>
          <a:prstGeom prst="rect">
            <a:avLst/>
          </a:prstGeom>
          <a:solidFill>
            <a:srgbClr val="147B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F754B7F-0FC6-D84A-AA7E-0AEC74EA19C5}"/>
              </a:ext>
            </a:extLst>
          </p:cNvPr>
          <p:cNvSpPr/>
          <p:nvPr/>
        </p:nvSpPr>
        <p:spPr>
          <a:xfrm>
            <a:off x="-4672642" y="3095172"/>
            <a:ext cx="952500" cy="1333500"/>
          </a:xfrm>
          <a:prstGeom prst="rect">
            <a:avLst/>
          </a:prstGeom>
          <a:solidFill>
            <a:srgbClr val="27CB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81F11BF-369C-E430-DAE6-6799D08BC15C}"/>
              </a:ext>
            </a:extLst>
          </p:cNvPr>
          <p:cNvSpPr/>
          <p:nvPr/>
        </p:nvSpPr>
        <p:spPr>
          <a:xfrm>
            <a:off x="2939057" y="-199"/>
            <a:ext cx="9252943" cy="6918584"/>
          </a:xfrm>
          <a:prstGeom prst="rect">
            <a:avLst/>
          </a:prstGeom>
          <a:solidFill>
            <a:srgbClr val="4819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5" y="-4091422"/>
            <a:ext cx="8924925" cy="122872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4390CA-EDC7-7703-4DC3-D3BEBEA09EC3}"/>
              </a:ext>
            </a:extLst>
          </p:cNvPr>
          <p:cNvSpPr txBox="1"/>
          <p:nvPr/>
        </p:nvSpPr>
        <p:spPr>
          <a:xfrm>
            <a:off x="682581" y="-1455340"/>
            <a:ext cx="10976932" cy="1015663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it-IT" sz="60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Fasi di Sviluppo del Progetto</a:t>
            </a:r>
          </a:p>
        </p:txBody>
      </p:sp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8518" y="2517043"/>
            <a:ext cx="2655249" cy="3372883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3382" y="2387846"/>
            <a:ext cx="2655248" cy="3395827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E6C78FE-9EAC-E42D-6B83-F0DDB3EA1E34}"/>
              </a:ext>
            </a:extLst>
          </p:cNvPr>
          <p:cNvSpPr txBox="1"/>
          <p:nvPr/>
        </p:nvSpPr>
        <p:spPr>
          <a:xfrm>
            <a:off x="-10171230" y="136683"/>
            <a:ext cx="10976932" cy="1569660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Interface </a:t>
            </a:r>
            <a:r>
              <a:rPr lang="it-IT" sz="4800" dirty="0" err="1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Documentation</a:t>
            </a:r>
            <a:r>
              <a:rPr lang="it-IT" sz="48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 Guidelines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980C233-DC59-63D5-2A3F-42905695EF5C}"/>
              </a:ext>
            </a:extLst>
          </p:cNvPr>
          <p:cNvSpPr txBox="1"/>
          <p:nvPr/>
        </p:nvSpPr>
        <p:spPr>
          <a:xfrm>
            <a:off x="-9309235" y="1838219"/>
            <a:ext cx="9252943" cy="4944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Per lo sviluppo saranno utilizzate le seguenti convenzioni:</a:t>
            </a:r>
          </a:p>
          <a:p>
            <a:pPr marL="342900" lvl="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1067435" algn="l"/>
                <a:tab pos="1068705" algn="l"/>
              </a:tabLst>
            </a:pPr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Gli oggetti e i metodo saranno nominati a seconda della convenzione </a:t>
            </a:r>
            <a:r>
              <a:rPr lang="it-IT" sz="24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CamelCase</a:t>
            </a:r>
            <a:endParaRPr lang="it-IT" sz="2400" dirty="0">
              <a:solidFill>
                <a:schemeClr val="bg1"/>
              </a:solidFill>
              <a:effectLst/>
              <a:latin typeface="Pokemon Solid" panose="040B0500000000000000" pitchFamily="82" charset="2"/>
              <a:ea typeface="Arial MT"/>
              <a:cs typeface="Arial MT"/>
            </a:endParaRPr>
          </a:p>
          <a:p>
            <a:pPr marL="342900" lvl="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1068070" algn="l"/>
              </a:tabLst>
            </a:pPr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Gli oggetti </a:t>
            </a:r>
            <a:r>
              <a:rPr lang="it-IT" sz="24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entita</a:t>
            </a:r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 saranno chiamati semplicemente con il nome dell'</a:t>
            </a:r>
            <a:r>
              <a:rPr lang="it-IT" sz="24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entita</a:t>
            </a:r>
            <a:endParaRPr lang="it-IT" sz="2400" dirty="0">
              <a:solidFill>
                <a:schemeClr val="bg1"/>
              </a:solidFill>
              <a:effectLst/>
              <a:latin typeface="Pokemon Solid" panose="040B0500000000000000" pitchFamily="82" charset="2"/>
              <a:ea typeface="Arial MT"/>
              <a:cs typeface="Arial MT"/>
            </a:endParaRPr>
          </a:p>
          <a:p>
            <a:pPr marL="342900" lvl="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1067435" algn="l"/>
                <a:tab pos="1068705" algn="l"/>
              </a:tabLst>
            </a:pPr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Gli oggetti saranno nominati a seconda dell' </a:t>
            </a:r>
            <a:r>
              <a:rPr lang="it-IT" sz="24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entita</a:t>
            </a:r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 di cui si occupano e del loro ruolo nell' applicazione per esempio </a:t>
            </a:r>
            <a:r>
              <a:rPr lang="it-IT" sz="24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TorneoService</a:t>
            </a:r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, </a:t>
            </a:r>
            <a:r>
              <a:rPr lang="it-IT" sz="24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UtenteController</a:t>
            </a:r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 ecc...</a:t>
            </a:r>
          </a:p>
          <a:p>
            <a:pPr marL="342900" lvl="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1068705" algn="l"/>
                <a:tab pos="1108075" algn="l"/>
              </a:tabLst>
            </a:pPr>
            <a:r>
              <a:rPr lang="it-IT" sz="2400" dirty="0">
                <a:solidFill>
                  <a:schemeClr val="bg1"/>
                </a:solidFill>
                <a:latin typeface="Pokemon Solid" panose="040B0500000000000000" pitchFamily="82" charset="2"/>
                <a:ea typeface="Arial MT"/>
                <a:cs typeface="Arial MT"/>
              </a:rPr>
              <a:t>L</a:t>
            </a:r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e pagine html in </a:t>
            </a:r>
            <a:r>
              <a:rPr lang="it-IT" sz="2400" dirty="0" err="1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thydeconposizionemeleaf</a:t>
            </a:r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 saranno segnate completamente in minuscolo</a:t>
            </a:r>
          </a:p>
          <a:p>
            <a:pPr marL="342900" lvl="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1068070" algn="l"/>
              </a:tabLst>
            </a:pPr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Arial MT"/>
                <a:cs typeface="Arial MT"/>
              </a:rPr>
              <a:t>I nomi dei package sono in minuscolo</a:t>
            </a:r>
          </a:p>
          <a:p>
            <a:endParaRPr lang="it-IT" dirty="0">
              <a:solidFill>
                <a:schemeClr val="bg1"/>
              </a:solidFill>
              <a:latin typeface="Pokemon Solid" panose="040B0500000000000000" pitchFamily="82" charset="2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2DEC24F-7363-6293-4244-7D91A52C6DC2}"/>
              </a:ext>
            </a:extLst>
          </p:cNvPr>
          <p:cNvSpPr txBox="1"/>
          <p:nvPr/>
        </p:nvSpPr>
        <p:spPr>
          <a:xfrm>
            <a:off x="6096000" y="136683"/>
            <a:ext cx="2939057" cy="830997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Packages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ED6F97-D7E9-46B3-204D-14FE194922E3}"/>
              </a:ext>
            </a:extLst>
          </p:cNvPr>
          <p:cNvSpPr/>
          <p:nvPr/>
        </p:nvSpPr>
        <p:spPr>
          <a:xfrm>
            <a:off x="0" y="-199"/>
            <a:ext cx="2939057" cy="6858000"/>
          </a:xfrm>
          <a:prstGeom prst="rect">
            <a:avLst/>
          </a:prstGeom>
          <a:solidFill>
            <a:srgbClr val="8B3E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7" y="1742162"/>
            <a:ext cx="2655403" cy="337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74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56ACF68-7EFF-1B4C-BD9E-FE88F1253BC2}"/>
              </a:ext>
            </a:extLst>
          </p:cNvPr>
          <p:cNvSpPr/>
          <p:nvPr/>
        </p:nvSpPr>
        <p:spPr>
          <a:xfrm>
            <a:off x="13707724" y="3042018"/>
            <a:ext cx="952500" cy="1333500"/>
          </a:xfrm>
          <a:prstGeom prst="rect">
            <a:avLst/>
          </a:prstGeom>
          <a:solidFill>
            <a:srgbClr val="9940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D94D146-4A90-F995-0CDE-E703FBB165FE}"/>
              </a:ext>
            </a:extLst>
          </p:cNvPr>
          <p:cNvSpPr/>
          <p:nvPr/>
        </p:nvSpPr>
        <p:spPr>
          <a:xfrm>
            <a:off x="13732859" y="3095172"/>
            <a:ext cx="952500" cy="1333500"/>
          </a:xfrm>
          <a:prstGeom prst="rect">
            <a:avLst/>
          </a:prstGeom>
          <a:solidFill>
            <a:srgbClr val="EE61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630" y="2387846"/>
            <a:ext cx="2756958" cy="3502080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DB19EA27-DA92-2852-828A-402099FFC0A2}"/>
              </a:ext>
            </a:extLst>
          </p:cNvPr>
          <p:cNvSpPr/>
          <p:nvPr/>
        </p:nvSpPr>
        <p:spPr>
          <a:xfrm>
            <a:off x="-4672642" y="3095172"/>
            <a:ext cx="952500" cy="1333500"/>
          </a:xfrm>
          <a:prstGeom prst="rect">
            <a:avLst/>
          </a:prstGeom>
          <a:solidFill>
            <a:srgbClr val="147B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F754B7F-0FC6-D84A-AA7E-0AEC74EA19C5}"/>
              </a:ext>
            </a:extLst>
          </p:cNvPr>
          <p:cNvSpPr/>
          <p:nvPr/>
        </p:nvSpPr>
        <p:spPr>
          <a:xfrm>
            <a:off x="-4672642" y="3095172"/>
            <a:ext cx="952500" cy="1333500"/>
          </a:xfrm>
          <a:prstGeom prst="rect">
            <a:avLst/>
          </a:prstGeom>
          <a:solidFill>
            <a:srgbClr val="27CB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81F11BF-369C-E430-DAE6-6799D08BC15C}"/>
              </a:ext>
            </a:extLst>
          </p:cNvPr>
          <p:cNvSpPr/>
          <p:nvPr/>
        </p:nvSpPr>
        <p:spPr>
          <a:xfrm>
            <a:off x="2939057" y="-199"/>
            <a:ext cx="9252943" cy="6918584"/>
          </a:xfrm>
          <a:prstGeom prst="rect">
            <a:avLst/>
          </a:prstGeom>
          <a:solidFill>
            <a:srgbClr val="4819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8285" y="-885741"/>
            <a:ext cx="8924925" cy="122872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4390CA-EDC7-7703-4DC3-D3BEBEA09EC3}"/>
              </a:ext>
            </a:extLst>
          </p:cNvPr>
          <p:cNvSpPr txBox="1"/>
          <p:nvPr/>
        </p:nvSpPr>
        <p:spPr>
          <a:xfrm>
            <a:off x="682581" y="-1455340"/>
            <a:ext cx="10976932" cy="1015663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it-IT" sz="60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Fasi di Sviluppo del Progetto</a:t>
            </a:r>
          </a:p>
        </p:txBody>
      </p:sp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8518" y="2517043"/>
            <a:ext cx="2655249" cy="3372883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3382" y="2387846"/>
            <a:ext cx="2655248" cy="3395827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2DEC24F-7363-6293-4244-7D91A52C6DC2}"/>
              </a:ext>
            </a:extLst>
          </p:cNvPr>
          <p:cNvSpPr txBox="1"/>
          <p:nvPr/>
        </p:nvSpPr>
        <p:spPr>
          <a:xfrm>
            <a:off x="6096000" y="136683"/>
            <a:ext cx="2939057" cy="830997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Packages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ED6F97-D7E9-46B3-204D-14FE194922E3}"/>
              </a:ext>
            </a:extLst>
          </p:cNvPr>
          <p:cNvSpPr/>
          <p:nvPr/>
        </p:nvSpPr>
        <p:spPr>
          <a:xfrm>
            <a:off x="0" y="-199"/>
            <a:ext cx="2939057" cy="6858000"/>
          </a:xfrm>
          <a:prstGeom prst="rect">
            <a:avLst/>
          </a:prstGeom>
          <a:solidFill>
            <a:srgbClr val="8B3E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7" y="1742162"/>
            <a:ext cx="2655403" cy="337307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E7353A-E583-FEC4-05C3-D24281743CC1}"/>
              </a:ext>
            </a:extLst>
          </p:cNvPr>
          <p:cNvSpPr txBox="1"/>
          <p:nvPr/>
        </p:nvSpPr>
        <p:spPr>
          <a:xfrm>
            <a:off x="17534844" y="136683"/>
            <a:ext cx="10976932" cy="830997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Interfacce delle classi</a:t>
            </a:r>
          </a:p>
        </p:txBody>
      </p:sp>
    </p:spTree>
    <p:extLst>
      <p:ext uri="{BB962C8B-B14F-4D97-AF65-F5344CB8AC3E}">
        <p14:creationId xmlns:p14="http://schemas.microsoft.com/office/powerpoint/2010/main" val="40744701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81F11BF-369C-E430-DAE6-6799D08BC15C}"/>
              </a:ext>
            </a:extLst>
          </p:cNvPr>
          <p:cNvSpPr/>
          <p:nvPr/>
        </p:nvSpPr>
        <p:spPr>
          <a:xfrm>
            <a:off x="7136576" y="3127982"/>
            <a:ext cx="952500" cy="1333500"/>
          </a:xfrm>
          <a:prstGeom prst="rect">
            <a:avLst/>
          </a:prstGeom>
          <a:solidFill>
            <a:srgbClr val="4819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ED6F97-D7E9-46B3-204D-14FE194922E3}"/>
              </a:ext>
            </a:extLst>
          </p:cNvPr>
          <p:cNvSpPr/>
          <p:nvPr/>
        </p:nvSpPr>
        <p:spPr>
          <a:xfrm>
            <a:off x="7139003" y="3127982"/>
            <a:ext cx="952500" cy="1333500"/>
          </a:xfrm>
          <a:prstGeom prst="rect">
            <a:avLst/>
          </a:prstGeom>
          <a:solidFill>
            <a:srgbClr val="8B3E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91D3BB9-9C60-6AA8-1A11-E47DFAFFEF68}"/>
              </a:ext>
            </a:extLst>
          </p:cNvPr>
          <p:cNvSpPr/>
          <p:nvPr/>
        </p:nvSpPr>
        <p:spPr>
          <a:xfrm>
            <a:off x="10157260" y="3271558"/>
            <a:ext cx="952500" cy="1333500"/>
          </a:xfrm>
          <a:prstGeom prst="rect">
            <a:avLst/>
          </a:prstGeom>
          <a:solidFill>
            <a:srgbClr val="9940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2B58A70-F1D3-5476-E7AB-89167A280E78}"/>
              </a:ext>
            </a:extLst>
          </p:cNvPr>
          <p:cNvSpPr/>
          <p:nvPr/>
        </p:nvSpPr>
        <p:spPr>
          <a:xfrm>
            <a:off x="10157260" y="3271558"/>
            <a:ext cx="952500" cy="1333500"/>
          </a:xfrm>
          <a:prstGeom prst="rect">
            <a:avLst/>
          </a:prstGeom>
          <a:solidFill>
            <a:srgbClr val="EE61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5" y="-4091422"/>
            <a:ext cx="8924925" cy="122872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4390CA-EDC7-7703-4DC3-D3BEBEA09EC3}"/>
              </a:ext>
            </a:extLst>
          </p:cNvPr>
          <p:cNvSpPr txBox="1"/>
          <p:nvPr/>
        </p:nvSpPr>
        <p:spPr>
          <a:xfrm>
            <a:off x="682581" y="363349"/>
            <a:ext cx="10976932" cy="1015663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it-IT" sz="60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Fasi di Sviluppo del Progetto</a:t>
            </a:r>
          </a:p>
        </p:txBody>
      </p:sp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558" y="2539986"/>
            <a:ext cx="2637188" cy="3349940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480" y="2517040"/>
            <a:ext cx="2637188" cy="3349941"/>
          </a:xfrm>
          <a:prstGeom prst="rect">
            <a:avLst/>
          </a:prstGeom>
        </p:spPr>
      </p:pic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397" y="2539984"/>
            <a:ext cx="2637188" cy="3349941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0" y="2494096"/>
            <a:ext cx="2655248" cy="339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84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5" y="-4091422"/>
            <a:ext cx="8924925" cy="122872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4390CA-EDC7-7703-4DC3-D3BEBEA09EC3}"/>
              </a:ext>
            </a:extLst>
          </p:cNvPr>
          <p:cNvSpPr txBox="1"/>
          <p:nvPr/>
        </p:nvSpPr>
        <p:spPr>
          <a:xfrm>
            <a:off x="2816081" y="351124"/>
            <a:ext cx="6953250" cy="1015663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it-IT" sz="60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Scopo del Sistema</a:t>
            </a:r>
          </a:p>
        </p:txBody>
      </p:sp>
      <p:pic>
        <p:nvPicPr>
          <p:cNvPr id="6" name="Immagine 5" descr="Immagine che contiene cartone animato, luce, rosso&#10;&#10;Descrizione generata automaticamente">
            <a:extLst>
              <a:ext uri="{FF2B5EF4-FFF2-40B4-BE49-F238E27FC236}">
                <a16:creationId xmlns:a16="http://schemas.microsoft.com/office/drawing/2014/main" id="{91B8DF35-84EE-9E3B-6976-08DAEE1CE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281" y="-3636744"/>
            <a:ext cx="4514850" cy="3381375"/>
          </a:xfrm>
          <a:prstGeom prst="rect">
            <a:avLst/>
          </a:prstGeom>
        </p:spPr>
      </p:pic>
      <p:pic>
        <p:nvPicPr>
          <p:cNvPr id="7" name="Immagine 6" descr="Immagine che contiene cartone animato, luce, rosso&#10;&#10;Descrizione generata automaticamente">
            <a:extLst>
              <a:ext uri="{FF2B5EF4-FFF2-40B4-BE49-F238E27FC236}">
                <a16:creationId xmlns:a16="http://schemas.microsoft.com/office/drawing/2014/main" id="{603D7043-2612-106D-A945-67B2A6BBF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29176" y="-3209926"/>
            <a:ext cx="4514850" cy="33813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0192B04-621F-3F4E-D6CB-A97AE3B0F674}"/>
              </a:ext>
            </a:extLst>
          </p:cNvPr>
          <p:cNvSpPr txBox="1"/>
          <p:nvPr/>
        </p:nvSpPr>
        <p:spPr>
          <a:xfrm>
            <a:off x="-3400106" y="-369332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Pokemon Solid" panose="040B0500000000000000" pitchFamily="82" charset="2"/>
              </a:rPr>
              <a:t>Angelo Alberico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1EBA153-314F-1F20-57B4-5107EBB13261}"/>
              </a:ext>
            </a:extLst>
          </p:cNvPr>
          <p:cNvSpPr txBox="1"/>
          <p:nvPr/>
        </p:nvSpPr>
        <p:spPr>
          <a:xfrm>
            <a:off x="4990106" y="-738664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Pokemon Solid" panose="040B0500000000000000" pitchFamily="82" charset="2"/>
              </a:rPr>
              <a:t>Gianvincenzo Landolfi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9C417E8-EE46-510D-BDCB-1078B199B28A}"/>
              </a:ext>
            </a:extLst>
          </p:cNvPr>
          <p:cNvSpPr txBox="1"/>
          <p:nvPr/>
        </p:nvSpPr>
        <p:spPr>
          <a:xfrm>
            <a:off x="14360092" y="-369332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Pokemon Solid" panose="040B0500000000000000" pitchFamily="82" charset="2"/>
              </a:rPr>
              <a:t>Luigi Rocchino</a:t>
            </a:r>
          </a:p>
        </p:txBody>
      </p:sp>
      <p:pic>
        <p:nvPicPr>
          <p:cNvPr id="15" name="Immagine 14" descr="Immagine che contiene Fotografia di nature morte, arte&#10;&#10;Descrizione generata automaticamente">
            <a:extLst>
              <a:ext uri="{FF2B5EF4-FFF2-40B4-BE49-F238E27FC236}">
                <a16:creationId xmlns:a16="http://schemas.microsoft.com/office/drawing/2014/main" id="{8ED3F6BE-6EFD-30A8-4D12-027BFA4DB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212" y="-5423116"/>
            <a:ext cx="6954118" cy="695411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FF87349-727F-5E15-7A0D-1499F431D8A7}"/>
              </a:ext>
            </a:extLst>
          </p:cNvPr>
          <p:cNvSpPr txBox="1"/>
          <p:nvPr/>
        </p:nvSpPr>
        <p:spPr>
          <a:xfrm>
            <a:off x="187693" y="1631481"/>
            <a:ext cx="120043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Il nostro sistema è progettato per fornire un supporto completo agli appassionati di Pokémon che desiderano organizzare e partecipare a tornei Pokémon. Si tratta di un sito web dedicato esclusivamente alla gestione degli aspetti organizzativi e partecipativi dei tornei, offrendo agli utenti uno strumento centralizzato per gestire giocatori e tornei in modo efficiente.</a:t>
            </a:r>
          </a:p>
        </p:txBody>
      </p:sp>
      <p:pic>
        <p:nvPicPr>
          <p:cNvPr id="13" name="Immagine 12" descr="Immagine che contiene vestiti, calzature, cartone animato, persona&#10;&#10;Descrizione generata automaticamente">
            <a:extLst>
              <a:ext uri="{FF2B5EF4-FFF2-40B4-BE49-F238E27FC236}">
                <a16:creationId xmlns:a16="http://schemas.microsoft.com/office/drawing/2014/main" id="{C1A62E12-A233-E33C-FABC-DCCA2A9AB3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3" y="3705854"/>
            <a:ext cx="1323607" cy="3152146"/>
          </a:xfrm>
          <a:prstGeom prst="rect">
            <a:avLst/>
          </a:prstGeom>
        </p:spPr>
      </p:pic>
      <p:pic>
        <p:nvPicPr>
          <p:cNvPr id="22" name="Immagine 21" descr="Immagine che contiene cartone animato, vestiti, schizzo, illustrazione&#10;&#10;Descrizione generata automaticamente">
            <a:extLst>
              <a:ext uri="{FF2B5EF4-FFF2-40B4-BE49-F238E27FC236}">
                <a16:creationId xmlns:a16="http://schemas.microsoft.com/office/drawing/2014/main" id="{820DAFB1-B22A-952C-DEF6-CFC2716BBB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783" y="3800243"/>
            <a:ext cx="1829642" cy="3057757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4EF9BB8-77DC-A898-6BD1-82E3B07E8AF3}"/>
              </a:ext>
            </a:extLst>
          </p:cNvPr>
          <p:cNvSpPr txBox="1"/>
          <p:nvPr/>
        </p:nvSpPr>
        <p:spPr>
          <a:xfrm>
            <a:off x="797035" y="3741162"/>
            <a:ext cx="47402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/>
            <a:r>
              <a:rPr lang="it-IT" sz="2400" dirty="0"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Per i Partecipanti:</a:t>
            </a:r>
          </a:p>
          <a:p>
            <a:pPr marL="457200"/>
            <a:endParaRPr lang="it-IT" sz="2400" dirty="0">
              <a:effectLst/>
              <a:latin typeface="Pokemon Solid" panose="040B0500000000000000" pitchFamily="82" charset="2"/>
              <a:ea typeface="Lucida Sans Unicode" panose="020B0602030504020204" pitchFamily="34" charset="0"/>
            </a:endParaRPr>
          </a:p>
          <a:p>
            <a:pPr marL="900430"/>
            <a:r>
              <a:rPr lang="it-IT" sz="2400" dirty="0"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Possono utilizzare il sistema per iscriversi ai tornei, costruire il proprio player online e connettersi con altri giocatori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5A5A2E9-D6E7-CE66-2D2B-4260A686DAA6}"/>
              </a:ext>
            </a:extLst>
          </p:cNvPr>
          <p:cNvSpPr txBox="1"/>
          <p:nvPr/>
        </p:nvSpPr>
        <p:spPr>
          <a:xfrm>
            <a:off x="5836708" y="3725099"/>
            <a:ext cx="42250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/>
            <a:r>
              <a:rPr lang="it-IT" sz="2400" dirty="0"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Per gli Organizzatori:</a:t>
            </a:r>
          </a:p>
          <a:p>
            <a:pPr marL="457200"/>
            <a:endParaRPr lang="it-IT" sz="2400" dirty="0">
              <a:effectLst/>
              <a:latin typeface="Pokemon Solid" panose="040B0500000000000000" pitchFamily="82" charset="2"/>
              <a:ea typeface="Lucida Sans Unicode" panose="020B0602030504020204" pitchFamily="34" charset="0"/>
            </a:endParaRPr>
          </a:p>
          <a:p>
            <a:pPr marL="900430"/>
            <a:r>
              <a:rPr lang="it-IT" sz="2400" dirty="0"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Possono utilizzare il sistema per la creazione e la gestione di tornei.</a:t>
            </a:r>
          </a:p>
          <a:p>
            <a:endParaRPr lang="it-IT" dirty="0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98619A30-481D-341C-D563-010AAA3B67E4}"/>
              </a:ext>
            </a:extLst>
          </p:cNvPr>
          <p:cNvSpPr/>
          <p:nvPr/>
        </p:nvSpPr>
        <p:spPr>
          <a:xfrm>
            <a:off x="5964149" y="3670952"/>
            <a:ext cx="89626" cy="30469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3" name="Immagine 32" descr="Immagine che contiene cartone animato, schizzo, disegno, calzature&#10;&#10;Descrizione generata automaticamente">
            <a:extLst>
              <a:ext uri="{FF2B5EF4-FFF2-40B4-BE49-F238E27FC236}">
                <a16:creationId xmlns:a16="http://schemas.microsoft.com/office/drawing/2014/main" id="{FCE87ADA-41C1-08A5-084C-B23BE023BD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837" y="6958839"/>
            <a:ext cx="3108325" cy="307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53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322A7A11-653B-AEB3-8287-E987BA2DE7B8}"/>
              </a:ext>
            </a:extLst>
          </p:cNvPr>
          <p:cNvSpPr/>
          <p:nvPr/>
        </p:nvSpPr>
        <p:spPr>
          <a:xfrm>
            <a:off x="9252943" y="0"/>
            <a:ext cx="2939057" cy="6858000"/>
          </a:xfrm>
          <a:prstGeom prst="rect">
            <a:avLst/>
          </a:prstGeom>
          <a:solidFill>
            <a:srgbClr val="8B3E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2B58A70-F1D3-5476-E7AB-89167A280E78}"/>
              </a:ext>
            </a:extLst>
          </p:cNvPr>
          <p:cNvSpPr/>
          <p:nvPr/>
        </p:nvSpPr>
        <p:spPr>
          <a:xfrm>
            <a:off x="9252943" y="-7868"/>
            <a:ext cx="2939057" cy="6858000"/>
          </a:xfrm>
          <a:prstGeom prst="rect">
            <a:avLst/>
          </a:prstGeom>
          <a:solidFill>
            <a:srgbClr val="EE61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468" y="1734689"/>
            <a:ext cx="2661446" cy="3380754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981F11BF-369C-E430-DAE6-6799D08BC15C}"/>
              </a:ext>
            </a:extLst>
          </p:cNvPr>
          <p:cNvSpPr/>
          <p:nvPr/>
        </p:nvSpPr>
        <p:spPr>
          <a:xfrm>
            <a:off x="7136576" y="3127982"/>
            <a:ext cx="952500" cy="1333500"/>
          </a:xfrm>
          <a:prstGeom prst="rect">
            <a:avLst/>
          </a:prstGeom>
          <a:solidFill>
            <a:srgbClr val="4819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ED6F97-D7E9-46B3-204D-14FE194922E3}"/>
              </a:ext>
            </a:extLst>
          </p:cNvPr>
          <p:cNvSpPr/>
          <p:nvPr/>
        </p:nvSpPr>
        <p:spPr>
          <a:xfrm>
            <a:off x="7139003" y="3127982"/>
            <a:ext cx="952500" cy="1333500"/>
          </a:xfrm>
          <a:prstGeom prst="rect">
            <a:avLst/>
          </a:prstGeom>
          <a:solidFill>
            <a:srgbClr val="8B3E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5" y="-4091422"/>
            <a:ext cx="8924925" cy="122872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4390CA-EDC7-7703-4DC3-D3BEBEA09EC3}"/>
              </a:ext>
            </a:extLst>
          </p:cNvPr>
          <p:cNvSpPr txBox="1"/>
          <p:nvPr/>
        </p:nvSpPr>
        <p:spPr>
          <a:xfrm>
            <a:off x="682581" y="-1321134"/>
            <a:ext cx="10976932" cy="1015663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it-IT" sz="60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Fasi di Sviluppo del Progetto</a:t>
            </a:r>
          </a:p>
        </p:txBody>
      </p:sp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480" y="2517040"/>
            <a:ext cx="2637188" cy="3349941"/>
          </a:xfrm>
          <a:prstGeom prst="rect">
            <a:avLst/>
          </a:prstGeom>
        </p:spPr>
      </p:pic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397" y="2539984"/>
            <a:ext cx="2637188" cy="3349941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0" y="2494096"/>
            <a:ext cx="2655248" cy="339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12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322A7A11-653B-AEB3-8287-E987BA2DE7B8}"/>
              </a:ext>
            </a:extLst>
          </p:cNvPr>
          <p:cNvSpPr/>
          <p:nvPr/>
        </p:nvSpPr>
        <p:spPr>
          <a:xfrm>
            <a:off x="2921238" y="-3934"/>
            <a:ext cx="9270761" cy="6861934"/>
          </a:xfrm>
          <a:prstGeom prst="rect">
            <a:avLst/>
          </a:prstGeom>
          <a:solidFill>
            <a:srgbClr val="8B3E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2B58A70-F1D3-5476-E7AB-89167A280E78}"/>
              </a:ext>
            </a:extLst>
          </p:cNvPr>
          <p:cNvSpPr/>
          <p:nvPr/>
        </p:nvSpPr>
        <p:spPr>
          <a:xfrm>
            <a:off x="-17818" y="-3934"/>
            <a:ext cx="2939057" cy="6861934"/>
          </a:xfrm>
          <a:prstGeom prst="rect">
            <a:avLst/>
          </a:prstGeom>
          <a:solidFill>
            <a:srgbClr val="EE61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7" y="1738623"/>
            <a:ext cx="2661446" cy="3380754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981F11BF-369C-E430-DAE6-6799D08BC15C}"/>
              </a:ext>
            </a:extLst>
          </p:cNvPr>
          <p:cNvSpPr/>
          <p:nvPr/>
        </p:nvSpPr>
        <p:spPr>
          <a:xfrm>
            <a:off x="-2410669" y="3328007"/>
            <a:ext cx="952500" cy="1333500"/>
          </a:xfrm>
          <a:prstGeom prst="rect">
            <a:avLst/>
          </a:prstGeom>
          <a:solidFill>
            <a:srgbClr val="4819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ED6F97-D7E9-46B3-204D-14FE194922E3}"/>
              </a:ext>
            </a:extLst>
          </p:cNvPr>
          <p:cNvSpPr/>
          <p:nvPr/>
        </p:nvSpPr>
        <p:spPr>
          <a:xfrm>
            <a:off x="-2010682" y="3213707"/>
            <a:ext cx="952500" cy="1333500"/>
          </a:xfrm>
          <a:prstGeom prst="rect">
            <a:avLst/>
          </a:prstGeom>
          <a:solidFill>
            <a:srgbClr val="8B3E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5" y="-4091422"/>
            <a:ext cx="8924925" cy="122872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4390CA-EDC7-7703-4DC3-D3BEBEA09EC3}"/>
              </a:ext>
            </a:extLst>
          </p:cNvPr>
          <p:cNvSpPr txBox="1"/>
          <p:nvPr/>
        </p:nvSpPr>
        <p:spPr>
          <a:xfrm>
            <a:off x="682581" y="-1321134"/>
            <a:ext cx="10976932" cy="1015663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it-IT" sz="60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Fasi di Sviluppo del Progetto</a:t>
            </a:r>
          </a:p>
        </p:txBody>
      </p:sp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01302" y="2539984"/>
            <a:ext cx="2637188" cy="3349941"/>
          </a:xfrm>
          <a:prstGeom prst="rect">
            <a:avLst/>
          </a:prstGeom>
        </p:spPr>
      </p:pic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0212" y="2539984"/>
            <a:ext cx="2637188" cy="3349941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01302" y="2539984"/>
            <a:ext cx="2619369" cy="334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10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5" y="-4091422"/>
            <a:ext cx="8924925" cy="122872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4390CA-EDC7-7703-4DC3-D3BEBEA09EC3}"/>
              </a:ext>
            </a:extLst>
          </p:cNvPr>
          <p:cNvSpPr txBox="1"/>
          <p:nvPr/>
        </p:nvSpPr>
        <p:spPr>
          <a:xfrm>
            <a:off x="2332669" y="201677"/>
            <a:ext cx="7245708" cy="1015663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it-IT" sz="60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Attori del Sistema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FF87349-727F-5E15-7A0D-1499F431D8A7}"/>
              </a:ext>
            </a:extLst>
          </p:cNvPr>
          <p:cNvSpPr txBox="1"/>
          <p:nvPr/>
        </p:nvSpPr>
        <p:spPr>
          <a:xfrm>
            <a:off x="187693" y="-5358603"/>
            <a:ext cx="120043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Il nostro sistema è progettato per fornire un supporto completo agli appassionati di Pokémon che desiderano organizzare e partecipare a tornei Pokémon. Si tratta di un sito web dedicato esclusivamente alla gestione degli aspetti organizzativi e partecipativi dei tornei, offrendo agli utenti uno strumento centralizzato per gestire giocatori e tornei in modo efficiente.</a:t>
            </a:r>
          </a:p>
        </p:txBody>
      </p:sp>
      <p:pic>
        <p:nvPicPr>
          <p:cNvPr id="13" name="Immagine 12" descr="Immagine che contiene vestiti, calzature, cartone animato, persona&#10;&#10;Descrizione generata automaticamente">
            <a:extLst>
              <a:ext uri="{FF2B5EF4-FFF2-40B4-BE49-F238E27FC236}">
                <a16:creationId xmlns:a16="http://schemas.microsoft.com/office/drawing/2014/main" id="{C1A62E12-A233-E33C-FABC-DCCA2A9AB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38" y="3184745"/>
            <a:ext cx="1554941" cy="3703064"/>
          </a:xfrm>
          <a:prstGeom prst="rect">
            <a:avLst/>
          </a:prstGeom>
        </p:spPr>
      </p:pic>
      <p:pic>
        <p:nvPicPr>
          <p:cNvPr id="22" name="Immagine 21" descr="Immagine che contiene cartone animato, vestiti, schizzo, illustrazione&#10;&#10;Descrizione generata automaticamente">
            <a:extLst>
              <a:ext uri="{FF2B5EF4-FFF2-40B4-BE49-F238E27FC236}">
                <a16:creationId xmlns:a16="http://schemas.microsoft.com/office/drawing/2014/main" id="{820DAFB1-B22A-952C-DEF6-CFC2716BB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803" y="3243068"/>
            <a:ext cx="2145972" cy="3586418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4EF9BB8-77DC-A898-6BD1-82E3B07E8AF3}"/>
              </a:ext>
            </a:extLst>
          </p:cNvPr>
          <p:cNvSpPr txBox="1"/>
          <p:nvPr/>
        </p:nvSpPr>
        <p:spPr>
          <a:xfrm>
            <a:off x="797035" y="-3248922"/>
            <a:ext cx="47402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/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Per i Partecipanti:</a:t>
            </a:r>
          </a:p>
          <a:p>
            <a:pPr marL="457200"/>
            <a:endParaRPr lang="it-IT" sz="2400" dirty="0">
              <a:solidFill>
                <a:schemeClr val="bg1"/>
              </a:solidFill>
              <a:effectLst/>
              <a:latin typeface="Pokemon Solid" panose="040B0500000000000000" pitchFamily="82" charset="2"/>
              <a:ea typeface="Lucida Sans Unicode" panose="020B0602030504020204" pitchFamily="34" charset="0"/>
            </a:endParaRPr>
          </a:p>
          <a:p>
            <a:pPr marL="900430"/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Possono utilizzare il sistema per iscriversi ai tornei, costruire il proprio player online e connettersi con altri giocatori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5A5A2E9-D6E7-CE66-2D2B-4260A686DAA6}"/>
              </a:ext>
            </a:extLst>
          </p:cNvPr>
          <p:cNvSpPr txBox="1"/>
          <p:nvPr/>
        </p:nvSpPr>
        <p:spPr>
          <a:xfrm>
            <a:off x="5836708" y="-3264985"/>
            <a:ext cx="42250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/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Per gli Organizzatori:</a:t>
            </a:r>
          </a:p>
          <a:p>
            <a:pPr marL="457200"/>
            <a:endParaRPr lang="it-IT" sz="2400" dirty="0">
              <a:solidFill>
                <a:schemeClr val="bg1"/>
              </a:solidFill>
              <a:effectLst/>
              <a:latin typeface="Pokemon Solid" panose="040B0500000000000000" pitchFamily="82" charset="2"/>
              <a:ea typeface="Lucida Sans Unicode" panose="020B0602030504020204" pitchFamily="34" charset="0"/>
            </a:endParaRPr>
          </a:p>
          <a:p>
            <a:pPr marL="900430"/>
            <a:r>
              <a:rPr lang="it-IT" sz="24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Possono utilizzare il sistema per la creazione e la gestione di tornei.</a:t>
            </a:r>
          </a:p>
          <a:p>
            <a:endParaRPr lang="it-IT" dirty="0"/>
          </a:p>
        </p:txBody>
      </p:sp>
      <p:pic>
        <p:nvPicPr>
          <p:cNvPr id="33" name="Immagine 32" descr="Immagine che contiene cartone animato, schizzo, disegno, calzature&#10;&#10;Descrizione generata automaticamente">
            <a:extLst>
              <a:ext uri="{FF2B5EF4-FFF2-40B4-BE49-F238E27FC236}">
                <a16:creationId xmlns:a16="http://schemas.microsoft.com/office/drawing/2014/main" id="{FCE87ADA-41C1-08A5-084C-B23BE023B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234" y="2510298"/>
            <a:ext cx="4389830" cy="4347702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115C170-934D-6C8D-1757-13F31DD240AA}"/>
              </a:ext>
            </a:extLst>
          </p:cNvPr>
          <p:cNvSpPr txBox="1"/>
          <p:nvPr/>
        </p:nvSpPr>
        <p:spPr>
          <a:xfrm>
            <a:off x="752607" y="2050930"/>
            <a:ext cx="2054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latin typeface="Pokemon Solid" panose="040B0500000000000000" pitchFamily="82" charset="2"/>
              </a:rPr>
              <a:t>Giocatore</a:t>
            </a:r>
          </a:p>
          <a:p>
            <a:pPr algn="ctr"/>
            <a:r>
              <a:rPr lang="it-IT" sz="1600" dirty="0">
                <a:latin typeface="Pokemon Solid" panose="040B0500000000000000" pitchFamily="82" charset="2"/>
              </a:rPr>
              <a:t>Persona che partecipa ai tornei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AB3BCB1-2165-C773-E668-BB7934016175}"/>
              </a:ext>
            </a:extLst>
          </p:cNvPr>
          <p:cNvSpPr txBox="1"/>
          <p:nvPr/>
        </p:nvSpPr>
        <p:spPr>
          <a:xfrm>
            <a:off x="4988298" y="1494635"/>
            <a:ext cx="21309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latin typeface="Pokemon Solid" panose="040B0500000000000000" pitchFamily="82" charset="2"/>
              </a:rPr>
              <a:t>Moderatore</a:t>
            </a:r>
          </a:p>
          <a:p>
            <a:pPr algn="ctr"/>
            <a:r>
              <a:rPr lang="it-IT" sz="1600" dirty="0">
                <a:latin typeface="Pokemon Solid" panose="040B0500000000000000" pitchFamily="82" charset="2"/>
              </a:rPr>
              <a:t>Persona che gestisce gli utenti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17A5A29-36CA-A113-F500-F2F54A9DF526}"/>
              </a:ext>
            </a:extLst>
          </p:cNvPr>
          <p:cNvSpPr txBox="1"/>
          <p:nvPr/>
        </p:nvSpPr>
        <p:spPr>
          <a:xfrm>
            <a:off x="8473052" y="2174040"/>
            <a:ext cx="3177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>
                <a:latin typeface="Pokemon Solid" panose="040B0500000000000000" pitchFamily="82" charset="2"/>
              </a:rPr>
              <a:t>Organizzatore</a:t>
            </a:r>
          </a:p>
          <a:p>
            <a:r>
              <a:rPr lang="it-IT" sz="1600" dirty="0">
                <a:latin typeface="Pokemon Solid" panose="040B0500000000000000" pitchFamily="82" charset="2"/>
              </a:rPr>
              <a:t>Persona che gestisce i tornei</a:t>
            </a:r>
          </a:p>
        </p:txBody>
      </p:sp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9578" y="2517040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9578" y="2517040"/>
            <a:ext cx="2655251" cy="3372885"/>
          </a:xfrm>
          <a:prstGeom prst="rect">
            <a:avLst/>
          </a:prstGeom>
        </p:spPr>
      </p:pic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5251" y="2517040"/>
            <a:ext cx="2655251" cy="3372885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9472" y="2510298"/>
            <a:ext cx="2637309" cy="337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46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6ED6F97-D7E9-46B3-204D-14FE194922E3}"/>
              </a:ext>
            </a:extLst>
          </p:cNvPr>
          <p:cNvSpPr/>
          <p:nvPr/>
        </p:nvSpPr>
        <p:spPr>
          <a:xfrm>
            <a:off x="991754" y="3160849"/>
            <a:ext cx="952500" cy="1333500"/>
          </a:xfrm>
          <a:prstGeom prst="rect">
            <a:avLst/>
          </a:prstGeom>
          <a:solidFill>
            <a:srgbClr val="AB1F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81F11BF-369C-E430-DAE6-6799D08BC15C}"/>
              </a:ext>
            </a:extLst>
          </p:cNvPr>
          <p:cNvSpPr/>
          <p:nvPr/>
        </p:nvSpPr>
        <p:spPr>
          <a:xfrm>
            <a:off x="991754" y="3160848"/>
            <a:ext cx="952500" cy="1333500"/>
          </a:xfrm>
          <a:prstGeom prst="rect">
            <a:avLst/>
          </a:prstGeom>
          <a:solidFill>
            <a:srgbClr val="FD4B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5" y="-4091422"/>
            <a:ext cx="8924925" cy="122872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4390CA-EDC7-7703-4DC3-D3BEBEA09EC3}"/>
              </a:ext>
            </a:extLst>
          </p:cNvPr>
          <p:cNvSpPr txBox="1"/>
          <p:nvPr/>
        </p:nvSpPr>
        <p:spPr>
          <a:xfrm>
            <a:off x="682581" y="363349"/>
            <a:ext cx="10976932" cy="1015663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it-IT" sz="60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Fasi di Sviluppo del Progetto</a:t>
            </a:r>
          </a:p>
        </p:txBody>
      </p:sp>
      <p:pic>
        <p:nvPicPr>
          <p:cNvPr id="13" name="Immagine 12" descr="Immagine che contiene vestiti, calzature, cartone animato, persona&#10;&#10;Descrizione generata automaticamente">
            <a:extLst>
              <a:ext uri="{FF2B5EF4-FFF2-40B4-BE49-F238E27FC236}">
                <a16:creationId xmlns:a16="http://schemas.microsoft.com/office/drawing/2014/main" id="{C1A62E12-A233-E33C-FABC-DCCA2A9AB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1" y="9439173"/>
            <a:ext cx="1932573" cy="4602388"/>
          </a:xfrm>
          <a:prstGeom prst="rect">
            <a:avLst/>
          </a:prstGeom>
        </p:spPr>
      </p:pic>
      <p:pic>
        <p:nvPicPr>
          <p:cNvPr id="22" name="Immagine 21" descr="Immagine che contiene cartone animato, vestiti, schizzo, illustrazione&#10;&#10;Descrizione generata automaticamente">
            <a:extLst>
              <a:ext uri="{FF2B5EF4-FFF2-40B4-BE49-F238E27FC236}">
                <a16:creationId xmlns:a16="http://schemas.microsoft.com/office/drawing/2014/main" id="{820DAFB1-B22A-952C-DEF6-CFC2716BB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946" y="9181643"/>
            <a:ext cx="2145972" cy="3586418"/>
          </a:xfrm>
          <a:prstGeom prst="rect">
            <a:avLst/>
          </a:prstGeom>
        </p:spPr>
      </p:pic>
      <p:pic>
        <p:nvPicPr>
          <p:cNvPr id="33" name="Immagine 32" descr="Immagine che contiene cartone animato, schizzo, disegno, calzature&#10;&#10;Descrizione generata automaticamente">
            <a:extLst>
              <a:ext uri="{FF2B5EF4-FFF2-40B4-BE49-F238E27FC236}">
                <a16:creationId xmlns:a16="http://schemas.microsoft.com/office/drawing/2014/main" id="{FCE87ADA-41C1-08A5-084C-B23BE023B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073" y="9058531"/>
            <a:ext cx="4389830" cy="4347702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115C170-934D-6C8D-1757-13F31DD240AA}"/>
              </a:ext>
            </a:extLst>
          </p:cNvPr>
          <p:cNvSpPr txBox="1"/>
          <p:nvPr/>
        </p:nvSpPr>
        <p:spPr>
          <a:xfrm>
            <a:off x="884458" y="8165980"/>
            <a:ext cx="2054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latin typeface="Pokemon Solid" panose="040B0500000000000000" pitchFamily="82" charset="2"/>
              </a:rPr>
              <a:t>Giocatore</a:t>
            </a:r>
          </a:p>
          <a:p>
            <a:pPr algn="ctr"/>
            <a:r>
              <a:rPr lang="it-IT" sz="1600" dirty="0">
                <a:latin typeface="Pokemon Solid" panose="040B0500000000000000" pitchFamily="82" charset="2"/>
              </a:rPr>
              <a:t>Persona che partecipa ai tornei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AB3BCB1-2165-C773-E668-BB7934016175}"/>
              </a:ext>
            </a:extLst>
          </p:cNvPr>
          <p:cNvSpPr txBox="1"/>
          <p:nvPr/>
        </p:nvSpPr>
        <p:spPr>
          <a:xfrm>
            <a:off x="5120149" y="7609685"/>
            <a:ext cx="21309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latin typeface="Pokemon Solid" panose="040B0500000000000000" pitchFamily="82" charset="2"/>
              </a:rPr>
              <a:t>Moderatore</a:t>
            </a:r>
          </a:p>
          <a:p>
            <a:pPr algn="ctr"/>
            <a:r>
              <a:rPr lang="it-IT" sz="1600" dirty="0">
                <a:latin typeface="Pokemon Solid" panose="040B0500000000000000" pitchFamily="82" charset="2"/>
              </a:rPr>
              <a:t>Persona che gestisce gli utenti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17A5A29-36CA-A113-F500-F2F54A9DF526}"/>
              </a:ext>
            </a:extLst>
          </p:cNvPr>
          <p:cNvSpPr txBox="1"/>
          <p:nvPr/>
        </p:nvSpPr>
        <p:spPr>
          <a:xfrm>
            <a:off x="8604903" y="8289090"/>
            <a:ext cx="3177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>
                <a:latin typeface="Pokemon Solid" panose="040B0500000000000000" pitchFamily="82" charset="2"/>
              </a:rPr>
              <a:t>Organizzatore</a:t>
            </a:r>
          </a:p>
          <a:p>
            <a:r>
              <a:rPr lang="it-IT" sz="1600" dirty="0">
                <a:latin typeface="Pokemon Solid" panose="040B0500000000000000" pitchFamily="82" charset="2"/>
              </a:rPr>
              <a:t>Persona che gestisce i tornei</a:t>
            </a:r>
          </a:p>
        </p:txBody>
      </p:sp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494" y="2517040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15" y="2517040"/>
            <a:ext cx="2655251" cy="3372885"/>
          </a:xfrm>
          <a:prstGeom prst="rect">
            <a:avLst/>
          </a:prstGeom>
        </p:spPr>
      </p:pic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336" y="2517040"/>
            <a:ext cx="2655251" cy="3372885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0" y="2494095"/>
            <a:ext cx="2655251" cy="339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9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1B8FF665-70FE-061C-9B35-366E4C8BEA85}"/>
              </a:ext>
            </a:extLst>
          </p:cNvPr>
          <p:cNvSpPr/>
          <p:nvPr/>
        </p:nvSpPr>
        <p:spPr>
          <a:xfrm>
            <a:off x="-1" y="0"/>
            <a:ext cx="2939059" cy="6875393"/>
          </a:xfrm>
          <a:prstGeom prst="rect">
            <a:avLst/>
          </a:prstGeom>
          <a:solidFill>
            <a:srgbClr val="AB1F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2505ED0-FFF1-8801-8DCA-F83720A0BF6E}"/>
              </a:ext>
            </a:extLst>
          </p:cNvPr>
          <p:cNvSpPr/>
          <p:nvPr/>
        </p:nvSpPr>
        <p:spPr>
          <a:xfrm>
            <a:off x="-1" y="0"/>
            <a:ext cx="2939059" cy="6857999"/>
          </a:xfrm>
          <a:prstGeom prst="rect">
            <a:avLst/>
          </a:prstGeom>
          <a:solidFill>
            <a:srgbClr val="FD4B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5" y="-4091422"/>
            <a:ext cx="8924925" cy="1228725"/>
          </a:xfrm>
          <a:prstGeom prst="rect">
            <a:avLst/>
          </a:prstGeom>
        </p:spPr>
      </p:pic>
      <p:pic>
        <p:nvPicPr>
          <p:cNvPr id="13" name="Immagine 12" descr="Immagine che contiene vestiti, calzature, cartone animato, persona&#10;&#10;Descrizione generata automaticamente">
            <a:extLst>
              <a:ext uri="{FF2B5EF4-FFF2-40B4-BE49-F238E27FC236}">
                <a16:creationId xmlns:a16="http://schemas.microsoft.com/office/drawing/2014/main" id="{C1A62E12-A233-E33C-FABC-DCCA2A9AB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215" y="9058531"/>
            <a:ext cx="1932573" cy="4602388"/>
          </a:xfrm>
          <a:prstGeom prst="rect">
            <a:avLst/>
          </a:prstGeom>
        </p:spPr>
      </p:pic>
      <p:pic>
        <p:nvPicPr>
          <p:cNvPr id="22" name="Immagine 21" descr="Immagine che contiene cartone animato, vestiti, schizzo, illustrazione&#10;&#10;Descrizione generata automaticamente">
            <a:extLst>
              <a:ext uri="{FF2B5EF4-FFF2-40B4-BE49-F238E27FC236}">
                <a16:creationId xmlns:a16="http://schemas.microsoft.com/office/drawing/2014/main" id="{820DAFB1-B22A-952C-DEF6-CFC2716BB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93" y="9375041"/>
            <a:ext cx="2145972" cy="3586418"/>
          </a:xfrm>
          <a:prstGeom prst="rect">
            <a:avLst/>
          </a:prstGeom>
        </p:spPr>
      </p:pic>
      <p:pic>
        <p:nvPicPr>
          <p:cNvPr id="33" name="Immagine 32" descr="Immagine che contiene cartone animato, schizzo, disegno, calzature&#10;&#10;Descrizione generata automaticamente">
            <a:extLst>
              <a:ext uri="{FF2B5EF4-FFF2-40B4-BE49-F238E27FC236}">
                <a16:creationId xmlns:a16="http://schemas.microsoft.com/office/drawing/2014/main" id="{FCE87ADA-41C1-08A5-084C-B23BE023B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15" y="9245196"/>
            <a:ext cx="4389830" cy="4347702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115C170-934D-6C8D-1757-13F31DD240AA}"/>
              </a:ext>
            </a:extLst>
          </p:cNvPr>
          <p:cNvSpPr txBox="1"/>
          <p:nvPr/>
        </p:nvSpPr>
        <p:spPr>
          <a:xfrm>
            <a:off x="5259114" y="7658147"/>
            <a:ext cx="2054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latin typeface="Pokemon Solid" panose="040B0500000000000000" pitchFamily="82" charset="2"/>
              </a:rPr>
              <a:t>Giocatore</a:t>
            </a:r>
          </a:p>
          <a:p>
            <a:pPr algn="ctr"/>
            <a:r>
              <a:rPr lang="it-IT" sz="1600" dirty="0">
                <a:latin typeface="Pokemon Solid" panose="040B0500000000000000" pitchFamily="82" charset="2"/>
              </a:rPr>
              <a:t>Persona che partecipa ai tornei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AB3BCB1-2165-C773-E668-BB7934016175}"/>
              </a:ext>
            </a:extLst>
          </p:cNvPr>
          <p:cNvSpPr txBox="1"/>
          <p:nvPr/>
        </p:nvSpPr>
        <p:spPr>
          <a:xfrm>
            <a:off x="5120149" y="7609685"/>
            <a:ext cx="21309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latin typeface="Pokemon Solid" panose="040B0500000000000000" pitchFamily="82" charset="2"/>
              </a:rPr>
              <a:t>Moderatore</a:t>
            </a:r>
          </a:p>
          <a:p>
            <a:pPr algn="ctr"/>
            <a:r>
              <a:rPr lang="it-IT" sz="1600" dirty="0">
                <a:latin typeface="Pokemon Solid" panose="040B0500000000000000" pitchFamily="82" charset="2"/>
              </a:rPr>
              <a:t>Persona che gestisce gli utenti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17A5A29-36CA-A113-F500-F2F54A9DF526}"/>
              </a:ext>
            </a:extLst>
          </p:cNvPr>
          <p:cNvSpPr txBox="1"/>
          <p:nvPr/>
        </p:nvSpPr>
        <p:spPr>
          <a:xfrm>
            <a:off x="4824508" y="7805342"/>
            <a:ext cx="3177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>
                <a:latin typeface="Pokemon Solid" panose="040B0500000000000000" pitchFamily="82" charset="2"/>
              </a:rPr>
              <a:t>Organizzatore</a:t>
            </a:r>
          </a:p>
          <a:p>
            <a:r>
              <a:rPr lang="it-IT" sz="1600" dirty="0">
                <a:latin typeface="Pokemon Solid" panose="040B0500000000000000" pitchFamily="82" charset="2"/>
              </a:rPr>
              <a:t>Persona che gestisce i tornei</a:t>
            </a:r>
          </a:p>
        </p:txBody>
      </p:sp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494" y="2517040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15" y="2517040"/>
            <a:ext cx="2655251" cy="3372885"/>
          </a:xfrm>
          <a:prstGeom prst="rect">
            <a:avLst/>
          </a:prstGeom>
        </p:spPr>
      </p:pic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336" y="2517040"/>
            <a:ext cx="2655251" cy="3372885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0" y="2517042"/>
            <a:ext cx="2637309" cy="337288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69DF06-7EC6-0013-3066-C94DF3211C2F}"/>
              </a:ext>
            </a:extLst>
          </p:cNvPr>
          <p:cNvSpPr txBox="1"/>
          <p:nvPr/>
        </p:nvSpPr>
        <p:spPr>
          <a:xfrm>
            <a:off x="607534" y="-1188492"/>
            <a:ext cx="10976932" cy="1015663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it-IT" sz="6000" dirty="0">
                <a:ln w="38100">
                  <a:solidFill>
                    <a:srgbClr val="386ABB"/>
                  </a:solidFill>
                </a:ln>
                <a:solidFill>
                  <a:srgbClr val="FFCC03"/>
                </a:solidFill>
                <a:latin typeface="Pokemon Solid" panose="040B0500000000000000" pitchFamily="82" charset="2"/>
              </a:rPr>
              <a:t>Fasi di Sviluppo del Progetto</a:t>
            </a:r>
          </a:p>
        </p:txBody>
      </p:sp>
    </p:spTree>
    <p:extLst>
      <p:ext uri="{BB962C8B-B14F-4D97-AF65-F5344CB8AC3E}">
        <p14:creationId xmlns:p14="http://schemas.microsoft.com/office/powerpoint/2010/main" val="3849509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794" y="2517040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84" y="2517040"/>
            <a:ext cx="2655251" cy="3372885"/>
          </a:xfrm>
          <a:prstGeom prst="rect">
            <a:avLst/>
          </a:prstGeom>
        </p:spPr>
      </p:pic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84" y="2517040"/>
            <a:ext cx="2655251" cy="337288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B8FF665-70FE-061C-9B35-366E4C8BEA85}"/>
              </a:ext>
            </a:extLst>
          </p:cNvPr>
          <p:cNvSpPr/>
          <p:nvPr/>
        </p:nvSpPr>
        <p:spPr>
          <a:xfrm>
            <a:off x="2937534" y="0"/>
            <a:ext cx="9254466" cy="6875393"/>
          </a:xfrm>
          <a:prstGeom prst="rect">
            <a:avLst/>
          </a:prstGeom>
          <a:solidFill>
            <a:srgbClr val="AB1F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Pokemon Solid" panose="040B0500000000000000" pitchFamily="82" charset="2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2505ED0-FFF1-8801-8DCA-F83720A0BF6E}"/>
              </a:ext>
            </a:extLst>
          </p:cNvPr>
          <p:cNvSpPr/>
          <p:nvPr/>
        </p:nvSpPr>
        <p:spPr>
          <a:xfrm>
            <a:off x="-52325" y="0"/>
            <a:ext cx="2991383" cy="6858000"/>
          </a:xfrm>
          <a:prstGeom prst="rect">
            <a:avLst/>
          </a:prstGeom>
          <a:solidFill>
            <a:srgbClr val="FD4B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5" y="-4091422"/>
            <a:ext cx="8924925" cy="1228725"/>
          </a:xfrm>
          <a:prstGeom prst="rect">
            <a:avLst/>
          </a:prstGeom>
        </p:spPr>
      </p:pic>
      <p:pic>
        <p:nvPicPr>
          <p:cNvPr id="13" name="Immagine 12" descr="Immagine che contiene vestiti, calzature, cartone animato, persona&#10;&#10;Descrizione generata automaticamente">
            <a:extLst>
              <a:ext uri="{FF2B5EF4-FFF2-40B4-BE49-F238E27FC236}">
                <a16:creationId xmlns:a16="http://schemas.microsoft.com/office/drawing/2014/main" id="{C1A62E12-A233-E33C-FABC-DCCA2A9AB3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834" y="698553"/>
            <a:ext cx="821666" cy="1956783"/>
          </a:xfrm>
          <a:prstGeom prst="rect">
            <a:avLst/>
          </a:prstGeom>
        </p:spPr>
      </p:pic>
      <p:pic>
        <p:nvPicPr>
          <p:cNvPr id="22" name="Immagine 21" descr="Immagine che contiene cartone animato, vestiti, schizzo, illustrazione&#10;&#10;Descrizione generata automaticamente">
            <a:extLst>
              <a:ext uri="{FF2B5EF4-FFF2-40B4-BE49-F238E27FC236}">
                <a16:creationId xmlns:a16="http://schemas.microsoft.com/office/drawing/2014/main" id="{820DAFB1-B22A-952C-DEF6-CFC2716BBB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443" y="2798251"/>
            <a:ext cx="1170862" cy="1956783"/>
          </a:xfrm>
          <a:prstGeom prst="rect">
            <a:avLst/>
          </a:prstGeom>
        </p:spPr>
      </p:pic>
      <p:pic>
        <p:nvPicPr>
          <p:cNvPr id="33" name="Immagine 32" descr="Immagine che contiene cartone animato, schizzo, disegno, calzature&#10;&#10;Descrizione generata automaticamente">
            <a:extLst>
              <a:ext uri="{FF2B5EF4-FFF2-40B4-BE49-F238E27FC236}">
                <a16:creationId xmlns:a16="http://schemas.microsoft.com/office/drawing/2014/main" id="{FCE87ADA-41C1-08A5-084C-B23BE023BD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22" y="4832337"/>
            <a:ext cx="2045291" cy="2025663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115C170-934D-6C8D-1757-13F31DD240AA}"/>
              </a:ext>
            </a:extLst>
          </p:cNvPr>
          <p:cNvSpPr txBox="1"/>
          <p:nvPr/>
        </p:nvSpPr>
        <p:spPr>
          <a:xfrm>
            <a:off x="4503311" y="793463"/>
            <a:ext cx="756473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Pokemon Solid" panose="040B0500000000000000" pitchFamily="82" charset="2"/>
              </a:rPr>
              <a:t>Giocatore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Può registrarsi e fare il login.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Può visualizzare le proprie statistiche e dati personali di profilo.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Può modificare i dati personali di profilo.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Può partecipare ai tornei.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Può seguire gli organizzatori.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Può visualizzare i tornei.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AB3BCB1-2165-C773-E668-BB7934016175}"/>
              </a:ext>
            </a:extLst>
          </p:cNvPr>
          <p:cNvSpPr txBox="1"/>
          <p:nvPr/>
        </p:nvSpPr>
        <p:spPr>
          <a:xfrm>
            <a:off x="4484490" y="4992859"/>
            <a:ext cx="75835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Pokemon Solid" panose="040B0500000000000000" pitchFamily="82" charset="2"/>
              </a:rPr>
              <a:t>Moderatore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visualizzare le notifiche.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accettare o rifiutare i giocatori.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visualizzare tutti i giocatori e organizzatori.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bannare o </a:t>
            </a:r>
            <a:r>
              <a:rPr lang="it-IT" sz="1600" dirty="0" err="1">
                <a:solidFill>
                  <a:schemeClr val="bg1"/>
                </a:solidFill>
                <a:latin typeface="Pokemon Solid" panose="040B0500000000000000" pitchFamily="82" charset="2"/>
              </a:rPr>
              <a:t>sbannare</a:t>
            </a: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 un giocatore o un organizzatore.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17A5A29-36CA-A113-F500-F2F54A9DF526}"/>
              </a:ext>
            </a:extLst>
          </p:cNvPr>
          <p:cNvSpPr txBox="1"/>
          <p:nvPr/>
        </p:nvSpPr>
        <p:spPr>
          <a:xfrm>
            <a:off x="4484490" y="2893161"/>
            <a:ext cx="758356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Pokemon Solid" panose="040B0500000000000000" pitchFamily="82" charset="2"/>
              </a:rPr>
              <a:t>Organizzatore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registrarsi è attendere l'accettazione dal moderatore.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fare il login al proprio account.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creare tornei e gestirli.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visualizzare i profili dei giocatori iscritti al suo torneo.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rimuovere i giocatori dai suoi tornei.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inserire i risultati delle partite.</a:t>
            </a:r>
          </a:p>
        </p:txBody>
      </p:sp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0" y="1742558"/>
            <a:ext cx="2637309" cy="337288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B6673A2-B268-1287-98DA-31A8A636C94F}"/>
              </a:ext>
            </a:extLst>
          </p:cNvPr>
          <p:cNvSpPr txBox="1"/>
          <p:nvPr/>
        </p:nvSpPr>
        <p:spPr>
          <a:xfrm>
            <a:off x="5246604" y="192940"/>
            <a:ext cx="449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Pokemon Solid" panose="040B0500000000000000" pitchFamily="82" charset="2"/>
              </a:rPr>
              <a:t>Funzionalità degli Attori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EA9DB7A0-49C8-5C67-9372-5F348F193B86}"/>
              </a:ext>
            </a:extLst>
          </p:cNvPr>
          <p:cNvSpPr/>
          <p:nvPr/>
        </p:nvSpPr>
        <p:spPr>
          <a:xfrm flipV="1">
            <a:off x="35966400" y="4755034"/>
            <a:ext cx="1320800" cy="4571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04F675AE-0ACC-830B-E03D-73D61E061FF7}"/>
              </a:ext>
            </a:extLst>
          </p:cNvPr>
          <p:cNvGrpSpPr/>
          <p:nvPr/>
        </p:nvGrpSpPr>
        <p:grpSpPr>
          <a:xfrm>
            <a:off x="3437834" y="7352685"/>
            <a:ext cx="8003327" cy="7918512"/>
            <a:chOff x="3437834" y="7352685"/>
            <a:chExt cx="8003327" cy="7918512"/>
          </a:xfrm>
        </p:grpSpPr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ADE715A1-6A97-3B54-C12D-62FBF0DDD429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7431027" y="7985026"/>
              <a:ext cx="16941" cy="728617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uppo 73">
              <a:extLst>
                <a:ext uri="{FF2B5EF4-FFF2-40B4-BE49-F238E27FC236}">
                  <a16:creationId xmlns:a16="http://schemas.microsoft.com/office/drawing/2014/main" id="{A68D5A1D-27EC-FB8F-AE8F-F667E46F249D}"/>
                </a:ext>
              </a:extLst>
            </p:cNvPr>
            <p:cNvGrpSpPr/>
            <p:nvPr/>
          </p:nvGrpSpPr>
          <p:grpSpPr>
            <a:xfrm>
              <a:off x="3437834" y="7352685"/>
              <a:ext cx="8003327" cy="3711815"/>
              <a:chOff x="3437834" y="7352685"/>
              <a:chExt cx="8003327" cy="3711815"/>
            </a:xfrm>
          </p:grpSpPr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6CB91501-3631-A191-EC7A-70233856EEC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07081" y="7352685"/>
                <a:ext cx="3681774" cy="632341"/>
              </a:xfrm>
              <a:prstGeom prst="roundRect">
                <a:avLst>
                  <a:gd name="adj" fmla="val 50000"/>
                </a:avLst>
              </a:prstGeom>
              <a:solidFill>
                <a:srgbClr val="FD4B5A"/>
              </a:solidFill>
              <a:ln w="57150">
                <a:solidFill>
                  <a:srgbClr val="AB1F2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latin typeface="Pokemon Solid" panose="040B0500000000000000" pitchFamily="82" charset="2"/>
                  </a:rPr>
                  <a:t>Gestione Guest</a:t>
                </a:r>
              </a:p>
            </p:txBody>
          </p:sp>
          <p:cxnSp>
            <p:nvCxnSpPr>
              <p:cNvPr id="16" name="Connettore diritto 15">
                <a:extLst>
                  <a:ext uri="{FF2B5EF4-FFF2-40B4-BE49-F238E27FC236}">
                    <a16:creationId xmlns:a16="http://schemas.microsoft.com/office/drawing/2014/main" id="{E61AF0D7-1F6E-7DE5-8F1D-E9BA05B485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7979" y="8404126"/>
                <a:ext cx="3359989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diritto 17">
                <a:extLst>
                  <a:ext uri="{FF2B5EF4-FFF2-40B4-BE49-F238E27FC236}">
                    <a16:creationId xmlns:a16="http://schemas.microsoft.com/office/drawing/2014/main" id="{FB4A0B77-438F-DB21-E10E-426F75CEBC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42080" y="8773458"/>
                <a:ext cx="3927761" cy="503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diritto 36">
                <a:extLst>
                  <a:ext uri="{FF2B5EF4-FFF2-40B4-BE49-F238E27FC236}">
                    <a16:creationId xmlns:a16="http://schemas.microsoft.com/office/drawing/2014/main" id="{17BC3E11-6A4A-C65A-D53B-CD10663A91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0441" y="9172189"/>
                <a:ext cx="2707527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ttore diritto 37">
                <a:extLst>
                  <a:ext uri="{FF2B5EF4-FFF2-40B4-BE49-F238E27FC236}">
                    <a16:creationId xmlns:a16="http://schemas.microsoft.com/office/drawing/2014/main" id="{6114465D-33C9-1234-979E-D390F40CA3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7968" y="9540489"/>
                <a:ext cx="3507536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ttore diritto 38">
                <a:extLst>
                  <a:ext uri="{FF2B5EF4-FFF2-40B4-BE49-F238E27FC236}">
                    <a16:creationId xmlns:a16="http://schemas.microsoft.com/office/drawing/2014/main" id="{4A253745-133C-E035-925C-2C5CE4C83F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02191" y="9921489"/>
                <a:ext cx="3945777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ttore diritto 39">
                <a:extLst>
                  <a:ext uri="{FF2B5EF4-FFF2-40B4-BE49-F238E27FC236}">
                    <a16:creationId xmlns:a16="http://schemas.microsoft.com/office/drawing/2014/main" id="{8B2F4739-6EA7-20F4-F4F6-4F21281AE2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7968" y="10302489"/>
                <a:ext cx="399319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ttore diritto 40">
                <a:extLst>
                  <a:ext uri="{FF2B5EF4-FFF2-40B4-BE49-F238E27FC236}">
                    <a16:creationId xmlns:a16="http://schemas.microsoft.com/office/drawing/2014/main" id="{7A2660CB-8DA5-C625-4783-327F8C5C2A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44461" y="10696200"/>
                <a:ext cx="2797619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ttore diritto 41">
                <a:extLst>
                  <a:ext uri="{FF2B5EF4-FFF2-40B4-BE49-F238E27FC236}">
                    <a16:creationId xmlns:a16="http://schemas.microsoft.com/office/drawing/2014/main" id="{DAF6573F-43E1-4A27-F457-867FA891D9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42080" y="11060440"/>
                <a:ext cx="3513424" cy="406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4DAA79A7-1CB6-9CC1-DC5C-DF920D8FA16E}"/>
                  </a:ext>
                </a:extLst>
              </p:cNvPr>
              <p:cNvSpPr txBox="1"/>
              <p:nvPr/>
            </p:nvSpPr>
            <p:spPr>
              <a:xfrm>
                <a:off x="7413168" y="8416316"/>
                <a:ext cx="402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00" dirty="0">
                    <a:solidFill>
                      <a:schemeClr val="bg1"/>
                    </a:solidFill>
                    <a:effectLst/>
                    <a:latin typeface="Pokemon Solid" panose="040B0500000000000000" pitchFamily="82" charset="2"/>
                    <a:ea typeface="Lucida Sans Unicode" panose="020B0602030504020204" pitchFamily="34" charset="0"/>
                  </a:rPr>
                  <a:t>RF2.1_Password non corrispondono </a:t>
                </a:r>
              </a:p>
            </p:txBody>
          </p:sp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1AEA58E0-DB5D-0C70-971F-42735350B592}"/>
                  </a:ext>
                </a:extLst>
              </p:cNvPr>
              <p:cNvSpPr txBox="1"/>
              <p:nvPr/>
            </p:nvSpPr>
            <p:spPr>
              <a:xfrm>
                <a:off x="3842728" y="8824845"/>
                <a:ext cx="3596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457200"/>
                <a:r>
                  <a:rPr lang="it-IT" dirty="0">
                    <a:solidFill>
                      <a:schemeClr val="bg1"/>
                    </a:solidFill>
                    <a:latin typeface="Pokemon Solid" panose="040B0500000000000000" pitchFamily="82" charset="2"/>
                  </a:rPr>
                  <a:t>RF2.2_Email non valida</a:t>
                </a:r>
              </a:p>
            </p:txBody>
          </p:sp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98E449E1-23EA-C0F9-209F-A31832C83F3A}"/>
                  </a:ext>
                </a:extLst>
              </p:cNvPr>
              <p:cNvSpPr txBox="1"/>
              <p:nvPr/>
            </p:nvSpPr>
            <p:spPr>
              <a:xfrm>
                <a:off x="4087979" y="8032765"/>
                <a:ext cx="3377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>
                    <a:solidFill>
                      <a:schemeClr val="bg1"/>
                    </a:solidFill>
                    <a:latin typeface="Pokemon Solid" panose="040B0500000000000000" pitchFamily="82" charset="2"/>
                  </a:rPr>
                  <a:t>RF2_Registrazione giocatore</a:t>
                </a:r>
              </a:p>
            </p:txBody>
          </p:sp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38381147-AD17-0A98-C62D-75B89540B5F7}"/>
                  </a:ext>
                </a:extLst>
              </p:cNvPr>
              <p:cNvSpPr txBox="1"/>
              <p:nvPr/>
            </p:nvSpPr>
            <p:spPr>
              <a:xfrm>
                <a:off x="7413168" y="9226164"/>
                <a:ext cx="3734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bg1"/>
                    </a:solidFill>
                    <a:latin typeface="Pokemon Solid" panose="040B0500000000000000" pitchFamily="82" charset="2"/>
                  </a:rPr>
                  <a:t>RF2.3_Username già esistente</a:t>
                </a:r>
              </a:p>
            </p:txBody>
          </p:sp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15ADB533-32A7-C24F-ACDC-D8127B21A136}"/>
                  </a:ext>
                </a:extLst>
              </p:cNvPr>
              <p:cNvSpPr txBox="1"/>
              <p:nvPr/>
            </p:nvSpPr>
            <p:spPr>
              <a:xfrm>
                <a:off x="3437834" y="9552157"/>
                <a:ext cx="3993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00" dirty="0">
                    <a:solidFill>
                      <a:schemeClr val="bg1"/>
                    </a:solidFill>
                    <a:effectLst/>
                    <a:latin typeface="Pokemon Solid" panose="040B0500000000000000" pitchFamily="82" charset="2"/>
                    <a:ea typeface="Lucida Sans Unicode" panose="020B0602030504020204" pitchFamily="34" charset="0"/>
                  </a:rPr>
                  <a:t>RF3_Registrazione organizzatore</a:t>
                </a:r>
              </a:p>
            </p:txBody>
          </p:sp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E464A0C-2710-0262-754A-50744D3B1571}"/>
                  </a:ext>
                </a:extLst>
              </p:cNvPr>
              <p:cNvSpPr txBox="1"/>
              <p:nvPr/>
            </p:nvSpPr>
            <p:spPr>
              <a:xfrm>
                <a:off x="7399204" y="9953477"/>
                <a:ext cx="4041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00" dirty="0">
                    <a:solidFill>
                      <a:schemeClr val="bg1"/>
                    </a:solidFill>
                    <a:effectLst/>
                    <a:latin typeface="Pokemon Solid" panose="040B0500000000000000" pitchFamily="82" charset="2"/>
                    <a:ea typeface="Lucida Sans Unicode" panose="020B0602030504020204" pitchFamily="34" charset="0"/>
                  </a:rPr>
                  <a:t>RF3.1_Password non corrispondono</a:t>
                </a:r>
              </a:p>
            </p:txBody>
          </p:sp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EF83E5D7-4A9A-B0BC-8EC3-3381284B0553}"/>
                  </a:ext>
                </a:extLst>
              </p:cNvPr>
              <p:cNvSpPr txBox="1"/>
              <p:nvPr/>
            </p:nvSpPr>
            <p:spPr>
              <a:xfrm>
                <a:off x="4644461" y="10352161"/>
                <a:ext cx="2768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800" dirty="0">
                    <a:solidFill>
                      <a:schemeClr val="bg1"/>
                    </a:solidFill>
                    <a:effectLst/>
                    <a:latin typeface="Pokemon Solid" panose="040B0500000000000000" pitchFamily="82" charset="2"/>
                    <a:ea typeface="Lucida Sans Unicode" panose="020B0602030504020204" pitchFamily="34" charset="0"/>
                  </a:rPr>
                  <a:t>RF3.2_Email non valida</a:t>
                </a:r>
              </a:p>
            </p:txBody>
          </p:sp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05D2F762-6B43-5F69-931C-8826FB756247}"/>
                  </a:ext>
                </a:extLst>
              </p:cNvPr>
              <p:cNvSpPr txBox="1"/>
              <p:nvPr/>
            </p:nvSpPr>
            <p:spPr>
              <a:xfrm>
                <a:off x="7431027" y="10691108"/>
                <a:ext cx="3846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00" dirty="0">
                    <a:solidFill>
                      <a:schemeClr val="bg1"/>
                    </a:solidFill>
                    <a:effectLst/>
                    <a:latin typeface="Pokemon Solid" panose="040B0500000000000000" pitchFamily="82" charset="2"/>
                    <a:ea typeface="Lucida Sans Unicode" panose="020B0602030504020204" pitchFamily="34" charset="0"/>
                  </a:rPr>
                  <a:t>RF3.3_Username già esistente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2067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794" y="2517040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84" y="2517040"/>
            <a:ext cx="2655251" cy="3372885"/>
          </a:xfrm>
          <a:prstGeom prst="rect">
            <a:avLst/>
          </a:prstGeom>
        </p:spPr>
      </p:pic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84" y="2517040"/>
            <a:ext cx="2655251" cy="337288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B8FF665-70FE-061C-9B35-366E4C8BEA85}"/>
              </a:ext>
            </a:extLst>
          </p:cNvPr>
          <p:cNvSpPr/>
          <p:nvPr/>
        </p:nvSpPr>
        <p:spPr>
          <a:xfrm>
            <a:off x="2937534" y="0"/>
            <a:ext cx="9254466" cy="6875393"/>
          </a:xfrm>
          <a:prstGeom prst="rect">
            <a:avLst/>
          </a:prstGeom>
          <a:solidFill>
            <a:srgbClr val="AB1F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Pokemon Solid" panose="040B0500000000000000" pitchFamily="82" charset="2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2505ED0-FFF1-8801-8DCA-F83720A0BF6E}"/>
              </a:ext>
            </a:extLst>
          </p:cNvPr>
          <p:cNvSpPr/>
          <p:nvPr/>
        </p:nvSpPr>
        <p:spPr>
          <a:xfrm>
            <a:off x="-52325" y="0"/>
            <a:ext cx="2991383" cy="6858000"/>
          </a:xfrm>
          <a:prstGeom prst="rect">
            <a:avLst/>
          </a:prstGeom>
          <a:solidFill>
            <a:srgbClr val="FD4B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5" y="-4091422"/>
            <a:ext cx="8924925" cy="1228725"/>
          </a:xfrm>
          <a:prstGeom prst="rect">
            <a:avLst/>
          </a:prstGeom>
        </p:spPr>
      </p:pic>
      <p:pic>
        <p:nvPicPr>
          <p:cNvPr id="13" name="Immagine 12" descr="Immagine che contiene vestiti, calzature, cartone animato, persona&#10;&#10;Descrizione generata automaticamente">
            <a:extLst>
              <a:ext uri="{FF2B5EF4-FFF2-40B4-BE49-F238E27FC236}">
                <a16:creationId xmlns:a16="http://schemas.microsoft.com/office/drawing/2014/main" id="{C1A62E12-A233-E33C-FABC-DCCA2A9AB3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27" y="-6286030"/>
            <a:ext cx="821666" cy="1956783"/>
          </a:xfrm>
          <a:prstGeom prst="rect">
            <a:avLst/>
          </a:prstGeom>
        </p:spPr>
      </p:pic>
      <p:pic>
        <p:nvPicPr>
          <p:cNvPr id="22" name="Immagine 21" descr="Immagine che contiene cartone animato, vestiti, schizzo, illustrazione&#10;&#10;Descrizione generata automaticamente">
            <a:extLst>
              <a:ext uri="{FF2B5EF4-FFF2-40B4-BE49-F238E27FC236}">
                <a16:creationId xmlns:a16="http://schemas.microsoft.com/office/drawing/2014/main" id="{820DAFB1-B22A-952C-DEF6-CFC2716BBB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36" y="-4186332"/>
            <a:ext cx="1170862" cy="1956783"/>
          </a:xfrm>
          <a:prstGeom prst="rect">
            <a:avLst/>
          </a:prstGeom>
        </p:spPr>
      </p:pic>
      <p:pic>
        <p:nvPicPr>
          <p:cNvPr id="33" name="Immagine 32" descr="Immagine che contiene cartone animato, schizzo, disegno, calzature&#10;&#10;Descrizione generata automaticamente">
            <a:extLst>
              <a:ext uri="{FF2B5EF4-FFF2-40B4-BE49-F238E27FC236}">
                <a16:creationId xmlns:a16="http://schemas.microsoft.com/office/drawing/2014/main" id="{FCE87ADA-41C1-08A5-084C-B23BE023BD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15" y="-2152246"/>
            <a:ext cx="2045291" cy="2025663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115C170-934D-6C8D-1757-13F31DD240AA}"/>
              </a:ext>
            </a:extLst>
          </p:cNvPr>
          <p:cNvSpPr txBox="1"/>
          <p:nvPr/>
        </p:nvSpPr>
        <p:spPr>
          <a:xfrm>
            <a:off x="4621804" y="-6191120"/>
            <a:ext cx="756473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Pokemon Solid" panose="040B0500000000000000" pitchFamily="82" charset="2"/>
              </a:rPr>
              <a:t>Giocatore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Può registrarsi e fare il login.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Può visualizzare le proprie statistiche e dati personali di profilo.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Può modificare i dati personali di profilo.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Può partecipare ai tornei.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Può seguire gli organizzatori.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effectLst/>
                <a:latin typeface="Pokemon Solid" panose="040B0500000000000000" pitchFamily="82" charset="2"/>
                <a:ea typeface="Lucida Sans Unicode" panose="020B0602030504020204" pitchFamily="34" charset="0"/>
              </a:rPr>
              <a:t>Può visualizzare i tornei.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AB3BCB1-2165-C773-E668-BB7934016175}"/>
              </a:ext>
            </a:extLst>
          </p:cNvPr>
          <p:cNvSpPr txBox="1"/>
          <p:nvPr/>
        </p:nvSpPr>
        <p:spPr>
          <a:xfrm>
            <a:off x="4602983" y="-1991724"/>
            <a:ext cx="75835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Pokemon Solid" panose="040B0500000000000000" pitchFamily="82" charset="2"/>
              </a:rPr>
              <a:t>Moderatore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visualizzare le notifiche.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accettare o rifiutare i giocatori.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visualizzare tutti i giocatori e organizzatori.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bannare o </a:t>
            </a:r>
            <a:r>
              <a:rPr lang="it-IT" sz="1600" dirty="0" err="1">
                <a:solidFill>
                  <a:schemeClr val="bg1"/>
                </a:solidFill>
                <a:latin typeface="Pokemon Solid" panose="040B0500000000000000" pitchFamily="82" charset="2"/>
              </a:rPr>
              <a:t>sbannare</a:t>
            </a: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 un giocatore o un organizzatore.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17A5A29-36CA-A113-F500-F2F54A9DF526}"/>
              </a:ext>
            </a:extLst>
          </p:cNvPr>
          <p:cNvSpPr txBox="1"/>
          <p:nvPr/>
        </p:nvSpPr>
        <p:spPr>
          <a:xfrm>
            <a:off x="4602983" y="-4091422"/>
            <a:ext cx="758356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Pokemon Solid" panose="040B0500000000000000" pitchFamily="82" charset="2"/>
              </a:rPr>
              <a:t>Organizzatore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registrarsi è attendere l'accettazione dal moderatore.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fare il login al proprio account.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creare tornei e gestirli.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visualizzare i profili dei giocatori iscritti al suo torneo.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rimuovere i giocatori dai suoi tornei.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chemeClr val="bg1"/>
                </a:solidFill>
                <a:latin typeface="Pokemon Solid" panose="040B0500000000000000" pitchFamily="82" charset="2"/>
              </a:rPr>
              <a:t>Può inserire i risultati delle partite.</a:t>
            </a:r>
          </a:p>
        </p:txBody>
      </p:sp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0" y="1742558"/>
            <a:ext cx="2637309" cy="337288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B6673A2-B268-1287-98DA-31A8A636C94F}"/>
              </a:ext>
            </a:extLst>
          </p:cNvPr>
          <p:cNvSpPr txBox="1"/>
          <p:nvPr/>
        </p:nvSpPr>
        <p:spPr>
          <a:xfrm>
            <a:off x="5365097" y="-6791643"/>
            <a:ext cx="449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Pokemon Solid" panose="040B0500000000000000" pitchFamily="82" charset="2"/>
              </a:rPr>
              <a:t>Funzionalità degli Attori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EA9DB7A0-49C8-5C67-9372-5F348F193B86}"/>
              </a:ext>
            </a:extLst>
          </p:cNvPr>
          <p:cNvSpPr/>
          <p:nvPr/>
        </p:nvSpPr>
        <p:spPr>
          <a:xfrm flipV="1">
            <a:off x="35966400" y="4755034"/>
            <a:ext cx="1320800" cy="4571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0" name="Gruppo 69">
            <a:extLst>
              <a:ext uri="{FF2B5EF4-FFF2-40B4-BE49-F238E27FC236}">
                <a16:creationId xmlns:a16="http://schemas.microsoft.com/office/drawing/2014/main" id="{11CCBFFD-D144-6E39-63A7-0605AE3D79F5}"/>
              </a:ext>
            </a:extLst>
          </p:cNvPr>
          <p:cNvGrpSpPr/>
          <p:nvPr/>
        </p:nvGrpSpPr>
        <p:grpSpPr>
          <a:xfrm>
            <a:off x="3556327" y="1121026"/>
            <a:ext cx="8003327" cy="7918512"/>
            <a:chOff x="3556327" y="368102"/>
            <a:chExt cx="8003327" cy="7918512"/>
          </a:xfrm>
        </p:grpSpPr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ADE715A1-6A97-3B54-C12D-62FBF0DDD429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7549520" y="1000443"/>
              <a:ext cx="16941" cy="728617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uppo 73">
              <a:extLst>
                <a:ext uri="{FF2B5EF4-FFF2-40B4-BE49-F238E27FC236}">
                  <a16:creationId xmlns:a16="http://schemas.microsoft.com/office/drawing/2014/main" id="{A68D5A1D-27EC-FB8F-AE8F-F667E46F249D}"/>
                </a:ext>
              </a:extLst>
            </p:cNvPr>
            <p:cNvGrpSpPr/>
            <p:nvPr/>
          </p:nvGrpSpPr>
          <p:grpSpPr>
            <a:xfrm>
              <a:off x="3556327" y="368102"/>
              <a:ext cx="8003327" cy="3711815"/>
              <a:chOff x="3437834" y="7352685"/>
              <a:chExt cx="8003327" cy="3711815"/>
            </a:xfrm>
          </p:grpSpPr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6CB91501-3631-A191-EC7A-70233856EEC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07081" y="7352685"/>
                <a:ext cx="3681774" cy="632341"/>
              </a:xfrm>
              <a:prstGeom prst="roundRect">
                <a:avLst>
                  <a:gd name="adj" fmla="val 50000"/>
                </a:avLst>
              </a:prstGeom>
              <a:solidFill>
                <a:srgbClr val="FD4B5A"/>
              </a:solidFill>
              <a:ln w="57150">
                <a:solidFill>
                  <a:srgbClr val="AB1F2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latin typeface="Pokemon Solid" panose="040B0500000000000000" pitchFamily="82" charset="2"/>
                  </a:rPr>
                  <a:t>Gestione Guest</a:t>
                </a:r>
              </a:p>
            </p:txBody>
          </p:sp>
          <p:cxnSp>
            <p:nvCxnSpPr>
              <p:cNvPr id="16" name="Connettore diritto 15">
                <a:extLst>
                  <a:ext uri="{FF2B5EF4-FFF2-40B4-BE49-F238E27FC236}">
                    <a16:creationId xmlns:a16="http://schemas.microsoft.com/office/drawing/2014/main" id="{E61AF0D7-1F6E-7DE5-8F1D-E9BA05B485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7979" y="8404126"/>
                <a:ext cx="3359989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diritto 17">
                <a:extLst>
                  <a:ext uri="{FF2B5EF4-FFF2-40B4-BE49-F238E27FC236}">
                    <a16:creationId xmlns:a16="http://schemas.microsoft.com/office/drawing/2014/main" id="{FB4A0B77-438F-DB21-E10E-426F75CEBC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42080" y="8773458"/>
                <a:ext cx="3927761" cy="503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diritto 36">
                <a:extLst>
                  <a:ext uri="{FF2B5EF4-FFF2-40B4-BE49-F238E27FC236}">
                    <a16:creationId xmlns:a16="http://schemas.microsoft.com/office/drawing/2014/main" id="{17BC3E11-6A4A-C65A-D53B-CD10663A91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0441" y="9172189"/>
                <a:ext cx="2707527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ttore diritto 37">
                <a:extLst>
                  <a:ext uri="{FF2B5EF4-FFF2-40B4-BE49-F238E27FC236}">
                    <a16:creationId xmlns:a16="http://schemas.microsoft.com/office/drawing/2014/main" id="{6114465D-33C9-1234-979E-D390F40CA3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7968" y="9540489"/>
                <a:ext cx="3507536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ttore diritto 38">
                <a:extLst>
                  <a:ext uri="{FF2B5EF4-FFF2-40B4-BE49-F238E27FC236}">
                    <a16:creationId xmlns:a16="http://schemas.microsoft.com/office/drawing/2014/main" id="{4A253745-133C-E035-925C-2C5CE4C83F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02191" y="9921489"/>
                <a:ext cx="3945777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ttore diritto 39">
                <a:extLst>
                  <a:ext uri="{FF2B5EF4-FFF2-40B4-BE49-F238E27FC236}">
                    <a16:creationId xmlns:a16="http://schemas.microsoft.com/office/drawing/2014/main" id="{8B2F4739-6EA7-20F4-F4F6-4F21281AE2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7968" y="10302489"/>
                <a:ext cx="399319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ttore diritto 40">
                <a:extLst>
                  <a:ext uri="{FF2B5EF4-FFF2-40B4-BE49-F238E27FC236}">
                    <a16:creationId xmlns:a16="http://schemas.microsoft.com/office/drawing/2014/main" id="{7A2660CB-8DA5-C625-4783-327F8C5C2A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44461" y="10696200"/>
                <a:ext cx="2797619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ttore diritto 41">
                <a:extLst>
                  <a:ext uri="{FF2B5EF4-FFF2-40B4-BE49-F238E27FC236}">
                    <a16:creationId xmlns:a16="http://schemas.microsoft.com/office/drawing/2014/main" id="{DAF6573F-43E1-4A27-F457-867FA891D9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42080" y="11060440"/>
                <a:ext cx="3513424" cy="406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4DAA79A7-1CB6-9CC1-DC5C-DF920D8FA16E}"/>
                  </a:ext>
                </a:extLst>
              </p:cNvPr>
              <p:cNvSpPr txBox="1"/>
              <p:nvPr/>
            </p:nvSpPr>
            <p:spPr>
              <a:xfrm>
                <a:off x="7413168" y="8416316"/>
                <a:ext cx="402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00" dirty="0">
                    <a:solidFill>
                      <a:schemeClr val="bg1"/>
                    </a:solidFill>
                    <a:effectLst/>
                    <a:latin typeface="Pokemon Solid" panose="040B0500000000000000" pitchFamily="82" charset="2"/>
                    <a:ea typeface="Lucida Sans Unicode" panose="020B0602030504020204" pitchFamily="34" charset="0"/>
                  </a:rPr>
                  <a:t>RF2.1_Password non corrispondono </a:t>
                </a:r>
              </a:p>
            </p:txBody>
          </p:sp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1AEA58E0-DB5D-0C70-971F-42735350B592}"/>
                  </a:ext>
                </a:extLst>
              </p:cNvPr>
              <p:cNvSpPr txBox="1"/>
              <p:nvPr/>
            </p:nvSpPr>
            <p:spPr>
              <a:xfrm>
                <a:off x="3842728" y="8824845"/>
                <a:ext cx="3596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457200"/>
                <a:r>
                  <a:rPr lang="it-IT" dirty="0">
                    <a:solidFill>
                      <a:schemeClr val="bg1"/>
                    </a:solidFill>
                    <a:latin typeface="Pokemon Solid" panose="040B0500000000000000" pitchFamily="82" charset="2"/>
                  </a:rPr>
                  <a:t>RF2.2_Email non valida</a:t>
                </a:r>
              </a:p>
            </p:txBody>
          </p:sp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98E449E1-23EA-C0F9-209F-A31832C83F3A}"/>
                  </a:ext>
                </a:extLst>
              </p:cNvPr>
              <p:cNvSpPr txBox="1"/>
              <p:nvPr/>
            </p:nvSpPr>
            <p:spPr>
              <a:xfrm>
                <a:off x="4087979" y="8032765"/>
                <a:ext cx="3377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>
                    <a:solidFill>
                      <a:schemeClr val="bg1"/>
                    </a:solidFill>
                    <a:latin typeface="Pokemon Solid" panose="040B0500000000000000" pitchFamily="82" charset="2"/>
                  </a:rPr>
                  <a:t>RF2_Registrazione giocatore</a:t>
                </a:r>
              </a:p>
            </p:txBody>
          </p:sp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38381147-AD17-0A98-C62D-75B89540B5F7}"/>
                  </a:ext>
                </a:extLst>
              </p:cNvPr>
              <p:cNvSpPr txBox="1"/>
              <p:nvPr/>
            </p:nvSpPr>
            <p:spPr>
              <a:xfrm>
                <a:off x="7413168" y="9226164"/>
                <a:ext cx="3734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bg1"/>
                    </a:solidFill>
                    <a:latin typeface="Pokemon Solid" panose="040B0500000000000000" pitchFamily="82" charset="2"/>
                  </a:rPr>
                  <a:t>RF2.3_Username già esistente</a:t>
                </a:r>
              </a:p>
            </p:txBody>
          </p:sp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15ADB533-32A7-C24F-ACDC-D8127B21A136}"/>
                  </a:ext>
                </a:extLst>
              </p:cNvPr>
              <p:cNvSpPr txBox="1"/>
              <p:nvPr/>
            </p:nvSpPr>
            <p:spPr>
              <a:xfrm>
                <a:off x="3437834" y="9552157"/>
                <a:ext cx="3993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00" dirty="0">
                    <a:solidFill>
                      <a:schemeClr val="bg1"/>
                    </a:solidFill>
                    <a:effectLst/>
                    <a:latin typeface="Pokemon Solid" panose="040B0500000000000000" pitchFamily="82" charset="2"/>
                    <a:ea typeface="Lucida Sans Unicode" panose="020B0602030504020204" pitchFamily="34" charset="0"/>
                  </a:rPr>
                  <a:t>RF3_Registrazione organizzatore</a:t>
                </a:r>
              </a:p>
            </p:txBody>
          </p:sp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E464A0C-2710-0262-754A-50744D3B1571}"/>
                  </a:ext>
                </a:extLst>
              </p:cNvPr>
              <p:cNvSpPr txBox="1"/>
              <p:nvPr/>
            </p:nvSpPr>
            <p:spPr>
              <a:xfrm>
                <a:off x="7399204" y="9953477"/>
                <a:ext cx="4041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00" dirty="0">
                    <a:solidFill>
                      <a:schemeClr val="bg1"/>
                    </a:solidFill>
                    <a:effectLst/>
                    <a:latin typeface="Pokemon Solid" panose="040B0500000000000000" pitchFamily="82" charset="2"/>
                    <a:ea typeface="Lucida Sans Unicode" panose="020B0602030504020204" pitchFamily="34" charset="0"/>
                  </a:rPr>
                  <a:t>RF3.1_Password non corrispondono</a:t>
                </a:r>
              </a:p>
            </p:txBody>
          </p:sp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EF83E5D7-4A9A-B0BC-8EC3-3381284B0553}"/>
                  </a:ext>
                </a:extLst>
              </p:cNvPr>
              <p:cNvSpPr txBox="1"/>
              <p:nvPr/>
            </p:nvSpPr>
            <p:spPr>
              <a:xfrm>
                <a:off x="4644461" y="10352161"/>
                <a:ext cx="2768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800" dirty="0">
                    <a:solidFill>
                      <a:schemeClr val="bg1"/>
                    </a:solidFill>
                    <a:effectLst/>
                    <a:latin typeface="Pokemon Solid" panose="040B0500000000000000" pitchFamily="82" charset="2"/>
                    <a:ea typeface="Lucida Sans Unicode" panose="020B0602030504020204" pitchFamily="34" charset="0"/>
                  </a:rPr>
                  <a:t>RF3.2_Email non valida</a:t>
                </a:r>
              </a:p>
            </p:txBody>
          </p:sp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05D2F762-6B43-5F69-931C-8826FB756247}"/>
                  </a:ext>
                </a:extLst>
              </p:cNvPr>
              <p:cNvSpPr txBox="1"/>
              <p:nvPr/>
            </p:nvSpPr>
            <p:spPr>
              <a:xfrm>
                <a:off x="7431027" y="10691108"/>
                <a:ext cx="3846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00" dirty="0">
                    <a:solidFill>
                      <a:schemeClr val="bg1"/>
                    </a:solidFill>
                    <a:effectLst/>
                    <a:latin typeface="Pokemon Solid" panose="040B0500000000000000" pitchFamily="82" charset="2"/>
                    <a:ea typeface="Lucida Sans Unicode" panose="020B0602030504020204" pitchFamily="34" charset="0"/>
                  </a:rPr>
                  <a:t>RF3.3_Username già esistente</a:t>
                </a:r>
              </a:p>
            </p:txBody>
          </p:sp>
        </p:grpSp>
      </p:grpSp>
      <p:grpSp>
        <p:nvGrpSpPr>
          <p:cNvPr id="73" name="Gruppo 72">
            <a:extLst>
              <a:ext uri="{FF2B5EF4-FFF2-40B4-BE49-F238E27FC236}">
                <a16:creationId xmlns:a16="http://schemas.microsoft.com/office/drawing/2014/main" id="{A4B9F222-30A4-F884-FC56-297B206A0927}"/>
              </a:ext>
            </a:extLst>
          </p:cNvPr>
          <p:cNvGrpSpPr/>
          <p:nvPr/>
        </p:nvGrpSpPr>
        <p:grpSpPr>
          <a:xfrm>
            <a:off x="3944280" y="7239632"/>
            <a:ext cx="8383661" cy="9811365"/>
            <a:chOff x="3944280" y="7239632"/>
            <a:chExt cx="8383661" cy="9811365"/>
          </a:xfrm>
        </p:grpSpPr>
        <p:sp>
          <p:nvSpPr>
            <p:cNvPr id="44" name="Rettangolo con angoli arrotondati 43">
              <a:extLst>
                <a:ext uri="{FF2B5EF4-FFF2-40B4-BE49-F238E27FC236}">
                  <a16:creationId xmlns:a16="http://schemas.microsoft.com/office/drawing/2014/main" id="{D54846A0-2FB8-4053-12E6-B90B95FCB261}"/>
                </a:ext>
              </a:extLst>
            </p:cNvPr>
            <p:cNvSpPr/>
            <p:nvPr/>
          </p:nvSpPr>
          <p:spPr>
            <a:xfrm>
              <a:off x="5708633" y="7239632"/>
              <a:ext cx="3681774" cy="632341"/>
            </a:xfrm>
            <a:prstGeom prst="roundRect">
              <a:avLst>
                <a:gd name="adj" fmla="val 50000"/>
              </a:avLst>
            </a:prstGeom>
            <a:solidFill>
              <a:srgbClr val="FD4B5A"/>
            </a:solidFill>
            <a:ln w="57150">
              <a:solidFill>
                <a:srgbClr val="AB1F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latin typeface="Pokemon Solid" panose="040B0500000000000000" pitchFamily="82" charset="2"/>
                </a:rPr>
                <a:t>Gestione Utente</a:t>
              </a:r>
            </a:p>
          </p:txBody>
        </p: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5C092BB6-DEFE-F6C3-0FCE-4D00EB347ED1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7549520" y="7871973"/>
              <a:ext cx="0" cy="917902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8DD844F6-B5F2-4F77-5128-4D0046690A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4531" y="8286614"/>
              <a:ext cx="2354989" cy="445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C0BEEB8C-A28D-8555-DF45-2A44E7959C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6012" y="8665436"/>
              <a:ext cx="478430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2236D42B-D08A-8EFC-D626-42ACDFADDD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1993" y="9059136"/>
              <a:ext cx="270752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EAF662BF-3F1E-B3A1-6023-B4EA40188233}"/>
                </a:ext>
              </a:extLst>
            </p:cNvPr>
            <p:cNvCxnSpPr>
              <a:cxnSpLocks/>
            </p:cNvCxnSpPr>
            <p:nvPr/>
          </p:nvCxnSpPr>
          <p:spPr>
            <a:xfrm>
              <a:off x="7549520" y="9427436"/>
              <a:ext cx="417644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154F224D-2BBA-484C-F37D-DB32DECE71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6684" y="9800057"/>
              <a:ext cx="1492836" cy="837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937D633D-AC94-E56B-7B81-D8245A29393C}"/>
                </a:ext>
              </a:extLst>
            </p:cNvPr>
            <p:cNvCxnSpPr>
              <a:cxnSpLocks/>
            </p:cNvCxnSpPr>
            <p:nvPr/>
          </p:nvCxnSpPr>
          <p:spPr>
            <a:xfrm>
              <a:off x="7549520" y="10189436"/>
              <a:ext cx="254576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454EE06E-D7B1-E845-C8B8-E1E12B1B7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6013" y="10583147"/>
              <a:ext cx="279761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58DE24D6-7D86-11BA-5DBF-177F271418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3632" y="10947387"/>
              <a:ext cx="3513424" cy="406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E3A07467-9BDB-D5BD-318C-E93D557D499B}"/>
                </a:ext>
              </a:extLst>
            </p:cNvPr>
            <p:cNvSpPr txBox="1"/>
            <p:nvPr/>
          </p:nvSpPr>
          <p:spPr>
            <a:xfrm>
              <a:off x="7514720" y="8303263"/>
              <a:ext cx="4813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RF1.1_Credenziali sbagliate o non presenti</a:t>
              </a:r>
            </a:p>
          </p:txBody>
        </p:sp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5A65E594-452A-1A95-8658-189C28FF6EEB}"/>
                </a:ext>
              </a:extLst>
            </p:cNvPr>
            <p:cNvSpPr txBox="1"/>
            <p:nvPr/>
          </p:nvSpPr>
          <p:spPr>
            <a:xfrm>
              <a:off x="3944280" y="8711792"/>
              <a:ext cx="3796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457200"/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RF1.2_Account bannato</a:t>
              </a:r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62D8A95A-7387-2CF5-8783-C4C12CA18F7A}"/>
                </a:ext>
              </a:extLst>
            </p:cNvPr>
            <p:cNvSpPr txBox="1"/>
            <p:nvPr/>
          </p:nvSpPr>
          <p:spPr>
            <a:xfrm>
              <a:off x="5194531" y="7943576"/>
              <a:ext cx="2382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RF1_Autenticazione</a:t>
              </a:r>
            </a:p>
          </p:txBody>
        </p: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7962997A-A170-D985-79E8-2E55728EC12D}"/>
                </a:ext>
              </a:extLst>
            </p:cNvPr>
            <p:cNvSpPr txBox="1"/>
            <p:nvPr/>
          </p:nvSpPr>
          <p:spPr>
            <a:xfrm>
              <a:off x="7514719" y="9113111"/>
              <a:ext cx="4485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RF1.3_Account ancora non accettato</a:t>
              </a:r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EB95C2A4-077A-C90A-E618-CCEB2B833DC3}"/>
                </a:ext>
              </a:extLst>
            </p:cNvPr>
            <p:cNvSpPr txBox="1"/>
            <p:nvPr/>
          </p:nvSpPr>
          <p:spPr>
            <a:xfrm>
              <a:off x="6056684" y="9439104"/>
              <a:ext cx="1475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RF6_Logout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A9C28151-A46D-5312-5BC0-190B4E1F1DD2}"/>
                </a:ext>
              </a:extLst>
            </p:cNvPr>
            <p:cNvSpPr txBox="1"/>
            <p:nvPr/>
          </p:nvSpPr>
          <p:spPr>
            <a:xfrm>
              <a:off x="7500756" y="9840424"/>
              <a:ext cx="2663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RF11_Modificare profilo</a:t>
              </a:r>
            </a:p>
          </p:txBody>
        </p:sp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4530DA07-EB06-CDA4-3CF1-209F378694DB}"/>
                </a:ext>
              </a:extLst>
            </p:cNvPr>
            <p:cNvSpPr txBox="1"/>
            <p:nvPr/>
          </p:nvSpPr>
          <p:spPr>
            <a:xfrm>
              <a:off x="4746013" y="10239108"/>
              <a:ext cx="2768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RF3.2_Email non valida</a:t>
              </a:r>
            </a:p>
          </p:txBody>
        </p:sp>
        <p:sp>
          <p:nvSpPr>
            <p:cNvPr id="67" name="CasellaDiTesto 66">
              <a:extLst>
                <a:ext uri="{FF2B5EF4-FFF2-40B4-BE49-F238E27FC236}">
                  <a16:creationId xmlns:a16="http://schemas.microsoft.com/office/drawing/2014/main" id="{A9FBED04-D3EE-5FB9-6635-E8D8F02FE2D1}"/>
                </a:ext>
              </a:extLst>
            </p:cNvPr>
            <p:cNvSpPr txBox="1"/>
            <p:nvPr/>
          </p:nvSpPr>
          <p:spPr>
            <a:xfrm>
              <a:off x="7532579" y="10578055"/>
              <a:ext cx="3846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RF3.3_Username già esistente</a:t>
              </a:r>
            </a:p>
          </p:txBody>
        </p:sp>
      </p:grp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41D92336-3C81-8D6B-B71C-247F129AFAE8}"/>
              </a:ext>
            </a:extLst>
          </p:cNvPr>
          <p:cNvSpPr txBox="1"/>
          <p:nvPr/>
        </p:nvSpPr>
        <p:spPr>
          <a:xfrm>
            <a:off x="5775290" y="207627"/>
            <a:ext cx="3565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Pokemon Solid" panose="040B0500000000000000" pitchFamily="82" charset="2"/>
              </a:rPr>
              <a:t>Requisiti funzionali</a:t>
            </a:r>
          </a:p>
        </p:txBody>
      </p:sp>
    </p:spTree>
    <p:extLst>
      <p:ext uri="{BB962C8B-B14F-4D97-AF65-F5344CB8AC3E}">
        <p14:creationId xmlns:p14="http://schemas.microsoft.com/office/powerpoint/2010/main" val="2264824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787E19FA-2DAB-FFB9-DFB7-BB14A2D71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794" y="2517040"/>
            <a:ext cx="2655251" cy="3372885"/>
          </a:xfrm>
          <a:prstGeom prst="rect">
            <a:avLst/>
          </a:prstGeom>
        </p:spPr>
      </p:pic>
      <p:pic>
        <p:nvPicPr>
          <p:cNvPr id="17" name="Immagine 16" descr="Immagine che contiene logo, cerchio, Carattere, Elementi grafici&#10;&#10;Descrizione generata automaticamente">
            <a:extLst>
              <a:ext uri="{FF2B5EF4-FFF2-40B4-BE49-F238E27FC236}">
                <a16:creationId xmlns:a16="http://schemas.microsoft.com/office/drawing/2014/main" id="{481B8042-57D3-199E-FCA4-88F18AEE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84" y="2517040"/>
            <a:ext cx="2655251" cy="3372885"/>
          </a:xfrm>
          <a:prstGeom prst="rect">
            <a:avLst/>
          </a:prstGeom>
        </p:spPr>
      </p:pic>
      <p:pic>
        <p:nvPicPr>
          <p:cNvPr id="19" name="Immagine 18" descr="Immagine che contiene cerchio, verde, Elementi grafici, logo&#10;&#10;Descrizione generata automaticamente">
            <a:extLst>
              <a:ext uri="{FF2B5EF4-FFF2-40B4-BE49-F238E27FC236}">
                <a16:creationId xmlns:a16="http://schemas.microsoft.com/office/drawing/2014/main" id="{1783FB66-1FCC-D1E4-13AC-B2F44C59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84" y="2517040"/>
            <a:ext cx="2655251" cy="337288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B8FF665-70FE-061C-9B35-366E4C8BEA85}"/>
              </a:ext>
            </a:extLst>
          </p:cNvPr>
          <p:cNvSpPr/>
          <p:nvPr/>
        </p:nvSpPr>
        <p:spPr>
          <a:xfrm>
            <a:off x="2937534" y="0"/>
            <a:ext cx="9254466" cy="6875393"/>
          </a:xfrm>
          <a:prstGeom prst="rect">
            <a:avLst/>
          </a:prstGeom>
          <a:solidFill>
            <a:srgbClr val="AB1F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Pokemon Solid" panose="040B0500000000000000" pitchFamily="82" charset="2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2505ED0-FFF1-8801-8DCA-F83720A0BF6E}"/>
              </a:ext>
            </a:extLst>
          </p:cNvPr>
          <p:cNvSpPr/>
          <p:nvPr/>
        </p:nvSpPr>
        <p:spPr>
          <a:xfrm>
            <a:off x="-52325" y="0"/>
            <a:ext cx="2991383" cy="6858000"/>
          </a:xfrm>
          <a:prstGeom prst="rect">
            <a:avLst/>
          </a:prstGeom>
          <a:solidFill>
            <a:srgbClr val="FD4B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Carattere, Elementi grafici, grafica, tipografia&#10;&#10;Descrizione generata automaticamente">
            <a:extLst>
              <a:ext uri="{FF2B5EF4-FFF2-40B4-BE49-F238E27FC236}">
                <a16:creationId xmlns:a16="http://schemas.microsoft.com/office/drawing/2014/main" id="{EA2EC9F2-5495-160C-7AC9-3F90E9E2C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5" y="-4091422"/>
            <a:ext cx="8924925" cy="1228725"/>
          </a:xfrm>
          <a:prstGeom prst="rect">
            <a:avLst/>
          </a:prstGeom>
        </p:spPr>
      </p:pic>
      <p:pic>
        <p:nvPicPr>
          <p:cNvPr id="21" name="Immagine 20" descr="Immagine che contiene cerchio, logo, simbolo, Carattere&#10;&#10;Descrizione generata automaticamente">
            <a:extLst>
              <a:ext uri="{FF2B5EF4-FFF2-40B4-BE49-F238E27FC236}">
                <a16:creationId xmlns:a16="http://schemas.microsoft.com/office/drawing/2014/main" id="{923451DD-18F1-E3F1-D326-50C8887626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0" y="1742558"/>
            <a:ext cx="2637309" cy="3372883"/>
          </a:xfrm>
          <a:prstGeom prst="rect">
            <a:avLst/>
          </a:prstGeom>
        </p:spPr>
      </p:pic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EA9DB7A0-49C8-5C67-9372-5F348F193B86}"/>
              </a:ext>
            </a:extLst>
          </p:cNvPr>
          <p:cNvSpPr/>
          <p:nvPr/>
        </p:nvSpPr>
        <p:spPr>
          <a:xfrm flipV="1">
            <a:off x="35966400" y="4755034"/>
            <a:ext cx="1320800" cy="4571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0" name="Gruppo 69">
            <a:extLst>
              <a:ext uri="{FF2B5EF4-FFF2-40B4-BE49-F238E27FC236}">
                <a16:creationId xmlns:a16="http://schemas.microsoft.com/office/drawing/2014/main" id="{11CCBFFD-D144-6E39-63A7-0605AE3D79F5}"/>
              </a:ext>
            </a:extLst>
          </p:cNvPr>
          <p:cNvGrpSpPr/>
          <p:nvPr/>
        </p:nvGrpSpPr>
        <p:grpSpPr>
          <a:xfrm>
            <a:off x="3420386" y="-6175954"/>
            <a:ext cx="8003327" cy="7918512"/>
            <a:chOff x="3556327" y="368102"/>
            <a:chExt cx="8003327" cy="7918512"/>
          </a:xfrm>
        </p:grpSpPr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ADE715A1-6A97-3B54-C12D-62FBF0DDD429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7549520" y="1000443"/>
              <a:ext cx="16941" cy="728617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uppo 73">
              <a:extLst>
                <a:ext uri="{FF2B5EF4-FFF2-40B4-BE49-F238E27FC236}">
                  <a16:creationId xmlns:a16="http://schemas.microsoft.com/office/drawing/2014/main" id="{A68D5A1D-27EC-FB8F-AE8F-F667E46F249D}"/>
                </a:ext>
              </a:extLst>
            </p:cNvPr>
            <p:cNvGrpSpPr/>
            <p:nvPr/>
          </p:nvGrpSpPr>
          <p:grpSpPr>
            <a:xfrm>
              <a:off x="3556327" y="368102"/>
              <a:ext cx="8003327" cy="3711815"/>
              <a:chOff x="3437834" y="7352685"/>
              <a:chExt cx="8003327" cy="3711815"/>
            </a:xfrm>
          </p:grpSpPr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6CB91501-3631-A191-EC7A-70233856EEC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07081" y="7352685"/>
                <a:ext cx="3681774" cy="632341"/>
              </a:xfrm>
              <a:prstGeom prst="roundRect">
                <a:avLst>
                  <a:gd name="adj" fmla="val 50000"/>
                </a:avLst>
              </a:prstGeom>
              <a:solidFill>
                <a:srgbClr val="FD4B5A"/>
              </a:solidFill>
              <a:ln w="57150">
                <a:solidFill>
                  <a:srgbClr val="AB1F2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latin typeface="Pokemon Solid" panose="040B0500000000000000" pitchFamily="82" charset="2"/>
                  </a:rPr>
                  <a:t>Gestione Guest</a:t>
                </a:r>
              </a:p>
            </p:txBody>
          </p:sp>
          <p:cxnSp>
            <p:nvCxnSpPr>
              <p:cNvPr id="16" name="Connettore diritto 15">
                <a:extLst>
                  <a:ext uri="{FF2B5EF4-FFF2-40B4-BE49-F238E27FC236}">
                    <a16:creationId xmlns:a16="http://schemas.microsoft.com/office/drawing/2014/main" id="{E61AF0D7-1F6E-7DE5-8F1D-E9BA05B485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7979" y="8404126"/>
                <a:ext cx="3359989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diritto 17">
                <a:extLst>
                  <a:ext uri="{FF2B5EF4-FFF2-40B4-BE49-F238E27FC236}">
                    <a16:creationId xmlns:a16="http://schemas.microsoft.com/office/drawing/2014/main" id="{FB4A0B77-438F-DB21-E10E-426F75CEBC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42080" y="8773458"/>
                <a:ext cx="3927761" cy="503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diritto 36">
                <a:extLst>
                  <a:ext uri="{FF2B5EF4-FFF2-40B4-BE49-F238E27FC236}">
                    <a16:creationId xmlns:a16="http://schemas.microsoft.com/office/drawing/2014/main" id="{17BC3E11-6A4A-C65A-D53B-CD10663A91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0441" y="9172189"/>
                <a:ext cx="2707527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ttore diritto 37">
                <a:extLst>
                  <a:ext uri="{FF2B5EF4-FFF2-40B4-BE49-F238E27FC236}">
                    <a16:creationId xmlns:a16="http://schemas.microsoft.com/office/drawing/2014/main" id="{6114465D-33C9-1234-979E-D390F40CA3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7968" y="9540489"/>
                <a:ext cx="3507536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ttore diritto 38">
                <a:extLst>
                  <a:ext uri="{FF2B5EF4-FFF2-40B4-BE49-F238E27FC236}">
                    <a16:creationId xmlns:a16="http://schemas.microsoft.com/office/drawing/2014/main" id="{4A253745-133C-E035-925C-2C5CE4C83F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02191" y="9921489"/>
                <a:ext cx="3945777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ttore diritto 39">
                <a:extLst>
                  <a:ext uri="{FF2B5EF4-FFF2-40B4-BE49-F238E27FC236}">
                    <a16:creationId xmlns:a16="http://schemas.microsoft.com/office/drawing/2014/main" id="{8B2F4739-6EA7-20F4-F4F6-4F21281AE2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7968" y="10302489"/>
                <a:ext cx="399319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ttore diritto 40">
                <a:extLst>
                  <a:ext uri="{FF2B5EF4-FFF2-40B4-BE49-F238E27FC236}">
                    <a16:creationId xmlns:a16="http://schemas.microsoft.com/office/drawing/2014/main" id="{7A2660CB-8DA5-C625-4783-327F8C5C2A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44461" y="10696200"/>
                <a:ext cx="2797619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ttore diritto 41">
                <a:extLst>
                  <a:ext uri="{FF2B5EF4-FFF2-40B4-BE49-F238E27FC236}">
                    <a16:creationId xmlns:a16="http://schemas.microsoft.com/office/drawing/2014/main" id="{DAF6573F-43E1-4A27-F457-867FA891D9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42080" y="11060440"/>
                <a:ext cx="3513424" cy="406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4DAA79A7-1CB6-9CC1-DC5C-DF920D8FA16E}"/>
                  </a:ext>
                </a:extLst>
              </p:cNvPr>
              <p:cNvSpPr txBox="1"/>
              <p:nvPr/>
            </p:nvSpPr>
            <p:spPr>
              <a:xfrm>
                <a:off x="7413168" y="8416316"/>
                <a:ext cx="402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00" dirty="0">
                    <a:solidFill>
                      <a:schemeClr val="bg1"/>
                    </a:solidFill>
                    <a:effectLst/>
                    <a:latin typeface="Pokemon Solid" panose="040B0500000000000000" pitchFamily="82" charset="2"/>
                    <a:ea typeface="Lucida Sans Unicode" panose="020B0602030504020204" pitchFamily="34" charset="0"/>
                  </a:rPr>
                  <a:t>RF2.1_Password non corrispondono </a:t>
                </a:r>
              </a:p>
            </p:txBody>
          </p:sp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1AEA58E0-DB5D-0C70-971F-42735350B592}"/>
                  </a:ext>
                </a:extLst>
              </p:cNvPr>
              <p:cNvSpPr txBox="1"/>
              <p:nvPr/>
            </p:nvSpPr>
            <p:spPr>
              <a:xfrm>
                <a:off x="3842728" y="8824845"/>
                <a:ext cx="3596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457200"/>
                <a:r>
                  <a:rPr lang="it-IT" dirty="0">
                    <a:solidFill>
                      <a:schemeClr val="bg1"/>
                    </a:solidFill>
                    <a:latin typeface="Pokemon Solid" panose="040B0500000000000000" pitchFamily="82" charset="2"/>
                  </a:rPr>
                  <a:t>RF2.2_Email non valida</a:t>
                </a:r>
              </a:p>
            </p:txBody>
          </p:sp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98E449E1-23EA-C0F9-209F-A31832C83F3A}"/>
                  </a:ext>
                </a:extLst>
              </p:cNvPr>
              <p:cNvSpPr txBox="1"/>
              <p:nvPr/>
            </p:nvSpPr>
            <p:spPr>
              <a:xfrm>
                <a:off x="4087979" y="8032765"/>
                <a:ext cx="3377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>
                    <a:solidFill>
                      <a:schemeClr val="bg1"/>
                    </a:solidFill>
                    <a:latin typeface="Pokemon Solid" panose="040B0500000000000000" pitchFamily="82" charset="2"/>
                  </a:rPr>
                  <a:t>RF2_Registrazione giocatore</a:t>
                </a:r>
              </a:p>
            </p:txBody>
          </p:sp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38381147-AD17-0A98-C62D-75B89540B5F7}"/>
                  </a:ext>
                </a:extLst>
              </p:cNvPr>
              <p:cNvSpPr txBox="1"/>
              <p:nvPr/>
            </p:nvSpPr>
            <p:spPr>
              <a:xfrm>
                <a:off x="7413168" y="9226164"/>
                <a:ext cx="3734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bg1"/>
                    </a:solidFill>
                    <a:latin typeface="Pokemon Solid" panose="040B0500000000000000" pitchFamily="82" charset="2"/>
                  </a:rPr>
                  <a:t>RF2.3_Username già esistente</a:t>
                </a:r>
              </a:p>
            </p:txBody>
          </p:sp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15ADB533-32A7-C24F-ACDC-D8127B21A136}"/>
                  </a:ext>
                </a:extLst>
              </p:cNvPr>
              <p:cNvSpPr txBox="1"/>
              <p:nvPr/>
            </p:nvSpPr>
            <p:spPr>
              <a:xfrm>
                <a:off x="3437834" y="9552157"/>
                <a:ext cx="3993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00" dirty="0">
                    <a:solidFill>
                      <a:schemeClr val="bg1"/>
                    </a:solidFill>
                    <a:effectLst/>
                    <a:latin typeface="Pokemon Solid" panose="040B0500000000000000" pitchFamily="82" charset="2"/>
                    <a:ea typeface="Lucida Sans Unicode" panose="020B0602030504020204" pitchFamily="34" charset="0"/>
                  </a:rPr>
                  <a:t>RF3_Registrazione organizzatore</a:t>
                </a:r>
              </a:p>
            </p:txBody>
          </p:sp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E464A0C-2710-0262-754A-50744D3B1571}"/>
                  </a:ext>
                </a:extLst>
              </p:cNvPr>
              <p:cNvSpPr txBox="1"/>
              <p:nvPr/>
            </p:nvSpPr>
            <p:spPr>
              <a:xfrm>
                <a:off x="7399204" y="9953477"/>
                <a:ext cx="4041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00" dirty="0">
                    <a:solidFill>
                      <a:schemeClr val="bg1"/>
                    </a:solidFill>
                    <a:effectLst/>
                    <a:latin typeface="Pokemon Solid" panose="040B0500000000000000" pitchFamily="82" charset="2"/>
                    <a:ea typeface="Lucida Sans Unicode" panose="020B0602030504020204" pitchFamily="34" charset="0"/>
                  </a:rPr>
                  <a:t>RF3.1_Password non corrispondono</a:t>
                </a:r>
              </a:p>
            </p:txBody>
          </p:sp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EF83E5D7-4A9A-B0BC-8EC3-3381284B0553}"/>
                  </a:ext>
                </a:extLst>
              </p:cNvPr>
              <p:cNvSpPr txBox="1"/>
              <p:nvPr/>
            </p:nvSpPr>
            <p:spPr>
              <a:xfrm>
                <a:off x="4644461" y="10352161"/>
                <a:ext cx="2768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800" dirty="0">
                    <a:solidFill>
                      <a:schemeClr val="bg1"/>
                    </a:solidFill>
                    <a:effectLst/>
                    <a:latin typeface="Pokemon Solid" panose="040B0500000000000000" pitchFamily="82" charset="2"/>
                    <a:ea typeface="Lucida Sans Unicode" panose="020B0602030504020204" pitchFamily="34" charset="0"/>
                  </a:rPr>
                  <a:t>RF3.2_Email non valida</a:t>
                </a:r>
              </a:p>
            </p:txBody>
          </p:sp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05D2F762-6B43-5F69-931C-8826FB756247}"/>
                  </a:ext>
                </a:extLst>
              </p:cNvPr>
              <p:cNvSpPr txBox="1"/>
              <p:nvPr/>
            </p:nvSpPr>
            <p:spPr>
              <a:xfrm>
                <a:off x="7431027" y="10691108"/>
                <a:ext cx="3846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00" dirty="0">
                    <a:solidFill>
                      <a:schemeClr val="bg1"/>
                    </a:solidFill>
                    <a:effectLst/>
                    <a:latin typeface="Pokemon Solid" panose="040B0500000000000000" pitchFamily="82" charset="2"/>
                    <a:ea typeface="Lucida Sans Unicode" panose="020B0602030504020204" pitchFamily="34" charset="0"/>
                  </a:rPr>
                  <a:t>RF3.3_Username già esistente</a:t>
                </a:r>
              </a:p>
            </p:txBody>
          </p:sp>
        </p:grpSp>
      </p:grpSp>
      <p:grpSp>
        <p:nvGrpSpPr>
          <p:cNvPr id="73" name="Gruppo 72">
            <a:extLst>
              <a:ext uri="{FF2B5EF4-FFF2-40B4-BE49-F238E27FC236}">
                <a16:creationId xmlns:a16="http://schemas.microsoft.com/office/drawing/2014/main" id="{A4B9F222-30A4-F884-FC56-297B206A0927}"/>
              </a:ext>
            </a:extLst>
          </p:cNvPr>
          <p:cNvGrpSpPr/>
          <p:nvPr/>
        </p:nvGrpSpPr>
        <p:grpSpPr>
          <a:xfrm>
            <a:off x="3808339" y="695576"/>
            <a:ext cx="8383661" cy="9811365"/>
            <a:chOff x="3944280" y="7239632"/>
            <a:chExt cx="8383661" cy="9811365"/>
          </a:xfrm>
        </p:grpSpPr>
        <p:sp>
          <p:nvSpPr>
            <p:cNvPr id="44" name="Rettangolo con angoli arrotondati 43">
              <a:extLst>
                <a:ext uri="{FF2B5EF4-FFF2-40B4-BE49-F238E27FC236}">
                  <a16:creationId xmlns:a16="http://schemas.microsoft.com/office/drawing/2014/main" id="{D54846A0-2FB8-4053-12E6-B90B95FCB261}"/>
                </a:ext>
              </a:extLst>
            </p:cNvPr>
            <p:cNvSpPr/>
            <p:nvPr/>
          </p:nvSpPr>
          <p:spPr>
            <a:xfrm>
              <a:off x="5708633" y="7239632"/>
              <a:ext cx="3681774" cy="632341"/>
            </a:xfrm>
            <a:prstGeom prst="roundRect">
              <a:avLst>
                <a:gd name="adj" fmla="val 50000"/>
              </a:avLst>
            </a:prstGeom>
            <a:solidFill>
              <a:srgbClr val="FD4B5A"/>
            </a:solidFill>
            <a:ln w="57150">
              <a:solidFill>
                <a:srgbClr val="AB1F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latin typeface="Pokemon Solid" panose="040B0500000000000000" pitchFamily="82" charset="2"/>
                </a:rPr>
                <a:t>Gestione Utente</a:t>
              </a:r>
            </a:p>
          </p:txBody>
        </p: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5C092BB6-DEFE-F6C3-0FCE-4D00EB347ED1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7549520" y="7871973"/>
              <a:ext cx="0" cy="917902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8DD844F6-B5F2-4F77-5128-4D0046690A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4531" y="8286614"/>
              <a:ext cx="2354989" cy="445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C0BEEB8C-A28D-8555-DF45-2A44E7959C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6012" y="8665436"/>
              <a:ext cx="478430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2236D42B-D08A-8EFC-D626-42ACDFADDD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1993" y="9059136"/>
              <a:ext cx="270752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EAF662BF-3F1E-B3A1-6023-B4EA40188233}"/>
                </a:ext>
              </a:extLst>
            </p:cNvPr>
            <p:cNvCxnSpPr>
              <a:cxnSpLocks/>
            </p:cNvCxnSpPr>
            <p:nvPr/>
          </p:nvCxnSpPr>
          <p:spPr>
            <a:xfrm>
              <a:off x="7549520" y="9427436"/>
              <a:ext cx="417644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154F224D-2BBA-484C-F37D-DB32DECE71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6684" y="9800057"/>
              <a:ext cx="1492836" cy="837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937D633D-AC94-E56B-7B81-D8245A29393C}"/>
                </a:ext>
              </a:extLst>
            </p:cNvPr>
            <p:cNvCxnSpPr>
              <a:cxnSpLocks/>
            </p:cNvCxnSpPr>
            <p:nvPr/>
          </p:nvCxnSpPr>
          <p:spPr>
            <a:xfrm>
              <a:off x="7549520" y="10189436"/>
              <a:ext cx="254576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454EE06E-D7B1-E845-C8B8-E1E12B1B7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6013" y="10583147"/>
              <a:ext cx="279761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58DE24D6-7D86-11BA-5DBF-177F271418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3632" y="10947387"/>
              <a:ext cx="3513424" cy="406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E3A07467-9BDB-D5BD-318C-E93D557D499B}"/>
                </a:ext>
              </a:extLst>
            </p:cNvPr>
            <p:cNvSpPr txBox="1"/>
            <p:nvPr/>
          </p:nvSpPr>
          <p:spPr>
            <a:xfrm>
              <a:off x="7514720" y="8303263"/>
              <a:ext cx="4813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RF1.1_Credenziali sbagliate o non presenti</a:t>
              </a:r>
            </a:p>
          </p:txBody>
        </p:sp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5A65E594-452A-1A95-8658-189C28FF6EEB}"/>
                </a:ext>
              </a:extLst>
            </p:cNvPr>
            <p:cNvSpPr txBox="1"/>
            <p:nvPr/>
          </p:nvSpPr>
          <p:spPr>
            <a:xfrm>
              <a:off x="3944280" y="8711792"/>
              <a:ext cx="3796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457200"/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RF1.2_Account bannato</a:t>
              </a:r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62D8A95A-7387-2CF5-8783-C4C12CA18F7A}"/>
                </a:ext>
              </a:extLst>
            </p:cNvPr>
            <p:cNvSpPr txBox="1"/>
            <p:nvPr/>
          </p:nvSpPr>
          <p:spPr>
            <a:xfrm>
              <a:off x="5194531" y="7943576"/>
              <a:ext cx="2382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RF1_Autenticazione</a:t>
              </a:r>
            </a:p>
          </p:txBody>
        </p: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7962997A-A170-D985-79E8-2E55728EC12D}"/>
                </a:ext>
              </a:extLst>
            </p:cNvPr>
            <p:cNvSpPr txBox="1"/>
            <p:nvPr/>
          </p:nvSpPr>
          <p:spPr>
            <a:xfrm>
              <a:off x="7514719" y="9113111"/>
              <a:ext cx="4485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RF1.3_Account ancora non accettato</a:t>
              </a:r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EB95C2A4-077A-C90A-E618-CCEB2B833DC3}"/>
                </a:ext>
              </a:extLst>
            </p:cNvPr>
            <p:cNvSpPr txBox="1"/>
            <p:nvPr/>
          </p:nvSpPr>
          <p:spPr>
            <a:xfrm>
              <a:off x="6056684" y="9439104"/>
              <a:ext cx="1475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RF6_Logout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A9C28151-A46D-5312-5BC0-190B4E1F1DD2}"/>
                </a:ext>
              </a:extLst>
            </p:cNvPr>
            <p:cNvSpPr txBox="1"/>
            <p:nvPr/>
          </p:nvSpPr>
          <p:spPr>
            <a:xfrm>
              <a:off x="7500756" y="9840424"/>
              <a:ext cx="2663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RF11_Modificare profilo</a:t>
              </a:r>
            </a:p>
          </p:txBody>
        </p:sp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4530DA07-EB06-CDA4-3CF1-209F378694DB}"/>
                </a:ext>
              </a:extLst>
            </p:cNvPr>
            <p:cNvSpPr txBox="1"/>
            <p:nvPr/>
          </p:nvSpPr>
          <p:spPr>
            <a:xfrm>
              <a:off x="4746013" y="10239108"/>
              <a:ext cx="2768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RF3.2_Email non valida</a:t>
              </a:r>
            </a:p>
          </p:txBody>
        </p:sp>
        <p:sp>
          <p:nvSpPr>
            <p:cNvPr id="67" name="CasellaDiTesto 66">
              <a:extLst>
                <a:ext uri="{FF2B5EF4-FFF2-40B4-BE49-F238E27FC236}">
                  <a16:creationId xmlns:a16="http://schemas.microsoft.com/office/drawing/2014/main" id="{A9FBED04-D3EE-5FB9-6635-E8D8F02FE2D1}"/>
                </a:ext>
              </a:extLst>
            </p:cNvPr>
            <p:cNvSpPr txBox="1"/>
            <p:nvPr/>
          </p:nvSpPr>
          <p:spPr>
            <a:xfrm>
              <a:off x="7532579" y="10578055"/>
              <a:ext cx="3846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800" dirty="0">
                  <a:solidFill>
                    <a:schemeClr val="bg1"/>
                  </a:solidFill>
                  <a:effectLst/>
                  <a:latin typeface="Pokemon Solid" panose="040B0500000000000000" pitchFamily="82" charset="2"/>
                  <a:ea typeface="Lucida Sans Unicode" panose="020B0602030504020204" pitchFamily="34" charset="0"/>
                </a:rPr>
                <a:t>RF3.3_Username già esistente</a:t>
              </a:r>
            </a:p>
          </p:txBody>
        </p:sp>
      </p:grpSp>
      <p:grpSp>
        <p:nvGrpSpPr>
          <p:cNvPr id="78" name="Gruppo 77">
            <a:extLst>
              <a:ext uri="{FF2B5EF4-FFF2-40B4-BE49-F238E27FC236}">
                <a16:creationId xmlns:a16="http://schemas.microsoft.com/office/drawing/2014/main" id="{F2EE1851-432C-7427-0B75-CE0CF88FAFE6}"/>
              </a:ext>
            </a:extLst>
          </p:cNvPr>
          <p:cNvGrpSpPr/>
          <p:nvPr/>
        </p:nvGrpSpPr>
        <p:grpSpPr>
          <a:xfrm>
            <a:off x="5572692" y="7243692"/>
            <a:ext cx="5372985" cy="9811365"/>
            <a:chOff x="5565072" y="7227921"/>
            <a:chExt cx="5372985" cy="9811365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3D14DA8F-24F5-F9BA-1FEB-11873AA92E4A}"/>
                </a:ext>
              </a:extLst>
            </p:cNvPr>
            <p:cNvSpPr/>
            <p:nvPr/>
          </p:nvSpPr>
          <p:spPr>
            <a:xfrm>
              <a:off x="5565072" y="7227921"/>
              <a:ext cx="3681774" cy="632341"/>
            </a:xfrm>
            <a:prstGeom prst="roundRect">
              <a:avLst>
                <a:gd name="adj" fmla="val 50000"/>
              </a:avLst>
            </a:prstGeom>
            <a:solidFill>
              <a:srgbClr val="FD4B5A"/>
            </a:solidFill>
            <a:ln w="57150">
              <a:solidFill>
                <a:srgbClr val="AB1F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latin typeface="Pokemon Solid" panose="040B0500000000000000" pitchFamily="82" charset="2"/>
                </a:rPr>
                <a:t>Gestione Giocatore</a:t>
              </a:r>
            </a:p>
          </p:txBody>
        </p: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4107F242-4020-3DA0-236E-FA21A34D9F8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7405959" y="7860262"/>
              <a:ext cx="0" cy="917902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440225F9-C077-7821-F259-B973552DC8F7}"/>
                </a:ext>
              </a:extLst>
            </p:cNvPr>
            <p:cNvCxnSpPr>
              <a:cxnSpLocks/>
            </p:cNvCxnSpPr>
            <p:nvPr/>
          </p:nvCxnSpPr>
          <p:spPr>
            <a:xfrm>
              <a:off x="7405959" y="9415725"/>
              <a:ext cx="35151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2452A17-CDE9-C6AD-8E56-1115DF7634AC}"/>
                </a:ext>
              </a:extLst>
            </p:cNvPr>
            <p:cNvSpPr txBox="1"/>
            <p:nvPr/>
          </p:nvSpPr>
          <p:spPr>
            <a:xfrm>
              <a:off x="7371159" y="9101400"/>
              <a:ext cx="3566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Pokemon Solid" panose="040B0500000000000000" pitchFamily="82" charset="2"/>
                </a:rPr>
                <a:t>RF12_Sostituire membro Team</a:t>
              </a:r>
            </a:p>
          </p:txBody>
        </p:sp>
      </p:grp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ABADA737-E329-EA1E-2A37-08BB51D6F28A}"/>
              </a:ext>
            </a:extLst>
          </p:cNvPr>
          <p:cNvSpPr txBox="1"/>
          <p:nvPr/>
        </p:nvSpPr>
        <p:spPr>
          <a:xfrm>
            <a:off x="5750184" y="-7260232"/>
            <a:ext cx="3565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Pokemon Solid" panose="040B0500000000000000" pitchFamily="82" charset="2"/>
              </a:rPr>
              <a:t>Requisiti funzionali</a:t>
            </a:r>
          </a:p>
        </p:txBody>
      </p:sp>
    </p:spTree>
    <p:extLst>
      <p:ext uri="{BB962C8B-B14F-4D97-AF65-F5344CB8AC3E}">
        <p14:creationId xmlns:p14="http://schemas.microsoft.com/office/powerpoint/2010/main" val="86614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2526</Words>
  <Application>Microsoft Office PowerPoint</Application>
  <PresentationFormat>Widescreen</PresentationFormat>
  <Paragraphs>473</Paragraphs>
  <Slides>31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Pokemon Solid</vt:lpstr>
      <vt:lpstr>Symbol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LUIGI ROCCHINO</dc:creator>
  <cp:lastModifiedBy>LUIGI ROCCHINO</cp:lastModifiedBy>
  <cp:revision>5</cp:revision>
  <dcterms:created xsi:type="dcterms:W3CDTF">2024-01-30T19:45:39Z</dcterms:created>
  <dcterms:modified xsi:type="dcterms:W3CDTF">2024-02-01T13:37:19Z</dcterms:modified>
</cp:coreProperties>
</file>