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642" r:id="rId2"/>
    <p:sldId id="680" r:id="rId3"/>
    <p:sldId id="683" r:id="rId4"/>
    <p:sldId id="684" r:id="rId5"/>
    <p:sldId id="685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BFBFBF"/>
    <a:srgbClr val="0E8012"/>
    <a:srgbClr val="BDD7EE"/>
    <a:srgbClr val="6D70D8"/>
    <a:srgbClr val="0F16A1"/>
    <a:srgbClr val="5B9BD5"/>
    <a:srgbClr val="41719C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2082" autoAdjust="0"/>
  </p:normalViewPr>
  <p:slideViewPr>
    <p:cSldViewPr snapToGrid="0">
      <p:cViewPr varScale="1">
        <p:scale>
          <a:sx n="88" d="100"/>
          <a:sy n="88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540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r>
              <a:rPr lang="en-US" altLang="ko-KR" sz="1350" dirty="0" smtClean="0"/>
              <a:t>/5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Persistent Mode for Fuzzing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4" y="1273629"/>
            <a:ext cx="8635093" cy="4909456"/>
          </a:xfrm>
        </p:spPr>
        <p:txBody>
          <a:bodyPr/>
          <a:lstStyle/>
          <a:p>
            <a:r>
              <a:rPr lang="en-US" altLang="ko-KR" dirty="0" smtClean="0"/>
              <a:t>Feed inputs to a target program within a process instead of forking and initializing the target program for each input</a:t>
            </a: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reliably reset to a nearly-pristine state across </a:t>
            </a:r>
            <a:r>
              <a:rPr lang="en-US" altLang="ko-KR" dirty="0" smtClean="0"/>
              <a:t>inputs</a:t>
            </a:r>
          </a:p>
          <a:p>
            <a:pPr lvl="1"/>
            <a:r>
              <a:rPr lang="en-US" altLang="ko-KR" dirty="0" smtClean="0"/>
              <a:t>To avoid the expensive forking and initialization</a:t>
            </a:r>
            <a:endParaRPr lang="en-US" altLang="ko-KR" dirty="0"/>
          </a:p>
          <a:p>
            <a:r>
              <a:rPr lang="en-US" altLang="ko-KR" i="1" dirty="0"/>
              <a:t>“This is the most powerful and effective fuzzing you can do.”</a:t>
            </a:r>
          </a:p>
          <a:p>
            <a:r>
              <a:rPr lang="en-US" altLang="ko-KR" i="1" dirty="0"/>
              <a:t>“All professional fuzzing uses this mode.”</a:t>
            </a:r>
          </a:p>
          <a:p>
            <a:endParaRPr lang="en-US" altLang="ko-KR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338535" y="4773082"/>
            <a:ext cx="470228" cy="36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" y="4465288"/>
            <a:ext cx="3383280" cy="9829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372" y="4941560"/>
            <a:ext cx="571500" cy="165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03" y="4309840"/>
            <a:ext cx="3383280" cy="12938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46942" y="4795659"/>
            <a:ext cx="2023380" cy="592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Persistent Mode on Fuzzing Stateless Programs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need of state reset in principle</a:t>
            </a:r>
          </a:p>
          <a:p>
            <a:pPr lvl="1"/>
            <a:r>
              <a:rPr lang="en-US" altLang="ko-KR" dirty="0" smtClean="0"/>
              <a:t>Because of no critical variable (i.e., variables that store the results of previous run and are used in a future run)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Unexpected termination of Fuzzing due to memory leak on stateless programs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62" y="2549193"/>
            <a:ext cx="3383280" cy="1700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4643" y="2435198"/>
            <a:ext cx="279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</a:rPr>
              <a:t>The </a:t>
            </a:r>
            <a:r>
              <a:rPr lang="en-US" altLang="ko-KR" sz="1600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target_function</a:t>
            </a:r>
            <a:r>
              <a:rPr lang="en-US" altLang="ko-KR" sz="1600" dirty="0" smtClean="0">
                <a:solidFill>
                  <a:srgbClr val="0000FF"/>
                </a:solidFill>
              </a:rPr>
              <a:t> does not store any results for future execution (i.e., stateless).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46205" y="2634343"/>
            <a:ext cx="2897713" cy="43270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4022481" y="2850697"/>
            <a:ext cx="423724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46" y="4943966"/>
            <a:ext cx="3396996" cy="170078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03684" y="5159416"/>
            <a:ext cx="2177095" cy="147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0360" y="5135132"/>
            <a:ext cx="285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Finally the </a:t>
            </a:r>
            <a:r>
              <a:rPr lang="en-US" altLang="ko-KR" sz="16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malloc</a:t>
            </a:r>
            <a:r>
              <a:rPr lang="en-US" altLang="ko-KR" sz="1600" dirty="0" smtClean="0">
                <a:solidFill>
                  <a:srgbClr val="FF0000"/>
                </a:solidFill>
              </a:rPr>
              <a:t> fails due to memory leak and the fuzzing may terminate unexpectedly.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16" idx="3"/>
            <a:endCxn id="15" idx="1"/>
          </p:cNvCxnSpPr>
          <p:nvPr/>
        </p:nvCxnSpPr>
        <p:spPr>
          <a:xfrm flipV="1">
            <a:off x="3967844" y="5233101"/>
            <a:ext cx="535840" cy="3175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509" y="6046012"/>
            <a:ext cx="376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AFL++’s persistent mode handles the unexpected side effect.</a:t>
            </a:r>
          </a:p>
        </p:txBody>
      </p:sp>
    </p:spTree>
    <p:extLst>
      <p:ext uri="{BB962C8B-B14F-4D97-AF65-F5344CB8AC3E}">
        <p14:creationId xmlns:p14="http://schemas.microsoft.com/office/powerpoint/2010/main" val="221866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70" y="2640267"/>
            <a:ext cx="3383280" cy="210769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Need state reset to provide clear environment to a next input’s run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Persistent Mode on Fuzzing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Programs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390" y="2615775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0000FF"/>
                </a:solidFill>
              </a:rPr>
              <a:t>Global variable (i.e., state)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  <a:endCxn id="11" idx="1"/>
          </p:cNvCxnSpPr>
          <p:nvPr/>
        </p:nvCxnSpPr>
        <p:spPr>
          <a:xfrm>
            <a:off x="3248546" y="2785052"/>
            <a:ext cx="45287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1423" y="2704582"/>
            <a:ext cx="714894" cy="16094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7007" y="3100254"/>
            <a:ext cx="270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0000FF"/>
                </a:solidFill>
              </a:rPr>
              <a:t>The </a:t>
            </a:r>
            <a:r>
              <a:rPr lang="en-US" altLang="ko-KR" sz="1600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target_function</a:t>
            </a:r>
            <a:r>
              <a:rPr lang="en-US" altLang="ko-KR" sz="1600" dirty="0" smtClean="0">
                <a:solidFill>
                  <a:srgbClr val="0000FF"/>
                </a:solidFill>
              </a:rPr>
              <a:t> counts the number of calls and use the count in future runs.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9" idx="1"/>
          </p:cNvCxnSpPr>
          <p:nvPr/>
        </p:nvCxnSpPr>
        <p:spPr>
          <a:xfrm flipV="1">
            <a:off x="3248547" y="3203891"/>
            <a:ext cx="576406" cy="31186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24953" y="2970617"/>
            <a:ext cx="1277726" cy="46654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9319" y="4086370"/>
            <a:ext cx="749627" cy="18354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7390" y="4134543"/>
            <a:ext cx="258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0000FF"/>
                </a:solidFill>
              </a:rPr>
              <a:t>Reset the global variable</a:t>
            </a:r>
          </a:p>
          <a:p>
            <a:pPr algn="r"/>
            <a:r>
              <a:rPr lang="en-US" altLang="ko-KR" sz="1600" dirty="0" smtClean="0">
                <a:solidFill>
                  <a:srgbClr val="0000FF"/>
                </a:solidFill>
              </a:rPr>
              <a:t>to avoid side effects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/>
          <p:cNvCxnSpPr>
            <a:stCxn id="26" idx="3"/>
            <a:endCxn id="25" idx="1"/>
          </p:cNvCxnSpPr>
          <p:nvPr/>
        </p:nvCxnSpPr>
        <p:spPr>
          <a:xfrm flipV="1">
            <a:off x="3255469" y="4178144"/>
            <a:ext cx="683850" cy="24878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3277" y="4783715"/>
            <a:ext cx="384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How to find a bug exposable by only a sequence of function calls</a:t>
            </a:r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(ex. invoke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target_function</a:t>
            </a:r>
            <a:r>
              <a:rPr lang="en-US" altLang="ko-KR" i="1" dirty="0" smtClean="0">
                <a:solidFill>
                  <a:srgbClr val="FF0000"/>
                </a:solidFill>
              </a:rPr>
              <a:t>(</a:t>
            </a:r>
            <a:r>
              <a:rPr lang="en-US" altLang="ko-KR" i="1" dirty="0" err="1" smtClean="0">
                <a:solidFill>
                  <a:srgbClr val="FF0000"/>
                </a:solidFill>
              </a:rPr>
              <a:t>buf</a:t>
            </a:r>
            <a:r>
              <a:rPr lang="en-US" altLang="ko-KR" i="1" dirty="0" smtClean="0">
                <a:solidFill>
                  <a:srgbClr val="FF0000"/>
                </a:solidFill>
              </a:rPr>
              <a:t>) five times to reach the assertion failure)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5551" y="3265715"/>
            <a:ext cx="1065082" cy="146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38" idx="0"/>
            <a:endCxn id="3" idx="3"/>
          </p:cNvCxnSpPr>
          <p:nvPr/>
        </p:nvCxnSpPr>
        <p:spPr>
          <a:xfrm rot="16200000" flipV="1">
            <a:off x="5257061" y="2992767"/>
            <a:ext cx="1444521" cy="213737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Idea: Automated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Gray-box Fuzzing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 bugs exposable by only a sequence of API calls in a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white-box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834" y="3822987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Stateful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Program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5648" y="3818157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</a:p>
          <a:p>
            <a:pPr algn="ctr"/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2645" y="278083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  <a:p>
            <a:pPr algn="ctr"/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(a sequence of APIs and inputs)</a:t>
            </a:r>
            <a:endParaRPr lang="ko-KR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8" name="꺾인 연결선 7"/>
          <p:cNvCxnSpPr>
            <a:stCxn id="5" idx="0"/>
            <a:endCxn id="4" idx="0"/>
          </p:cNvCxnSpPr>
          <p:nvPr/>
        </p:nvCxnSpPr>
        <p:spPr>
          <a:xfrm rot="16200000" flipH="1" flipV="1">
            <a:off x="1710432" y="2886935"/>
            <a:ext cx="4830" cy="1867274"/>
          </a:xfrm>
          <a:prstGeom prst="bentConnector3">
            <a:avLst>
              <a:gd name="adj1" fmla="val -117077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2"/>
            <a:endCxn id="15" idx="1"/>
          </p:cNvCxnSpPr>
          <p:nvPr/>
        </p:nvCxnSpPr>
        <p:spPr>
          <a:xfrm rot="16200000" flipH="1">
            <a:off x="723714" y="4401703"/>
            <a:ext cx="573539" cy="462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1756" y="465813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Coverage</a:t>
            </a:r>
          </a:p>
          <a:p>
            <a:pPr algn="ctr"/>
            <a:r>
              <a:rPr lang="en-US" altLang="ko-KR" sz="1400" dirty="0" smtClean="0"/>
              <a:t>Analysis</a:t>
            </a:r>
            <a:endParaRPr lang="ko-KR" altLang="en-US" sz="1400" dirty="0"/>
          </a:p>
        </p:txBody>
      </p:sp>
      <p:cxnSp>
        <p:nvCxnSpPr>
          <p:cNvPr id="29" name="꺾인 연결선 28"/>
          <p:cNvCxnSpPr>
            <a:stCxn id="15" idx="3"/>
            <a:endCxn id="5" idx="2"/>
          </p:cNvCxnSpPr>
          <p:nvPr/>
        </p:nvCxnSpPr>
        <p:spPr>
          <a:xfrm flipV="1">
            <a:off x="2202275" y="4341377"/>
            <a:ext cx="444209" cy="5783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811" y="3860385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Stateful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Program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12678" y="3822987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</a:p>
          <a:p>
            <a:pPr algn="ctr"/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cxnSp>
        <p:nvCxnSpPr>
          <p:cNvPr id="36" name="꺾인 연결선 35"/>
          <p:cNvCxnSpPr>
            <a:stCxn id="62" idx="1"/>
            <a:endCxn id="33" idx="3"/>
          </p:cNvCxnSpPr>
          <p:nvPr/>
        </p:nvCxnSpPr>
        <p:spPr>
          <a:xfrm rot="10800000" flipV="1">
            <a:off x="5053402" y="3315025"/>
            <a:ext cx="482362" cy="8069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3" idx="2"/>
            <a:endCxn id="38" idx="1"/>
          </p:cNvCxnSpPr>
          <p:nvPr/>
        </p:nvCxnSpPr>
        <p:spPr>
          <a:xfrm rot="16200000" flipH="1">
            <a:off x="4775486" y="4215726"/>
            <a:ext cx="599808" cy="9355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43173" y="4721803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Coverage</a:t>
            </a:r>
          </a:p>
          <a:p>
            <a:pPr algn="ctr"/>
            <a:r>
              <a:rPr lang="en-US" altLang="ko-KR" sz="1400" dirty="0" smtClean="0"/>
              <a:t>Analysis</a:t>
            </a:r>
            <a:endParaRPr lang="ko-KR" altLang="en-US" sz="1400" dirty="0"/>
          </a:p>
        </p:txBody>
      </p:sp>
      <p:cxnSp>
        <p:nvCxnSpPr>
          <p:cNvPr id="41" name="꺾인 연결선 40"/>
          <p:cNvCxnSpPr>
            <a:stCxn id="38" idx="3"/>
            <a:endCxn id="34" idx="2"/>
          </p:cNvCxnSpPr>
          <p:nvPr/>
        </p:nvCxnSpPr>
        <p:spPr>
          <a:xfrm flipV="1">
            <a:off x="6503692" y="4346207"/>
            <a:ext cx="469822" cy="63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75700" y="3853764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Initial</a:t>
            </a:r>
          </a:p>
          <a:p>
            <a:pPr algn="ctr"/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endParaRPr lang="ko-KR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44" name="직선 화살표 연결선 43"/>
          <p:cNvCxnSpPr>
            <a:stCxn id="42" idx="1"/>
            <a:endCxn id="4" idx="3"/>
          </p:cNvCxnSpPr>
          <p:nvPr/>
        </p:nvCxnSpPr>
        <p:spPr>
          <a:xfrm flipH="1">
            <a:off x="1214585" y="4084597"/>
            <a:ext cx="2611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1" idx="1"/>
            <a:endCxn id="33" idx="0"/>
          </p:cNvCxnSpPr>
          <p:nvPr/>
        </p:nvCxnSpPr>
        <p:spPr>
          <a:xfrm rot="10800000" flipV="1">
            <a:off x="4607607" y="3049853"/>
            <a:ext cx="928158" cy="8105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4" idx="0"/>
            <a:endCxn id="35" idx="3"/>
          </p:cNvCxnSpPr>
          <p:nvPr/>
        </p:nvCxnSpPr>
        <p:spPr>
          <a:xfrm rot="16200000" flipV="1">
            <a:off x="6459327" y="3308800"/>
            <a:ext cx="681857" cy="34651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9871" y="2725631"/>
            <a:ext cx="1207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 for API</a:t>
            </a:r>
            <a:endParaRPr lang="ko-KR" altLang="en-US" sz="1200" dirty="0">
              <a:latin typeface="Cambria" panose="02040503050406030204" pitchFamily="18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35765" y="2977409"/>
            <a:ext cx="135411" cy="144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35764" y="3242582"/>
            <a:ext cx="135411" cy="144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>
            <a:off x="3258868" y="3837451"/>
            <a:ext cx="6564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60105" y="523022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Fuzzing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program</a:t>
            </a:r>
          </a:p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 persistent mode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47963" y="523022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Fuzzing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program</a:t>
            </a:r>
          </a:p>
          <a:p>
            <a:pPr algn="ctr"/>
            <a:r>
              <a:rPr lang="en-US" altLang="ko-KR" dirty="0" smtClean="0"/>
              <a:t>by tracking intermediate states</a:t>
            </a: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7243011" y="2600346"/>
            <a:ext cx="397042" cy="1260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257329" y="4315429"/>
            <a:ext cx="382724" cy="929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640053" y="2600347"/>
            <a:ext cx="1395663" cy="26446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709418" y="2801485"/>
                <a:ext cx="363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18" y="2801485"/>
                <a:ext cx="36324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80358"/>
              </p:ext>
            </p:extLst>
          </p:nvPr>
        </p:nvGraphicFramePr>
        <p:xfrm>
          <a:off x="7687795" y="3100858"/>
          <a:ext cx="1295536" cy="221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84">
                  <a:extLst>
                    <a:ext uri="{9D8B030D-6E8A-4147-A177-3AD203B41FA5}">
                      <a16:colId xmlns:a16="http://schemas.microsoft.com/office/drawing/2014/main" val="4275013356"/>
                    </a:ext>
                  </a:extLst>
                </a:gridCol>
                <a:gridCol w="323884">
                  <a:extLst>
                    <a:ext uri="{9D8B030D-6E8A-4147-A177-3AD203B41FA5}">
                      <a16:colId xmlns:a16="http://schemas.microsoft.com/office/drawing/2014/main" val="1985523484"/>
                    </a:ext>
                  </a:extLst>
                </a:gridCol>
                <a:gridCol w="323884">
                  <a:extLst>
                    <a:ext uri="{9D8B030D-6E8A-4147-A177-3AD203B41FA5}">
                      <a16:colId xmlns:a16="http://schemas.microsoft.com/office/drawing/2014/main" val="846886121"/>
                    </a:ext>
                  </a:extLst>
                </a:gridCol>
                <a:gridCol w="323884">
                  <a:extLst>
                    <a:ext uri="{9D8B030D-6E8A-4147-A177-3AD203B41FA5}">
                      <a16:colId xmlns:a16="http://schemas.microsoft.com/office/drawing/2014/main" val="2754282985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452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7721318" y="198420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state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670279" y="3118294"/>
                <a:ext cx="32226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279" y="3118294"/>
                <a:ext cx="322268" cy="161583"/>
              </a:xfrm>
              <a:prstGeom prst="rect">
                <a:avLst/>
              </a:prstGeom>
              <a:blipFill>
                <a:blip r:embed="rId3"/>
                <a:stretch>
                  <a:fillRect l="-3774" r="-188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7976158" y="29814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06" name="직선 화살표 연결선 105"/>
          <p:cNvCxnSpPr>
            <a:stCxn id="102" idx="2"/>
            <a:endCxn id="100" idx="0"/>
          </p:cNvCxnSpPr>
          <p:nvPr/>
        </p:nvCxnSpPr>
        <p:spPr>
          <a:xfrm flipH="1">
            <a:off x="7891039" y="2291977"/>
            <a:ext cx="116576" cy="509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703087" y="3569361"/>
                <a:ext cx="3668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87" y="3569361"/>
                <a:ext cx="36683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02697"/>
              </p:ext>
            </p:extLst>
          </p:nvPr>
        </p:nvGraphicFramePr>
        <p:xfrm>
          <a:off x="7681464" y="3868734"/>
          <a:ext cx="323884" cy="221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84">
                  <a:extLst>
                    <a:ext uri="{9D8B030D-6E8A-4147-A177-3AD203B41FA5}">
                      <a16:colId xmlns:a16="http://schemas.microsoft.com/office/drawing/2014/main" val="427501335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4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663948" y="3886170"/>
                <a:ext cx="32226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48" y="3886170"/>
                <a:ext cx="322268" cy="161583"/>
              </a:xfrm>
              <a:prstGeom prst="rect">
                <a:avLst/>
              </a:prstGeom>
              <a:blipFill>
                <a:blip r:embed="rId5"/>
                <a:stretch>
                  <a:fillRect l="-3774" r="-1887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8224168" y="194637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API and </a:t>
            </a:r>
          </a:p>
          <a:p>
            <a:r>
              <a:rPr lang="en-US" altLang="ko-KR" sz="1400" dirty="0" smtClean="0"/>
              <a:t>input pair</a:t>
            </a:r>
            <a:endParaRPr lang="ko-KR" altLang="en-US" sz="1400" dirty="0"/>
          </a:p>
        </p:txBody>
      </p:sp>
      <p:cxnSp>
        <p:nvCxnSpPr>
          <p:cNvPr id="116" name="직선 화살표 연결선 115"/>
          <p:cNvCxnSpPr>
            <a:stCxn id="115" idx="2"/>
            <a:endCxn id="103" idx="0"/>
          </p:cNvCxnSpPr>
          <p:nvPr/>
        </p:nvCxnSpPr>
        <p:spPr>
          <a:xfrm flipH="1">
            <a:off x="7831413" y="2469590"/>
            <a:ext cx="852978" cy="648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01" idx="2"/>
            <a:endCxn id="111" idx="0"/>
          </p:cNvCxnSpPr>
          <p:nvPr/>
        </p:nvCxnSpPr>
        <p:spPr>
          <a:xfrm rot="5400000">
            <a:off x="7987657" y="3221455"/>
            <a:ext cx="246752" cy="449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01" idx="2"/>
            <a:endCxn id="126" idx="0"/>
          </p:cNvCxnSpPr>
          <p:nvPr/>
        </p:nvCxnSpPr>
        <p:spPr>
          <a:xfrm rot="16200000" flipH="1">
            <a:off x="8115671" y="3542501"/>
            <a:ext cx="698901" cy="259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411263" y="4021510"/>
                <a:ext cx="3668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63" y="4021510"/>
                <a:ext cx="36683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34127"/>
              </p:ext>
            </p:extLst>
          </p:nvPr>
        </p:nvGraphicFramePr>
        <p:xfrm>
          <a:off x="8389640" y="4320883"/>
          <a:ext cx="587360" cy="221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80">
                  <a:extLst>
                    <a:ext uri="{9D8B030D-6E8A-4147-A177-3AD203B41FA5}">
                      <a16:colId xmlns:a16="http://schemas.microsoft.com/office/drawing/2014/main" val="4275013356"/>
                    </a:ext>
                  </a:extLst>
                </a:gridCol>
                <a:gridCol w="293680">
                  <a:extLst>
                    <a:ext uri="{9D8B030D-6E8A-4147-A177-3AD203B41FA5}">
                      <a16:colId xmlns:a16="http://schemas.microsoft.com/office/drawing/2014/main" val="1174327777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4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381834" y="4351394"/>
                <a:ext cx="32226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34" y="4351394"/>
                <a:ext cx="322268" cy="161583"/>
              </a:xfrm>
              <a:prstGeom prst="rect">
                <a:avLst/>
              </a:prstGeom>
              <a:blipFill>
                <a:blip r:embed="rId7"/>
                <a:stretch>
                  <a:fillRect l="-566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633819" y="4198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 rot="5400000">
            <a:off x="8201085" y="4636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0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many programs are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and white-box?</a:t>
            </a:r>
          </a:p>
          <a:p>
            <a:pPr lvl="1"/>
            <a:r>
              <a:rPr lang="en-US" altLang="ko-KR" dirty="0" smtClean="0"/>
              <a:t>Impossible </a:t>
            </a:r>
            <a:r>
              <a:rPr lang="en-US" altLang="ko-KR" dirty="0"/>
              <a:t>state reset due to black-box </a:t>
            </a:r>
            <a:r>
              <a:rPr lang="en-US" altLang="ko-KR" dirty="0" smtClean="0"/>
              <a:t>back-end for fuzzing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black-box programs in persistent mode</a:t>
            </a:r>
          </a:p>
          <a:p>
            <a:pPr lvl="2"/>
            <a:r>
              <a:rPr lang="en-US" altLang="ko-KR" dirty="0"/>
              <a:t>ex) fuzzing API of cloud services </a:t>
            </a:r>
          </a:p>
          <a:p>
            <a:pPr lvl="2"/>
            <a:r>
              <a:rPr lang="en-US" altLang="ko-KR" dirty="0"/>
              <a:t>Extract a sequence of API calls from logs and API </a:t>
            </a:r>
            <a:r>
              <a:rPr lang="en-US" altLang="ko-KR" dirty="0" smtClean="0"/>
              <a:t>descriptions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9" name="구름 18"/>
          <p:cNvSpPr/>
          <p:nvPr/>
        </p:nvSpPr>
        <p:spPr>
          <a:xfrm>
            <a:off x="2865662" y="4980216"/>
            <a:ext cx="3420835" cy="125730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82381" y="54160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Cloud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40088" y="42143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65662" y="4118236"/>
            <a:ext cx="3420835" cy="561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4310738" y="4575497"/>
            <a:ext cx="530678" cy="693582"/>
          </a:xfrm>
          <a:prstGeom prst="upDownArrow">
            <a:avLst>
              <a:gd name="adj1" fmla="val 43846"/>
              <a:gd name="adj2" fmla="val 3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31083" y="316036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Fuzzer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069521" y="4825093"/>
            <a:ext cx="72580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41721" y="44479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White-box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7369" y="48328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Black-box</a:t>
            </a:r>
            <a:endParaRPr lang="ko-KR" altLang="en-US" dirty="0"/>
          </a:p>
        </p:txBody>
      </p:sp>
      <p:sp>
        <p:nvSpPr>
          <p:cNvPr id="28" name="굽은 화살표 27"/>
          <p:cNvSpPr/>
          <p:nvPr/>
        </p:nvSpPr>
        <p:spPr>
          <a:xfrm rot="14082804" flipH="1">
            <a:off x="3560518" y="357523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2162" y="36622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inputs</a:t>
            </a:r>
            <a:endParaRPr lang="ko-KR" altLang="en-US" dirty="0"/>
          </a:p>
        </p:txBody>
      </p:sp>
      <p:sp>
        <p:nvSpPr>
          <p:cNvPr id="30" name="굽은 화살표 29"/>
          <p:cNvSpPr/>
          <p:nvPr/>
        </p:nvSpPr>
        <p:spPr>
          <a:xfrm rot="7517196">
            <a:off x="4587479" y="3784470"/>
            <a:ext cx="1330652" cy="1494204"/>
          </a:xfrm>
          <a:prstGeom prst="bentArrow">
            <a:avLst>
              <a:gd name="adj1" fmla="val 15176"/>
              <a:gd name="adj2" fmla="val 15299"/>
              <a:gd name="adj3" fmla="val 2172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십자형 30"/>
          <p:cNvSpPr/>
          <p:nvPr/>
        </p:nvSpPr>
        <p:spPr>
          <a:xfrm rot="2932301">
            <a:off x="5317125" y="3871770"/>
            <a:ext cx="914400" cy="914400"/>
          </a:xfrm>
          <a:prstGeom prst="plus">
            <a:avLst>
              <a:gd name="adj" fmla="val 464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76316" y="399652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state</a:t>
            </a:r>
          </a:p>
          <a:p>
            <a:pPr algn="ctr"/>
            <a:r>
              <a:rPr lang="en-US" altLang="ko-KR" dirty="0" smtClean="0"/>
              <a:t>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6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71933</TotalTime>
  <Words>394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Arial Black</vt:lpstr>
      <vt:lpstr>Cambria</vt:lpstr>
      <vt:lpstr>Cambria Math</vt:lpstr>
      <vt:lpstr>Office 테마</vt:lpstr>
      <vt:lpstr>Persistent Mode for Fuzzing</vt:lpstr>
      <vt:lpstr>Persistent Mode on Fuzzing Stateless Programs</vt:lpstr>
      <vt:lpstr>Persistent Mode on Fuzzing Stateful Programs</vt:lpstr>
      <vt:lpstr>Idea: Automated Stateful Gray-box Fuzzing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NWLee</cp:lastModifiedBy>
  <cp:revision>5104</cp:revision>
  <cp:lastPrinted>2021-12-09T05:53:59Z</cp:lastPrinted>
  <dcterms:created xsi:type="dcterms:W3CDTF">2019-01-18T11:50:36Z</dcterms:created>
  <dcterms:modified xsi:type="dcterms:W3CDTF">2022-01-11T01:09:35Z</dcterms:modified>
</cp:coreProperties>
</file>