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642" r:id="rId2"/>
    <p:sldId id="686" r:id="rId3"/>
    <p:sldId id="687" r:id="rId4"/>
    <p:sldId id="688" r:id="rId5"/>
    <p:sldId id="689" r:id="rId6"/>
    <p:sldId id="692" r:id="rId7"/>
    <p:sldId id="690" r:id="rId8"/>
    <p:sldId id="693" r:id="rId9"/>
    <p:sldId id="695" r:id="rId10"/>
    <p:sldId id="697" r:id="rId11"/>
    <p:sldId id="699" r:id="rId12"/>
    <p:sldId id="698" r:id="rId13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66"/>
    <a:srgbClr val="BFBFBF"/>
    <a:srgbClr val="0E8012"/>
    <a:srgbClr val="BDD7EE"/>
    <a:srgbClr val="6D70D8"/>
    <a:srgbClr val="0F16A1"/>
    <a:srgbClr val="5B9BD5"/>
    <a:srgbClr val="41719C"/>
    <a:srgbClr val="698D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2082" autoAdjust="0"/>
  </p:normalViewPr>
  <p:slideViewPr>
    <p:cSldViewPr snapToGrid="0">
      <p:cViewPr varScale="1">
        <p:scale>
          <a:sx n="109" d="100"/>
          <a:sy n="109" d="100"/>
        </p:scale>
        <p:origin x="76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653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91" y="0"/>
            <a:ext cx="2946400" cy="496888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r">
              <a:defRPr sz="1200"/>
            </a:lvl1pPr>
          </a:lstStyle>
          <a:p>
            <a:fld id="{BF1214BA-97B6-462F-B297-7A111FF34BB8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91" y="9429750"/>
            <a:ext cx="2946400" cy="496888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r">
              <a:defRPr sz="1200"/>
            </a:lvl1pPr>
          </a:lstStyle>
          <a:p>
            <a:fld id="{98C900DD-5E12-4DD1-8068-880B7FD9B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337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5659" cy="498056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6" y="0"/>
            <a:ext cx="2945659" cy="498056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r">
              <a:defRPr sz="1200"/>
            </a:lvl1pPr>
          </a:lstStyle>
          <a:p>
            <a:fld id="{01D95632-B00E-4003-BA33-7E6C7C8514AB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7" tIns="45708" rIns="91417" bIns="4570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17" tIns="45708" rIns="91417" bIns="4570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28587"/>
            <a:ext cx="2945659" cy="498055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6" y="9428587"/>
            <a:ext cx="2945659" cy="498055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r">
              <a:defRPr sz="1200"/>
            </a:lvl1pPr>
          </a:lstStyle>
          <a:p>
            <a:fld id="{E7584251-62D4-40DF-B126-548B38108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57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5B46-B998-4E8B-BC13-861EDAFA6D77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863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F4F2-9F0B-4C59-819B-43FB942B1FB2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77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027C-6C37-4379-B579-E5822E56DB50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55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FE3EE-5F4A-4027-B2FF-155CDB927821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849961" y="6352143"/>
            <a:ext cx="3962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1B054C4-CE09-42DB-9A27-F42FE5B1AC14}" type="slidenum">
              <a:rPr lang="ko-KR" altLang="en-US" sz="1350" smtClean="0"/>
              <a:t>‹#›</a:t>
            </a:fld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49161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F63B-9AD2-4240-A398-672EFF4CC36F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54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0839-5384-4C76-9C04-515E8429120A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22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6C7F-653F-4FE2-9451-B7589D30E8E3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23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2BA5-59CE-4B44-9DBC-867CD29DE658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5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DC1F-58A0-436C-913B-75B6A4093E2A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08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6560D-AE7F-4974-8B6A-C613BE9E3C0F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46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0CF2-32A5-484B-9232-B91DC937243A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44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8535" y="158293"/>
            <a:ext cx="8635093" cy="942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534" y="1273629"/>
            <a:ext cx="8635093" cy="4909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CFD40-603C-45C9-95DB-2C6E66F7DD77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99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AFL++ Tutorial with </a:t>
            </a:r>
            <a:r>
              <a:rPr lang="en-US" altLang="ko-KR" i="1" dirty="0"/>
              <a:t>libxml2</a:t>
            </a:r>
            <a:endParaRPr lang="ko-KR" altLang="en-US" i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534" y="1273629"/>
            <a:ext cx="8635093" cy="4909456"/>
          </a:xfrm>
        </p:spPr>
        <p:txBody>
          <a:bodyPr/>
          <a:lstStyle/>
          <a:p>
            <a:r>
              <a:rPr lang="en-US" altLang="ko-KR" dirty="0"/>
              <a:t>Fuzzing the program </a:t>
            </a:r>
            <a:r>
              <a:rPr lang="en-US" altLang="ko-KR" i="1" dirty="0" err="1"/>
              <a:t>xmllint</a:t>
            </a:r>
            <a:r>
              <a:rPr lang="en-US" altLang="ko-KR" dirty="0"/>
              <a:t> from libxml2 </a:t>
            </a:r>
            <a:br>
              <a:rPr lang="en-US" altLang="ko-KR" dirty="0"/>
            </a:br>
            <a:r>
              <a:rPr lang="en-US" altLang="ko-KR" dirty="0"/>
              <a:t>using AFL++ </a:t>
            </a:r>
            <a:r>
              <a:rPr lang="en-US" altLang="ko-KR" dirty="0" err="1"/>
              <a:t>llvm</a:t>
            </a:r>
            <a:r>
              <a:rPr lang="en-US" altLang="ko-KR" dirty="0"/>
              <a:t> mode</a:t>
            </a:r>
          </a:p>
          <a:p>
            <a:pPr lvl="1"/>
            <a:r>
              <a:rPr lang="en-US" altLang="ko-KR" dirty="0"/>
              <a:t>with two sanitizers Address Sanitizer (</a:t>
            </a:r>
            <a:r>
              <a:rPr lang="en-US" altLang="ko-KR" dirty="0" err="1"/>
              <a:t>ASan</a:t>
            </a:r>
            <a:r>
              <a:rPr lang="en-US" altLang="ko-KR" dirty="0"/>
              <a:t>) </a:t>
            </a:r>
            <a:br>
              <a:rPr lang="en-US" altLang="ko-KR" dirty="0"/>
            </a:br>
            <a:r>
              <a:rPr lang="en-US" altLang="ko-KR" dirty="0"/>
              <a:t>and Undefined Behavior Sanitizer (</a:t>
            </a:r>
            <a:r>
              <a:rPr lang="en-US" altLang="ko-KR" dirty="0" err="1"/>
              <a:t>UBSan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with 38 seed inputs from the libxml2 project</a:t>
            </a:r>
          </a:p>
          <a:p>
            <a:r>
              <a:rPr lang="en-US" altLang="ko-KR" dirty="0"/>
              <a:t>Normal mode vs. Persistent mode</a:t>
            </a:r>
          </a:p>
          <a:p>
            <a:pPr lvl="1"/>
            <a:r>
              <a:rPr lang="en-US" altLang="ko-KR" dirty="0"/>
              <a:t>Normal mode: simply compile the </a:t>
            </a:r>
            <a:r>
              <a:rPr lang="en-US" altLang="ko-KR" dirty="0" err="1"/>
              <a:t>xmllint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program using </a:t>
            </a:r>
            <a:r>
              <a:rPr lang="en-US" altLang="ko-KR" dirty="0" err="1"/>
              <a:t>afl</a:t>
            </a:r>
            <a:r>
              <a:rPr lang="en-US" altLang="ko-KR" dirty="0"/>
              <a:t>-clang-fast (the </a:t>
            </a:r>
            <a:r>
              <a:rPr lang="en-US" altLang="ko-KR" dirty="0" err="1"/>
              <a:t>llvm</a:t>
            </a:r>
            <a:r>
              <a:rPr lang="en-US" altLang="ko-KR" dirty="0"/>
              <a:t> mode </a:t>
            </a:r>
            <a:br>
              <a:rPr lang="en-US" altLang="ko-KR" dirty="0"/>
            </a:br>
            <a:r>
              <a:rPr lang="en-US" altLang="ko-KR" dirty="0"/>
              <a:t>compiler)</a:t>
            </a:r>
          </a:p>
          <a:p>
            <a:pPr lvl="1"/>
            <a:r>
              <a:rPr lang="en-US" altLang="ko-KR" dirty="0"/>
              <a:t>Persistent mode: modify the </a:t>
            </a:r>
            <a:r>
              <a:rPr lang="en-US" altLang="ko-KR" dirty="0" err="1"/>
              <a:t>xmllint</a:t>
            </a:r>
            <a:r>
              <a:rPr lang="en-US" altLang="ko-KR" dirty="0"/>
              <a:t> program </a:t>
            </a:r>
            <a:br>
              <a:rPr lang="en-US" altLang="ko-KR" dirty="0"/>
            </a:br>
            <a:r>
              <a:rPr lang="en-US" altLang="ko-KR" dirty="0"/>
              <a:t>for persistent mode and compile using </a:t>
            </a:r>
            <a:br>
              <a:rPr lang="en-US" altLang="ko-KR" dirty="0"/>
            </a:br>
            <a:r>
              <a:rPr lang="en-US" altLang="ko-KR" dirty="0" err="1"/>
              <a:t>afl</a:t>
            </a:r>
            <a:r>
              <a:rPr lang="en-US" altLang="ko-KR" dirty="0"/>
              <a:t>-clang-fast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221" y="1241793"/>
            <a:ext cx="2683300" cy="4941292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6596743" y="3575957"/>
            <a:ext cx="2473778" cy="4572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72672" y="5381632"/>
            <a:ext cx="4009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The loop for persistent mode invoking the </a:t>
            </a:r>
            <a:r>
              <a:rPr lang="en-US" altLang="ko-KR" i="1" dirty="0" err="1">
                <a:solidFill>
                  <a:srgbClr val="FF0000"/>
                </a:solidFill>
              </a:rPr>
              <a:t>parseAndPrintFile</a:t>
            </a:r>
            <a:r>
              <a:rPr lang="en-US" altLang="ko-KR" dirty="0">
                <a:solidFill>
                  <a:srgbClr val="FF0000"/>
                </a:solidFill>
              </a:rPr>
              <a:t> function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/>
          <p:cNvCxnSpPr>
            <a:endCxn id="5" idx="1"/>
          </p:cNvCxnSpPr>
          <p:nvPr/>
        </p:nvCxnSpPr>
        <p:spPr>
          <a:xfrm flipV="1">
            <a:off x="5913667" y="3804557"/>
            <a:ext cx="683076" cy="16573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29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Result: In-Process (Persistent Mode) Fuzzing libxml2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Taking XML files, 38 seed inputs, 50461 edges, 3 hours (4 times)</a:t>
            </a:r>
          </a:p>
          <a:p>
            <a:r>
              <a:rPr lang="en-US" altLang="ko-KR" dirty="0"/>
              <a:t>With initialization function in </a:t>
            </a:r>
            <a:r>
              <a:rPr lang="en-US" altLang="ko-KR" dirty="0" err="1"/>
              <a:t>xmlIO.c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86387"/>
              </p:ext>
            </p:extLst>
          </p:nvPr>
        </p:nvGraphicFramePr>
        <p:xfrm>
          <a:off x="1163977" y="3016773"/>
          <a:ext cx="67291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1444">
                  <a:extLst>
                    <a:ext uri="{9D8B030D-6E8A-4147-A177-3AD203B41FA5}">
                      <a16:colId xmlns:a16="http://schemas.microsoft.com/office/drawing/2014/main" val="2017714740"/>
                    </a:ext>
                  </a:extLst>
                </a:gridCol>
                <a:gridCol w="1555916">
                  <a:extLst>
                    <a:ext uri="{9D8B030D-6E8A-4147-A177-3AD203B41FA5}">
                      <a16:colId xmlns:a16="http://schemas.microsoft.com/office/drawing/2014/main" val="371257144"/>
                    </a:ext>
                  </a:extLst>
                </a:gridCol>
                <a:gridCol w="1555916">
                  <a:extLst>
                    <a:ext uri="{9D8B030D-6E8A-4147-A177-3AD203B41FA5}">
                      <a16:colId xmlns:a16="http://schemas.microsoft.com/office/drawing/2014/main" val="940289621"/>
                    </a:ext>
                  </a:extLst>
                </a:gridCol>
                <a:gridCol w="1555916">
                  <a:extLst>
                    <a:ext uri="{9D8B030D-6E8A-4147-A177-3AD203B41FA5}">
                      <a16:colId xmlns:a16="http://schemas.microsoft.com/office/drawing/2014/main" val="3837102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exec/sec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edge_cvg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stability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007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Normal mode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1055.43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20.13%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100.00%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68713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Persistent mode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4720.79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21.40%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99.74%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719613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70938" y="4772186"/>
            <a:ext cx="2415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Re-initialize two global variables at the start of each input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8" idx="0"/>
          </p:cNvCxnSpPr>
          <p:nvPr/>
        </p:nvCxnSpPr>
        <p:spPr>
          <a:xfrm flipV="1">
            <a:off x="1578636" y="4054415"/>
            <a:ext cx="560715" cy="71777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242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Result: In-Process Fuzzing bloaty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Taking binaries, 101 seed inputs, 89530 edges, 3 hours (4 times)</a:t>
            </a:r>
          </a:p>
          <a:p>
            <a:r>
              <a:rPr lang="en-US" altLang="ko-KR" dirty="0"/>
              <a:t>No re-initialization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116110"/>
              </p:ext>
            </p:extLst>
          </p:nvPr>
        </p:nvGraphicFramePr>
        <p:xfrm>
          <a:off x="1163977" y="3016773"/>
          <a:ext cx="67291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1444">
                  <a:extLst>
                    <a:ext uri="{9D8B030D-6E8A-4147-A177-3AD203B41FA5}">
                      <a16:colId xmlns:a16="http://schemas.microsoft.com/office/drawing/2014/main" val="2017714740"/>
                    </a:ext>
                  </a:extLst>
                </a:gridCol>
                <a:gridCol w="1555916">
                  <a:extLst>
                    <a:ext uri="{9D8B030D-6E8A-4147-A177-3AD203B41FA5}">
                      <a16:colId xmlns:a16="http://schemas.microsoft.com/office/drawing/2014/main" val="371257144"/>
                    </a:ext>
                  </a:extLst>
                </a:gridCol>
                <a:gridCol w="1555916">
                  <a:extLst>
                    <a:ext uri="{9D8B030D-6E8A-4147-A177-3AD203B41FA5}">
                      <a16:colId xmlns:a16="http://schemas.microsoft.com/office/drawing/2014/main" val="940289621"/>
                    </a:ext>
                  </a:extLst>
                </a:gridCol>
                <a:gridCol w="1555916">
                  <a:extLst>
                    <a:ext uri="{9D8B030D-6E8A-4147-A177-3AD203B41FA5}">
                      <a16:colId xmlns:a16="http://schemas.microsoft.com/office/drawing/2014/main" val="3837102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exec/sec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edge_cvg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stability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007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Normal mode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2297.94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10.12%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100.00%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68713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Persistent mode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5455.27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10.58%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99.97%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7196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072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Result: In-Process Fuzzing </a:t>
            </a:r>
            <a:r>
              <a:rPr lang="en-US" altLang="ko-KR" dirty="0" err="1"/>
              <a:t>zlib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Taking </a:t>
            </a:r>
            <a:r>
              <a:rPr lang="en-US" altLang="ko-KR" dirty="0" err="1"/>
              <a:t>zlib</a:t>
            </a:r>
            <a:r>
              <a:rPr lang="en-US" altLang="ko-KR" dirty="0"/>
              <a:t> compressed (.</a:t>
            </a:r>
            <a:r>
              <a:rPr lang="en-US" altLang="ko-KR" dirty="0" err="1"/>
              <a:t>gz</a:t>
            </a:r>
            <a:r>
              <a:rPr lang="en-US" altLang="ko-KR" dirty="0"/>
              <a:t>), one seed input, 875 edges, 3 hours (4 times)</a:t>
            </a:r>
          </a:p>
          <a:p>
            <a:r>
              <a:rPr lang="en-US" altLang="ko-KR" dirty="0"/>
              <a:t>No re-initialization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927268"/>
              </p:ext>
            </p:extLst>
          </p:nvPr>
        </p:nvGraphicFramePr>
        <p:xfrm>
          <a:off x="1163977" y="3016773"/>
          <a:ext cx="672919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1444">
                  <a:extLst>
                    <a:ext uri="{9D8B030D-6E8A-4147-A177-3AD203B41FA5}">
                      <a16:colId xmlns:a16="http://schemas.microsoft.com/office/drawing/2014/main" val="2017714740"/>
                    </a:ext>
                  </a:extLst>
                </a:gridCol>
                <a:gridCol w="1555916">
                  <a:extLst>
                    <a:ext uri="{9D8B030D-6E8A-4147-A177-3AD203B41FA5}">
                      <a16:colId xmlns:a16="http://schemas.microsoft.com/office/drawing/2014/main" val="371257144"/>
                    </a:ext>
                  </a:extLst>
                </a:gridCol>
                <a:gridCol w="1555916">
                  <a:extLst>
                    <a:ext uri="{9D8B030D-6E8A-4147-A177-3AD203B41FA5}">
                      <a16:colId xmlns:a16="http://schemas.microsoft.com/office/drawing/2014/main" val="940289621"/>
                    </a:ext>
                  </a:extLst>
                </a:gridCol>
                <a:gridCol w="1555916">
                  <a:extLst>
                    <a:ext uri="{9D8B030D-6E8A-4147-A177-3AD203B41FA5}">
                      <a16:colId xmlns:a16="http://schemas.microsoft.com/office/drawing/2014/main" val="3837102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exec/sec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edge_cvg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stability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007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Normal mode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3801.90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72.71%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100.00%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68713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Persistent mode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3402.84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74.20%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65.96%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7196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/>
                        <a:t>Libfuzzer</a:t>
                      </a:r>
                      <a:r>
                        <a:rPr lang="en-US" altLang="ko-KR" baseline="0" dirty="0"/>
                        <a:t> style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2322.01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73.37%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100.00%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3770116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4838" y="5244860"/>
            <a:ext cx="4252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AFL++ with the driver for </a:t>
            </a:r>
            <a:r>
              <a:rPr lang="en-US" altLang="ko-KR" dirty="0" err="1"/>
              <a:t>libfuzzer</a:t>
            </a:r>
            <a:r>
              <a:rPr lang="en-US" altLang="ko-KR" dirty="0"/>
              <a:t> style fuzz harness </a:t>
            </a:r>
            <a:r>
              <a:rPr lang="en-US" altLang="ko-KR" dirty="0" err="1"/>
              <a:t>LLVMFuzzerTestOneInput</a:t>
            </a:r>
            <a:endParaRPr lang="en-US" altLang="ko-KR" dirty="0"/>
          </a:p>
          <a:p>
            <a:pPr algn="ctr"/>
            <a:r>
              <a:rPr lang="en-US" altLang="ko-KR" dirty="0"/>
              <a:t>(in-process fuzzing)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5" idx="0"/>
          </p:cNvCxnSpPr>
          <p:nvPr/>
        </p:nvCxnSpPr>
        <p:spPr>
          <a:xfrm flipH="1" flipV="1">
            <a:off x="2389518" y="4423924"/>
            <a:ext cx="271732" cy="8209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6564702" y="4138365"/>
            <a:ext cx="1035169" cy="354035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444932" y="524486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 dry-run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12" idx="0"/>
            <a:endCxn id="11" idx="4"/>
          </p:cNvCxnSpPr>
          <p:nvPr/>
        </p:nvCxnSpPr>
        <p:spPr>
          <a:xfrm flipV="1">
            <a:off x="7082286" y="4492400"/>
            <a:ext cx="1" cy="7524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39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Result: AFL++ Tutorial with </a:t>
            </a:r>
            <a:r>
              <a:rPr lang="en-US" altLang="ko-KR" i="1" dirty="0"/>
              <a:t>libxml2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35" y="1786162"/>
            <a:ext cx="4269386" cy="2769509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729" y="1786162"/>
            <a:ext cx="4266899" cy="27695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9398" y="141683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Normal mode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63209" y="1416830"/>
            <a:ext cx="1851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Persistent mode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34736" y="3159579"/>
            <a:ext cx="1144662" cy="17145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691744" y="3135087"/>
            <a:ext cx="1144662" cy="17145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47305" y="4709236"/>
            <a:ext cx="4587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Significantly increased number of executed inputs due to the persistent mode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/>
          <p:cNvCxnSpPr>
            <a:stCxn id="10" idx="0"/>
            <a:endCxn id="8" idx="3"/>
          </p:cNvCxnSpPr>
          <p:nvPr/>
        </p:nvCxnSpPr>
        <p:spPr>
          <a:xfrm flipH="1" flipV="1">
            <a:off x="1479398" y="3245304"/>
            <a:ext cx="1261691" cy="14639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0" idx="0"/>
            <a:endCxn id="9" idx="2"/>
          </p:cNvCxnSpPr>
          <p:nvPr/>
        </p:nvCxnSpPr>
        <p:spPr>
          <a:xfrm flipV="1">
            <a:off x="2741089" y="3306537"/>
            <a:ext cx="2522986" cy="140269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320960" y="5632425"/>
            <a:ext cx="6413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However, why does the loop contains only the </a:t>
            </a:r>
            <a:r>
              <a:rPr lang="en-US" altLang="ko-KR" b="1" dirty="0" err="1"/>
              <a:t>parseAndPrintFile</a:t>
            </a:r>
            <a:r>
              <a:rPr lang="en-US" altLang="ko-KR" b="1" dirty="0"/>
              <a:t> function and not the main function? </a:t>
            </a:r>
            <a:endParaRPr lang="ko-KR" altLang="en-US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51501" y="3974936"/>
            <a:ext cx="1144662" cy="17145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455406" y="4709236"/>
            <a:ext cx="3688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Less than 100% of stability, but still very high (may be stateless)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3" name="직선 화살표 연결선 22"/>
          <p:cNvCxnSpPr>
            <a:stCxn id="22" idx="0"/>
            <a:endCxn id="19" idx="2"/>
          </p:cNvCxnSpPr>
          <p:nvPr/>
        </p:nvCxnSpPr>
        <p:spPr>
          <a:xfrm flipV="1">
            <a:off x="7299703" y="4146386"/>
            <a:ext cx="724129" cy="5628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109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Fuzzing </a:t>
            </a:r>
            <a:r>
              <a:rPr lang="en-US" altLang="ko-KR" dirty="0" err="1"/>
              <a:t>xmllint</a:t>
            </a:r>
            <a:r>
              <a:rPr lang="en-US" altLang="ko-KR" dirty="0"/>
              <a:t> on the Persistent Mode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534" y="1273629"/>
            <a:ext cx="6082393" cy="4909456"/>
          </a:xfrm>
        </p:spPr>
        <p:txBody>
          <a:bodyPr/>
          <a:lstStyle/>
          <a:p>
            <a:r>
              <a:rPr lang="en-US" altLang="ko-KR" dirty="0"/>
              <a:t>Fuzzing </a:t>
            </a:r>
            <a:r>
              <a:rPr lang="en-US" altLang="ko-KR" i="1" dirty="0" err="1"/>
              <a:t>xmllint</a:t>
            </a:r>
            <a:r>
              <a:rPr lang="en-US" altLang="ko-KR" dirty="0"/>
              <a:t> not the </a:t>
            </a:r>
            <a:r>
              <a:rPr lang="en-US" altLang="ko-KR" i="1" dirty="0" err="1"/>
              <a:t>parseAndPrintFile</a:t>
            </a:r>
            <a:r>
              <a:rPr lang="en-US" altLang="ko-KR" dirty="0"/>
              <a:t> function</a:t>
            </a:r>
          </a:p>
          <a:p>
            <a:pPr lvl="1"/>
            <a:r>
              <a:rPr lang="en-US" altLang="ko-KR" dirty="0"/>
              <a:t>wrapping main function by the loop for persistent mode</a:t>
            </a:r>
          </a:p>
          <a:p>
            <a:r>
              <a:rPr lang="en-US" altLang="ko-KR" dirty="0"/>
              <a:t>Result: fails due to crash for all seed inputs</a:t>
            </a:r>
          </a:p>
          <a:p>
            <a:pPr lvl="1"/>
            <a:r>
              <a:rPr lang="en-US" altLang="ko-KR" sz="1800" dirty="0"/>
              <a:t>which induces terminating fuzzing</a:t>
            </a:r>
          </a:p>
          <a:p>
            <a:pPr lvl="1"/>
            <a:r>
              <a:rPr lang="en-US" altLang="ko-KR" sz="1800" dirty="0"/>
              <a:t>while the compiled program itself works successfully with the seed inputs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927" y="1273629"/>
            <a:ext cx="2552700" cy="2619375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6539591" y="1807709"/>
            <a:ext cx="1910443" cy="62592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endCxn id="7" idx="1"/>
          </p:cNvCxnSpPr>
          <p:nvPr/>
        </p:nvCxnSpPr>
        <p:spPr>
          <a:xfrm flipV="1">
            <a:off x="5380264" y="2120673"/>
            <a:ext cx="1159327" cy="918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0" y="4229100"/>
            <a:ext cx="6515100" cy="2628900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7070271" y="4220664"/>
            <a:ext cx="873579" cy="2119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992560" y="3968588"/>
            <a:ext cx="1029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A seed input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903764" y="4528186"/>
            <a:ext cx="1994807" cy="18215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338207" y="6512352"/>
            <a:ext cx="2789465" cy="18225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770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Fuzzing </a:t>
            </a:r>
            <a:r>
              <a:rPr lang="en-US" altLang="ko-KR" dirty="0" err="1"/>
              <a:t>xmllint</a:t>
            </a:r>
            <a:r>
              <a:rPr lang="en-US" altLang="ko-KR" dirty="0"/>
              <a:t> on the Persistent Mode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Does the input buffer access (i.e., access to </a:t>
            </a:r>
            <a:r>
              <a:rPr lang="en-US" altLang="ko-KR" i="1" dirty="0" err="1"/>
              <a:t>argv</a:t>
            </a:r>
            <a:r>
              <a:rPr lang="en-US" altLang="ko-KR" dirty="0"/>
              <a:t>) induces crash on the persistent mode?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31211" b="27483"/>
          <a:stretch/>
        </p:blipFill>
        <p:spPr>
          <a:xfrm>
            <a:off x="1219228" y="3069771"/>
            <a:ext cx="2683300" cy="2041071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2686050" y="4024993"/>
            <a:ext cx="693964" cy="30207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48" y="2780618"/>
            <a:ext cx="2552700" cy="2619375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6595728" y="3503295"/>
            <a:ext cx="573524" cy="24965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670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Fuzzing </a:t>
            </a:r>
            <a:r>
              <a:rPr lang="en-US" altLang="ko-KR" dirty="0" err="1"/>
              <a:t>xmllint</a:t>
            </a:r>
            <a:r>
              <a:rPr lang="en-US" altLang="ko-KR" dirty="0"/>
              <a:t> on the Persistent Mode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535" y="1273629"/>
            <a:ext cx="4509408" cy="4909456"/>
          </a:xfrm>
        </p:spPr>
        <p:txBody>
          <a:bodyPr/>
          <a:lstStyle/>
          <a:p>
            <a:r>
              <a:rPr lang="en-US" altLang="ko-KR" dirty="0"/>
              <a:t>Copy the input to another location other than </a:t>
            </a:r>
            <a:r>
              <a:rPr lang="en-US" altLang="ko-KR" dirty="0" err="1"/>
              <a:t>argv</a:t>
            </a:r>
            <a:r>
              <a:rPr lang="en-US" altLang="ko-KR" dirty="0"/>
              <a:t> and feed to the </a:t>
            </a:r>
            <a:r>
              <a:rPr lang="en-US" altLang="ko-KR" dirty="0" err="1"/>
              <a:t>old_main</a:t>
            </a:r>
            <a:r>
              <a:rPr lang="en-US" altLang="ko-KR" dirty="0"/>
              <a:t> function</a:t>
            </a:r>
          </a:p>
          <a:p>
            <a:r>
              <a:rPr lang="en-US" altLang="ko-KR" dirty="0"/>
              <a:t>Result:</a:t>
            </a:r>
          </a:p>
          <a:p>
            <a:pPr lvl="1"/>
            <a:r>
              <a:rPr lang="en-US" altLang="ko-KR" dirty="0"/>
              <a:t>The compiled program itself works successfully for seed inputs.</a:t>
            </a:r>
          </a:p>
          <a:p>
            <a:pPr lvl="1"/>
            <a:r>
              <a:rPr lang="en-US" altLang="ko-KR" dirty="0"/>
              <a:t>However, fuzzing still fails due to crashes for seed inputs.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678" y="1404257"/>
            <a:ext cx="3790950" cy="46482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657850" y="1869621"/>
            <a:ext cx="3235778" cy="1616529"/>
          </a:xfrm>
          <a:prstGeom prst="roundRect">
            <a:avLst>
              <a:gd name="adj" fmla="val 10101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endCxn id="5" idx="1"/>
          </p:cNvCxnSpPr>
          <p:nvPr/>
        </p:nvCxnSpPr>
        <p:spPr>
          <a:xfrm>
            <a:off x="4506686" y="1869621"/>
            <a:ext cx="1151164" cy="80826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198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Dry-run in AFL++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Execute each seed input eight times for calibration</a:t>
            </a:r>
          </a:p>
          <a:p>
            <a:r>
              <a:rPr lang="en-US" altLang="ko-KR" dirty="0"/>
              <a:t>In normal mode (one input per one process),</a:t>
            </a:r>
          </a:p>
          <a:p>
            <a:pPr lvl="1"/>
            <a:r>
              <a:rPr lang="en-US" altLang="ko-KR" dirty="0"/>
              <a:t>No difference between the eight runs with the same input (100% stability) if the target program is deterministic</a:t>
            </a:r>
          </a:p>
          <a:p>
            <a:r>
              <a:rPr lang="en-US" altLang="ko-KR" dirty="0"/>
              <a:t>In persistent mode, </a:t>
            </a:r>
          </a:p>
          <a:p>
            <a:pPr lvl="1"/>
            <a:r>
              <a:rPr lang="en-US" altLang="ko-KR" dirty="0"/>
              <a:t>Difference between the eight runs if there are states shared across inputs (&lt;100% stability) although the target program is deterministic</a:t>
            </a:r>
          </a:p>
        </p:txBody>
      </p:sp>
    </p:spTree>
    <p:extLst>
      <p:ext uri="{BB962C8B-B14F-4D97-AF65-F5344CB8AC3E}">
        <p14:creationId xmlns:p14="http://schemas.microsoft.com/office/powerpoint/2010/main" val="4291034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Crash induced by Persistent Mode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79354" y="2176986"/>
            <a:ext cx="202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defaultEntityLoader</a:t>
            </a:r>
            <a:r>
              <a:rPr lang="en-US" altLang="ko-KR" sz="1200" dirty="0">
                <a:latin typeface="Cambria" panose="02040503050406030204" pitchFamily="18" charset="0"/>
                <a:ea typeface="Cambria" panose="02040503050406030204" pitchFamily="18" charset="0"/>
              </a:rPr>
              <a:t> = NULL</a:t>
            </a:r>
            <a:endParaRPr lang="ko-KR" altLang="en-US" sz="1200" dirty="0">
              <a:latin typeface="Cambria" panose="02040503050406030204" pitchFamily="18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58534" y="2598478"/>
            <a:ext cx="86350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8534" y="1552509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Initialization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478965" y="2173932"/>
            <a:ext cx="4808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xmlCurrentExternalEntityLoader</a:t>
            </a:r>
            <a:r>
              <a:rPr lang="en-US" altLang="ko-KR" sz="1200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altLang="ko-KR" sz="1200" b="1" dirty="0" err="1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xmlDefaultExternalEntityLoader</a:t>
            </a:r>
            <a:endParaRPr lang="ko-KR" altLang="en-US" sz="12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64332" y="1421949"/>
            <a:ext cx="17251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Global variables</a:t>
            </a:r>
          </a:p>
          <a:p>
            <a:pPr algn="ctr"/>
            <a:r>
              <a:rPr lang="en-US" altLang="ko-KR" sz="1600" dirty="0"/>
              <a:t>(function pointer)</a:t>
            </a:r>
            <a:endParaRPr lang="ko-KR" altLang="en-US" sz="1600" dirty="0"/>
          </a:p>
        </p:txBody>
      </p:sp>
      <p:cxnSp>
        <p:nvCxnSpPr>
          <p:cNvPr id="13" name="직선 화살표 연결선 12"/>
          <p:cNvCxnSpPr>
            <a:stCxn id="11" idx="2"/>
            <a:endCxn id="23" idx="0"/>
          </p:cNvCxnSpPr>
          <p:nvPr/>
        </p:nvCxnSpPr>
        <p:spPr>
          <a:xfrm flipH="1">
            <a:off x="2141276" y="2006724"/>
            <a:ext cx="1285632" cy="1869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1" idx="2"/>
            <a:endCxn id="24" idx="0"/>
          </p:cNvCxnSpPr>
          <p:nvPr/>
        </p:nvCxnSpPr>
        <p:spPr>
          <a:xfrm>
            <a:off x="3426908" y="2006724"/>
            <a:ext cx="1220594" cy="1703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1373147" y="2193666"/>
            <a:ext cx="1536257" cy="276999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3522885" y="2177068"/>
            <a:ext cx="2249234" cy="304699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58534" y="301988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DR1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588310" y="3672048"/>
            <a:ext cx="3959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defaultEntityLoader</a:t>
            </a:r>
            <a:r>
              <a:rPr lang="en-US" altLang="ko-KR" sz="1200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altLang="ko-KR" sz="1200" b="1" dirty="0" err="1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xmlDefaultExternalEntityLoader</a:t>
            </a:r>
            <a:endParaRPr lang="ko-KR" altLang="en-US" sz="12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cxnSp>
        <p:nvCxnSpPr>
          <p:cNvPr id="30" name="구부러진 연결선 29"/>
          <p:cNvCxnSpPr>
            <a:stCxn id="33" idx="2"/>
            <a:endCxn id="35" idx="0"/>
          </p:cNvCxnSpPr>
          <p:nvPr/>
        </p:nvCxnSpPr>
        <p:spPr>
          <a:xfrm rot="5400000">
            <a:off x="4400567" y="1174753"/>
            <a:ext cx="1303893" cy="3803230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496928" y="2259959"/>
            <a:ext cx="914400" cy="164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693698" y="3728315"/>
            <a:ext cx="914400" cy="164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4503720" y="3672046"/>
            <a:ext cx="45363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xmlCurrentExternalEntityLoader</a:t>
            </a:r>
            <a:r>
              <a:rPr lang="en-US" altLang="ko-KR" sz="1200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altLang="ko-KR" sz="1200" b="1" dirty="0" err="1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xmllintExternalEntityLoader</a:t>
            </a:r>
            <a:endParaRPr lang="ko-KR" altLang="en-US" sz="1200" b="1" dirty="0">
              <a:solidFill>
                <a:srgbClr val="7030A0"/>
              </a:solidFill>
              <a:latin typeface="Cambria" panose="02040503050406030204" pitchFamily="18" charset="0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258533" y="4395482"/>
            <a:ext cx="86350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8534" y="470908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DR2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588310" y="5240796"/>
            <a:ext cx="3686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defaultEntityLoader</a:t>
            </a:r>
            <a:r>
              <a:rPr lang="en-US" altLang="ko-KR" sz="1200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altLang="ko-KR" sz="1200" b="1" dirty="0" err="1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xmllintExternalEntityLoader</a:t>
            </a:r>
            <a:endParaRPr lang="ko-KR" altLang="en-US" sz="1200" b="1" dirty="0">
              <a:solidFill>
                <a:srgbClr val="7030A0"/>
              </a:solidFill>
              <a:latin typeface="Cambria" panose="02040503050406030204" pitchFamily="18" charset="0"/>
            </a:endParaRPr>
          </a:p>
        </p:txBody>
      </p:sp>
      <p:cxnSp>
        <p:nvCxnSpPr>
          <p:cNvPr id="45" name="구부러진 연결선 44"/>
          <p:cNvCxnSpPr>
            <a:stCxn id="46" idx="2"/>
            <a:endCxn id="47" idx="0"/>
          </p:cNvCxnSpPr>
          <p:nvPr/>
        </p:nvCxnSpPr>
        <p:spPr>
          <a:xfrm rot="5400000">
            <a:off x="4783141" y="2279442"/>
            <a:ext cx="1393939" cy="4658424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7352122" y="3747222"/>
            <a:ext cx="914400" cy="164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693698" y="5305624"/>
            <a:ext cx="914400" cy="164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4564435" y="5244074"/>
            <a:ext cx="45363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xmlCurrentExternalEntityLoader</a:t>
            </a:r>
            <a:r>
              <a:rPr lang="en-US" altLang="ko-KR" sz="1200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altLang="ko-KR" sz="1200" b="1" dirty="0" err="1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xmllintExternalEntityLoader</a:t>
            </a:r>
            <a:endParaRPr lang="ko-KR" altLang="en-US" sz="1200" b="1" dirty="0">
              <a:solidFill>
                <a:srgbClr val="7030A0"/>
              </a:solidFill>
              <a:latin typeface="Cambria" panose="02040503050406030204" pitchFamily="18" charset="0"/>
            </a:endParaRPr>
          </a:p>
        </p:txBody>
      </p:sp>
      <p:cxnSp>
        <p:nvCxnSpPr>
          <p:cNvPr id="51" name="직선 연결선 50"/>
          <p:cNvCxnSpPr/>
          <p:nvPr/>
        </p:nvCxnSpPr>
        <p:spPr>
          <a:xfrm flipH="1">
            <a:off x="1674795" y="5470087"/>
            <a:ext cx="466481" cy="5249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4145280" y="5470022"/>
            <a:ext cx="358440" cy="5250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795" y="5995076"/>
            <a:ext cx="2828925" cy="447675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 rot="5400000">
            <a:off x="2886321" y="565273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 rot="5400000">
            <a:off x="2881508" y="642165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436594" y="4715592"/>
            <a:ext cx="140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/>
              <a:t>Stack-overflow!</a:t>
            </a:r>
            <a:endParaRPr lang="ko-KR" altLang="en-US" sz="1400" i="1" dirty="0"/>
          </a:p>
        </p:txBody>
      </p:sp>
      <p:sp>
        <p:nvSpPr>
          <p:cNvPr id="66" name="아래로 구부러진 화살표 65"/>
          <p:cNvSpPr/>
          <p:nvPr/>
        </p:nvSpPr>
        <p:spPr>
          <a:xfrm>
            <a:off x="1265225" y="4982531"/>
            <a:ext cx="1824032" cy="30960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아래로 구부러진 화살표 66"/>
          <p:cNvSpPr/>
          <p:nvPr/>
        </p:nvSpPr>
        <p:spPr>
          <a:xfrm rot="10800000">
            <a:off x="1229259" y="5470022"/>
            <a:ext cx="1824032" cy="35348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478965" y="4174965"/>
            <a:ext cx="206979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i="1" dirty="0"/>
              <a:t>Should re-initialize</a:t>
            </a:r>
            <a:endParaRPr lang="ko-KR" altLang="en-US" i="1" dirty="0"/>
          </a:p>
        </p:txBody>
      </p:sp>
      <p:cxnSp>
        <p:nvCxnSpPr>
          <p:cNvPr id="72" name="직선 화살표 연결선 71"/>
          <p:cNvCxnSpPr>
            <a:stCxn id="70" idx="0"/>
          </p:cNvCxnSpPr>
          <p:nvPr/>
        </p:nvCxnSpPr>
        <p:spPr>
          <a:xfrm flipV="1">
            <a:off x="4513864" y="3959070"/>
            <a:ext cx="1126262" cy="2158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70" idx="0"/>
          </p:cNvCxnSpPr>
          <p:nvPr/>
        </p:nvCxnSpPr>
        <p:spPr>
          <a:xfrm flipH="1" flipV="1">
            <a:off x="3269250" y="3944210"/>
            <a:ext cx="1244614" cy="230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937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2840620" y="3808072"/>
            <a:ext cx="190146" cy="221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656247" y="3677137"/>
            <a:ext cx="190146" cy="221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840620" y="3617654"/>
            <a:ext cx="190146" cy="221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576080" y="2954699"/>
            <a:ext cx="190146" cy="221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Issue on Re-initializing States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Restricted accessibility for static global variables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673" y="2893033"/>
            <a:ext cx="4352925" cy="466725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4433848" y="2488325"/>
            <a:ext cx="4578578" cy="3624708"/>
          </a:xfrm>
          <a:prstGeom prst="roundRect">
            <a:avLst>
              <a:gd name="adj" fmla="val 777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37704" y="2118993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xmlIO.c</a:t>
            </a:r>
            <a:endParaRPr lang="en-US" altLang="ko-KR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78367" y="2473352"/>
            <a:ext cx="3847624" cy="2302579"/>
          </a:xfrm>
          <a:prstGeom prst="roundRect">
            <a:avLst>
              <a:gd name="adj" fmla="val 777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94100" y="210402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xmllint.c</a:t>
            </a:r>
            <a:endParaRPr lang="en-US" altLang="ko-KR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673" y="3489049"/>
            <a:ext cx="4314825" cy="10572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94" y="2893033"/>
            <a:ext cx="2819400" cy="1724025"/>
          </a:xfrm>
          <a:prstGeom prst="rect">
            <a:avLst/>
          </a:prstGeom>
        </p:spPr>
      </p:pic>
      <p:cxnSp>
        <p:nvCxnSpPr>
          <p:cNvPr id="14" name="구부러진 연결선 13"/>
          <p:cNvCxnSpPr>
            <a:stCxn id="15" idx="3"/>
            <a:endCxn id="16" idx="1"/>
          </p:cNvCxnSpPr>
          <p:nvPr/>
        </p:nvCxnSpPr>
        <p:spPr>
          <a:xfrm flipV="1">
            <a:off x="3030766" y="3065402"/>
            <a:ext cx="1545314" cy="662955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>
            <a:stCxn id="22" idx="3"/>
            <a:endCxn id="23" idx="1"/>
          </p:cNvCxnSpPr>
          <p:nvPr/>
        </p:nvCxnSpPr>
        <p:spPr>
          <a:xfrm flipV="1">
            <a:off x="3030766" y="3787840"/>
            <a:ext cx="1625481" cy="130935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315180" y="3491363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solidFill>
                  <a:srgbClr val="FF0000"/>
                </a:solidFill>
              </a:rPr>
              <a:t>Not visible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46673" y="4667124"/>
            <a:ext cx="3858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Solution1: initialization function on </a:t>
            </a:r>
            <a:r>
              <a:rPr lang="en-US" altLang="ko-KR" sz="1400" b="1" dirty="0" err="1"/>
              <a:t>xmlIO.c</a:t>
            </a:r>
            <a:endParaRPr lang="ko-KR" altLang="en-US" sz="1400" b="1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6673" y="4985799"/>
            <a:ext cx="25527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642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2840620" y="3808072"/>
            <a:ext cx="190146" cy="221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656247" y="3677137"/>
            <a:ext cx="190146" cy="221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840620" y="3617654"/>
            <a:ext cx="190146" cy="221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576080" y="2954699"/>
            <a:ext cx="190146" cy="221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Issue on Re-initializing States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Restricted accessibility for static global variables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673" y="2893033"/>
            <a:ext cx="4352925" cy="466725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4433848" y="2488325"/>
            <a:ext cx="4578578" cy="3624708"/>
          </a:xfrm>
          <a:prstGeom prst="roundRect">
            <a:avLst>
              <a:gd name="adj" fmla="val 777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37704" y="2118993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xmlIO.c</a:t>
            </a:r>
            <a:endParaRPr lang="en-US" altLang="ko-KR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78367" y="2473352"/>
            <a:ext cx="3847624" cy="2302579"/>
          </a:xfrm>
          <a:prstGeom prst="roundRect">
            <a:avLst>
              <a:gd name="adj" fmla="val 777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94100" y="210402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xmllint.c</a:t>
            </a:r>
            <a:endParaRPr lang="en-US" altLang="ko-KR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673" y="3489049"/>
            <a:ext cx="4314825" cy="10572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94" y="2893033"/>
            <a:ext cx="2819400" cy="1724025"/>
          </a:xfrm>
          <a:prstGeom prst="rect">
            <a:avLst/>
          </a:prstGeom>
        </p:spPr>
      </p:pic>
      <p:cxnSp>
        <p:nvCxnSpPr>
          <p:cNvPr id="14" name="구부러진 연결선 13"/>
          <p:cNvCxnSpPr>
            <a:stCxn id="15" idx="3"/>
            <a:endCxn id="16" idx="1"/>
          </p:cNvCxnSpPr>
          <p:nvPr/>
        </p:nvCxnSpPr>
        <p:spPr>
          <a:xfrm flipV="1">
            <a:off x="3030766" y="3065402"/>
            <a:ext cx="1545314" cy="662955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>
            <a:stCxn id="22" idx="3"/>
            <a:endCxn id="23" idx="1"/>
          </p:cNvCxnSpPr>
          <p:nvPr/>
        </p:nvCxnSpPr>
        <p:spPr>
          <a:xfrm flipV="1">
            <a:off x="3030766" y="3787840"/>
            <a:ext cx="1625481" cy="130935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315180" y="3491363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solidFill>
                  <a:srgbClr val="FF0000"/>
                </a:solidFill>
              </a:rPr>
              <a:t>Not visible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46673" y="4844737"/>
            <a:ext cx="3246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Solution2: remove static keywords?</a:t>
            </a:r>
            <a:endParaRPr lang="ko-KR" altLang="en-US" sz="1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546673" y="5252595"/>
            <a:ext cx="3534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Solution3: instrumentation at </a:t>
            </a:r>
            <a:r>
              <a:rPr lang="en-US" altLang="ko-KR" sz="1400" b="1" dirty="0" err="1"/>
              <a:t>llvm</a:t>
            </a:r>
            <a:r>
              <a:rPr lang="en-US" altLang="ko-KR" sz="1400" b="1" dirty="0"/>
              <a:t> IR or</a:t>
            </a:r>
          </a:p>
          <a:p>
            <a:r>
              <a:rPr lang="en-US" altLang="ko-KR" sz="1400" b="1" dirty="0"/>
              <a:t>		binary level?</a:t>
            </a:r>
          </a:p>
        </p:txBody>
      </p:sp>
    </p:spTree>
    <p:extLst>
      <p:ext uri="{BB962C8B-B14F-4D97-AF65-F5344CB8AC3E}">
        <p14:creationId xmlns:p14="http://schemas.microsoft.com/office/powerpoint/2010/main" val="428491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72620</TotalTime>
  <Words>617</Words>
  <Application>Microsoft Office PowerPoint</Application>
  <PresentationFormat>화면 슬라이드 쇼(4:3)</PresentationFormat>
  <Paragraphs>114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Arial Black</vt:lpstr>
      <vt:lpstr>Cambria</vt:lpstr>
      <vt:lpstr>Office 테마</vt:lpstr>
      <vt:lpstr>AFL++ Tutorial with libxml2</vt:lpstr>
      <vt:lpstr>Result: AFL++ Tutorial with libxml2</vt:lpstr>
      <vt:lpstr>Fuzzing xmllint on the Persistent Mode</vt:lpstr>
      <vt:lpstr>Fuzzing xmllint on the Persistent Mode</vt:lpstr>
      <vt:lpstr>Fuzzing xmllint on the Persistent Mode</vt:lpstr>
      <vt:lpstr>Dry-run in AFL++</vt:lpstr>
      <vt:lpstr>Crash induced by Persistent Mode</vt:lpstr>
      <vt:lpstr>Issue on Re-initializing States</vt:lpstr>
      <vt:lpstr>Issue on Re-initializing States</vt:lpstr>
      <vt:lpstr>Result: In-Process (Persistent Mode) Fuzzing libxml2</vt:lpstr>
      <vt:lpstr>Result: In-Process Fuzzing bloaty</vt:lpstr>
      <vt:lpstr>Result: In-Process Fuzzing zlib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Fuzz Testing</dc:title>
  <dc:creator>NWLee</dc:creator>
  <cp:lastModifiedBy>LeeNakwon</cp:lastModifiedBy>
  <cp:revision>5163</cp:revision>
  <cp:lastPrinted>2021-12-09T05:53:59Z</cp:lastPrinted>
  <dcterms:created xsi:type="dcterms:W3CDTF">2019-01-18T11:50:36Z</dcterms:created>
  <dcterms:modified xsi:type="dcterms:W3CDTF">2022-05-13T10:38:46Z</dcterms:modified>
</cp:coreProperties>
</file>