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718" r:id="rId2"/>
    <p:sldId id="711" r:id="rId3"/>
    <p:sldId id="713" r:id="rId4"/>
    <p:sldId id="714" r:id="rId5"/>
    <p:sldId id="715" r:id="rId6"/>
    <p:sldId id="721" r:id="rId7"/>
    <p:sldId id="716" r:id="rId8"/>
    <p:sldId id="719" r:id="rId9"/>
    <p:sldId id="722" r:id="rId10"/>
    <p:sldId id="720" r:id="rId11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  <a:srgbClr val="0000FF"/>
    <a:srgbClr val="FFFF66"/>
    <a:srgbClr val="BFBFBF"/>
    <a:srgbClr val="0E8012"/>
    <a:srgbClr val="BDD7EE"/>
    <a:srgbClr val="6D70D8"/>
    <a:srgbClr val="0F16A1"/>
    <a:srgbClr val="5B9BD5"/>
    <a:srgbClr val="698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2082" autoAdjust="0"/>
  </p:normalViewPr>
  <p:slideViewPr>
    <p:cSldViewPr snapToGrid="0">
      <p:cViewPr varScale="1">
        <p:scale>
          <a:sx n="168" d="100"/>
          <a:sy n="168" d="100"/>
        </p:scale>
        <p:origin x="121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65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91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BF1214BA-97B6-462F-B297-7A111FF34BB8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91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98C900DD-5E12-4DD1-8068-880B7FD9B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37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01D95632-B00E-4003-BA33-7E6C7C8514AB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7" tIns="45708" rIns="91417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17" tIns="45708" rIns="91417" bIns="457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E7584251-62D4-40DF-B126-548B38108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7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B46-B998-4E8B-BC13-861EDAFA6D77}" type="datetime1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6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4F2-9F0B-4C59-819B-43FB942B1FB2}" type="datetime1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027C-6C37-4379-B579-E5822E56DB50}" type="datetime1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E3EE-5F4A-4027-B2FF-155CDB927821}" type="datetime1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849961" y="6352143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1B054C4-CE09-42DB-9A27-F42FE5B1AC14}" type="slidenum">
              <a:rPr lang="ko-KR" altLang="en-US" sz="1350" smtClean="0"/>
              <a:t>‹#›</a:t>
            </a:fld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49161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F63B-9AD2-4240-A398-672EFF4CC36F}" type="datetime1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4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0839-5384-4C76-9C04-515E8429120A}" type="datetime1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C7F-653F-4FE2-9451-B7589D30E8E3}" type="datetime1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BA5-59CE-4B44-9DBC-867CD29DE658}" type="datetime1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DC1F-58A0-436C-913B-75B6A4093E2A}" type="datetime1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8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60D-AE7F-4974-8B6A-C613BE9E3C0F}" type="datetime1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6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0CF2-32A5-484B-9232-B91DC937243A}" type="datetime1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535" y="158293"/>
            <a:ext cx="8635093" cy="94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534" y="1273629"/>
            <a:ext cx="8635093" cy="490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FD40-603C-45C9-95DB-2C6E66F7DD77}" type="datetime1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9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Comparing crash detection ability of AFL++ normal mode and that of persistent mode</a:t>
            </a:r>
          </a:p>
          <a:p>
            <a:pPr lvl="1"/>
            <a:r>
              <a:rPr lang="en-US" altLang="ko-KR" dirty="0" smtClean="0"/>
              <a:t>On a program with known crashes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Comparing fuzzing speed of AFL++ with address sanitizer to that without the sanitizer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Implementing automated global variable initialization for AFL++ persistent mode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16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 </a:t>
            </a:r>
            <a:r>
              <a:rPr lang="en-US" altLang="ko-KR" dirty="0" err="1" smtClean="0"/>
              <a:t>ToDo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Compare Normal to DI and DI+STC</a:t>
            </a:r>
          </a:p>
          <a:p>
            <a:pPr lvl="1"/>
            <a:r>
              <a:rPr lang="en-US" altLang="ko-KR" dirty="0" smtClean="0"/>
              <a:t>where DI and DI+STC are manually configured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17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Inefficiency on </a:t>
            </a:r>
            <a:r>
              <a:rPr lang="en-US" altLang="ko-KR" dirty="0" err="1" smtClean="0"/>
              <a:t>Fuzzer</a:t>
            </a:r>
            <a:r>
              <a:rPr lang="en-US" altLang="ko-KR" dirty="0" smtClean="0"/>
              <a:t> Implementations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Redundant initialization of program states across inputs</a:t>
            </a:r>
          </a:p>
          <a:p>
            <a:pPr lvl="1"/>
            <a:r>
              <a:rPr lang="en-US" altLang="ko-KR" dirty="0" smtClean="0"/>
              <a:t>Mitigated by Deferred Initialization (DI)</a:t>
            </a:r>
          </a:p>
          <a:p>
            <a:r>
              <a:rPr lang="en-US" altLang="ko-KR" dirty="0" smtClean="0"/>
              <a:t>Time-consuming file read operation (from an input file or </a:t>
            </a:r>
            <a:r>
              <a:rPr lang="en-US" altLang="ko-KR" dirty="0" err="1" smtClean="0"/>
              <a:t>stdin</a:t>
            </a:r>
            <a:r>
              <a:rPr lang="en-US" altLang="ko-KR" dirty="0" smtClean="0"/>
              <a:t>) for each test case </a:t>
            </a:r>
          </a:p>
          <a:p>
            <a:pPr lvl="1"/>
            <a:r>
              <a:rPr lang="en-US" altLang="ko-KR" dirty="0" smtClean="0"/>
              <a:t>Mitigated by Shared memory </a:t>
            </a:r>
            <a:r>
              <a:rPr lang="en-US" altLang="ko-KR" dirty="0"/>
              <a:t>T</a:t>
            </a:r>
            <a:r>
              <a:rPr lang="en-US" altLang="ko-KR" dirty="0" smtClean="0"/>
              <a:t>est Cases (STC)</a:t>
            </a:r>
          </a:p>
          <a:p>
            <a:r>
              <a:rPr lang="en-US" altLang="ko-KR" dirty="0" smtClean="0"/>
              <a:t>Overhead of fork() system call for each input</a:t>
            </a:r>
          </a:p>
          <a:p>
            <a:pPr lvl="1"/>
            <a:r>
              <a:rPr lang="en-US" altLang="ko-KR" dirty="0" smtClean="0"/>
              <a:t>Mitigated by Persistent Mode (PM)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4977" y="5114569"/>
            <a:ext cx="5860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i="1" dirty="0" smtClean="0">
                <a:solidFill>
                  <a:srgbClr val="FF0000"/>
                </a:solidFill>
              </a:rPr>
              <a:t>All the DI, STC, and PM are manually configured</a:t>
            </a:r>
            <a:endParaRPr lang="ko-KR" alt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7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Deferred Initialization, Shared Memory TC, and Persistent Mode</a:t>
            </a:r>
            <a:r>
              <a:rPr lang="ko-KR" altLang="en-US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ea typeface="맑은 고딕" panose="020B0503020000020004" pitchFamily="50" charset="-127"/>
              </a:rPr>
              <a:t>in AFL++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117" y="1271098"/>
            <a:ext cx="4613834" cy="4867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535" y="2252840"/>
            <a:ext cx="369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 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Manually inserted after the redundant initializations such as command line argument processing, variable initialization</a:t>
            </a:r>
            <a:endParaRPr lang="ko-KR" altLang="en-US" sz="1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277116" y="2483036"/>
            <a:ext cx="1928561" cy="46293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3"/>
            <a:endCxn id="7" idx="1"/>
          </p:cNvCxnSpPr>
          <p:nvPr/>
        </p:nvCxnSpPr>
        <p:spPr>
          <a:xfrm>
            <a:off x="3954375" y="2714505"/>
            <a:ext cx="322741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8535" y="3176170"/>
            <a:ext cx="3695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 STC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Manually inserted after the file read operations of input file processing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376072" y="3069462"/>
            <a:ext cx="2698095" cy="21596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3"/>
            <a:endCxn id="15" idx="1"/>
          </p:cNvCxnSpPr>
          <p:nvPr/>
        </p:nvCxnSpPr>
        <p:spPr>
          <a:xfrm flipV="1">
            <a:off x="3954375" y="3177445"/>
            <a:ext cx="421697" cy="3680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60731" y="6138998"/>
            <a:ext cx="164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fuzz 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535" y="3914834"/>
            <a:ext cx="3695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Manually inserted to notify actual fuzzing target code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4537567" y="4284166"/>
            <a:ext cx="4315661" cy="923330"/>
          </a:xfrm>
          <a:prstGeom prst="rect">
            <a:avLst/>
          </a:prstGeom>
          <a:solidFill>
            <a:schemeClr val="bg1"/>
          </a:solidFill>
          <a:ln w="1905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589966" y="455967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Fuzzing target code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21" idx="3"/>
            <a:endCxn id="25" idx="1"/>
          </p:cNvCxnSpPr>
          <p:nvPr/>
        </p:nvCxnSpPr>
        <p:spPr>
          <a:xfrm flipV="1">
            <a:off x="3954375" y="3628818"/>
            <a:ext cx="457308" cy="6553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4411683" y="3520835"/>
            <a:ext cx="1583567" cy="21596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411682" y="5322216"/>
            <a:ext cx="125885" cy="21596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1" idx="3"/>
            <a:endCxn id="26" idx="1"/>
          </p:cNvCxnSpPr>
          <p:nvPr/>
        </p:nvCxnSpPr>
        <p:spPr>
          <a:xfrm>
            <a:off x="3954375" y="4284166"/>
            <a:ext cx="457307" cy="11460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53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Comparing Fuzzing Performance with Each Optimization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Four configurations with manually analyzed and modified code</a:t>
            </a:r>
          </a:p>
          <a:p>
            <a:pPr lvl="1"/>
            <a:r>
              <a:rPr lang="en-US" altLang="ko-KR" dirty="0" smtClean="0"/>
              <a:t>Normal</a:t>
            </a:r>
          </a:p>
          <a:p>
            <a:pPr lvl="1"/>
            <a:r>
              <a:rPr lang="en-US" altLang="ko-KR" dirty="0" smtClean="0"/>
              <a:t>PM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DI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DI+STC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DI+STC+PM</a:t>
            </a:r>
          </a:p>
        </p:txBody>
      </p:sp>
    </p:spTree>
    <p:extLst>
      <p:ext uri="{BB962C8B-B14F-4D97-AF65-F5344CB8AC3E}">
        <p14:creationId xmlns:p14="http://schemas.microsoft.com/office/powerpoint/2010/main" val="349454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Target Program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bison 3.7</a:t>
            </a:r>
          </a:p>
          <a:p>
            <a:pPr lvl="1"/>
            <a:r>
              <a:rPr lang="en-US" altLang="ko-KR" dirty="0" smtClean="0"/>
              <a:t>Taking a context-free grammar and generating a parser for the grammar</a:t>
            </a:r>
          </a:p>
          <a:p>
            <a:pPr lvl="1"/>
            <a:r>
              <a:rPr lang="en-US" altLang="ko-KR" dirty="0" smtClean="0"/>
              <a:t>The version that </a:t>
            </a:r>
            <a:r>
              <a:rPr lang="en-US" altLang="ko-KR" dirty="0" err="1" smtClean="0"/>
              <a:t>Ahcheong</a:t>
            </a:r>
            <a:r>
              <a:rPr lang="en-US" altLang="ko-KR" dirty="0" smtClean="0"/>
              <a:t> found an assertion failure using AFL++</a:t>
            </a:r>
          </a:p>
          <a:p>
            <a:pPr lvl="2"/>
            <a:r>
              <a:rPr lang="en-US" altLang="ko-KR" dirty="0" smtClean="0"/>
              <a:t>The case where a string in grammar def. has unmatched quotation mark (e.g., “</a:t>
            </a:r>
            <a:r>
              <a:rPr lang="en-US" altLang="ko-KR" dirty="0" err="1" smtClean="0"/>
              <a:t>aadbdd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45" y="3381611"/>
            <a:ext cx="6147116" cy="11875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7755" y="4569122"/>
            <a:ext cx="3967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crash due to the known assertion failure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1361989" y="3254797"/>
            <a:ext cx="6421345" cy="444983"/>
          </a:xfrm>
          <a:custGeom>
            <a:avLst/>
            <a:gdLst>
              <a:gd name="connsiteX0" fmla="*/ 140511 w 6421345"/>
              <a:gd name="connsiteY0" fmla="*/ 205505 h 444983"/>
              <a:gd name="connsiteX1" fmla="*/ 129128 w 6421345"/>
              <a:gd name="connsiteY1" fmla="*/ 429362 h 444983"/>
              <a:gd name="connsiteX2" fmla="*/ 705845 w 6421345"/>
              <a:gd name="connsiteY2" fmla="*/ 425568 h 444983"/>
              <a:gd name="connsiteX3" fmla="*/ 1965516 w 6421345"/>
              <a:gd name="connsiteY3" fmla="*/ 444539 h 444983"/>
              <a:gd name="connsiteX4" fmla="*/ 2602940 w 6421345"/>
              <a:gd name="connsiteY4" fmla="*/ 425568 h 444983"/>
              <a:gd name="connsiteX5" fmla="*/ 2773679 w 6421345"/>
              <a:gd name="connsiteY5" fmla="*/ 300360 h 444983"/>
              <a:gd name="connsiteX6" fmla="*/ 3737404 w 6421345"/>
              <a:gd name="connsiteY6" fmla="*/ 304154 h 444983"/>
              <a:gd name="connsiteX7" fmla="*/ 4936368 w 6421345"/>
              <a:gd name="connsiteY7" fmla="*/ 300360 h 444983"/>
              <a:gd name="connsiteX8" fmla="*/ 6180862 w 6421345"/>
              <a:gd name="connsiteY8" fmla="*/ 300360 h 444983"/>
              <a:gd name="connsiteX9" fmla="*/ 6366778 w 6421345"/>
              <a:gd name="connsiteY9" fmla="*/ 159975 h 444983"/>
              <a:gd name="connsiteX10" fmla="*/ 5509291 w 6421345"/>
              <a:gd name="connsiteY10" fmla="*/ 27178 h 444983"/>
              <a:gd name="connsiteX11" fmla="*/ 1646804 w 6421345"/>
              <a:gd name="connsiteY11" fmla="*/ 15796 h 444983"/>
              <a:gd name="connsiteX12" fmla="*/ 140511 w 6421345"/>
              <a:gd name="connsiteY12" fmla="*/ 205505 h 44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21345" h="444983">
                <a:moveTo>
                  <a:pt x="140511" y="205505"/>
                </a:moveTo>
                <a:cubicBezTo>
                  <a:pt x="-112435" y="274433"/>
                  <a:pt x="34906" y="392685"/>
                  <a:pt x="129128" y="429362"/>
                </a:cubicBezTo>
                <a:cubicBezTo>
                  <a:pt x="223350" y="466039"/>
                  <a:pt x="705845" y="425568"/>
                  <a:pt x="705845" y="425568"/>
                </a:cubicBezTo>
                <a:lnTo>
                  <a:pt x="1965516" y="444539"/>
                </a:lnTo>
                <a:cubicBezTo>
                  <a:pt x="2281698" y="444539"/>
                  <a:pt x="2468246" y="449598"/>
                  <a:pt x="2602940" y="425568"/>
                </a:cubicBezTo>
                <a:cubicBezTo>
                  <a:pt x="2737634" y="401538"/>
                  <a:pt x="2584602" y="320596"/>
                  <a:pt x="2773679" y="300360"/>
                </a:cubicBezTo>
                <a:cubicBezTo>
                  <a:pt x="2962756" y="280124"/>
                  <a:pt x="3737404" y="304154"/>
                  <a:pt x="3737404" y="304154"/>
                </a:cubicBezTo>
                <a:lnTo>
                  <a:pt x="4936368" y="300360"/>
                </a:lnTo>
                <a:cubicBezTo>
                  <a:pt x="5343611" y="299728"/>
                  <a:pt x="5942460" y="323757"/>
                  <a:pt x="6180862" y="300360"/>
                </a:cubicBezTo>
                <a:cubicBezTo>
                  <a:pt x="6419264" y="276963"/>
                  <a:pt x="6478707" y="205505"/>
                  <a:pt x="6366778" y="159975"/>
                </a:cubicBezTo>
                <a:cubicBezTo>
                  <a:pt x="6254850" y="114445"/>
                  <a:pt x="6295953" y="51208"/>
                  <a:pt x="5509291" y="27178"/>
                </a:cubicBezTo>
                <a:cubicBezTo>
                  <a:pt x="4722629" y="3148"/>
                  <a:pt x="2542233" y="-13925"/>
                  <a:pt x="1646804" y="15796"/>
                </a:cubicBezTo>
                <a:cubicBezTo>
                  <a:pt x="751375" y="45517"/>
                  <a:pt x="393457" y="136577"/>
                  <a:pt x="140511" y="20550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938" y="3381611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</a:t>
            </a:r>
            <a:r>
              <a:rPr lang="en-US" altLang="ko-KR" sz="1200" dirty="0" smtClean="0">
                <a:solidFill>
                  <a:srgbClr val="FF0000"/>
                </a:solidFill>
              </a:rPr>
              <a:t>nput file name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041275" y="4241905"/>
            <a:ext cx="16656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4688" y="4646066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t</a:t>
            </a:r>
            <a:r>
              <a:rPr lang="en-US" altLang="ko-KR" sz="1200" dirty="0" smtClean="0">
                <a:solidFill>
                  <a:srgbClr val="FF0000"/>
                </a:solidFill>
              </a:rPr>
              <a:t>he location of</a:t>
            </a: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the violated assertion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>
            <a:stCxn id="14" idx="0"/>
          </p:cNvCxnSpPr>
          <p:nvPr/>
        </p:nvCxnSpPr>
        <p:spPr>
          <a:xfrm flipV="1">
            <a:off x="1701579" y="4241905"/>
            <a:ext cx="741880" cy="4041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36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Target Program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bison 3.7</a:t>
            </a:r>
          </a:p>
          <a:p>
            <a:pPr lvl="1"/>
            <a:r>
              <a:rPr lang="en-US" altLang="ko-KR" dirty="0" smtClean="0"/>
              <a:t>Many assert statements inserted</a:t>
            </a:r>
          </a:p>
          <a:p>
            <a:pPr lvl="1"/>
            <a:r>
              <a:rPr lang="en-US" altLang="ko-KR" dirty="0" smtClean="0"/>
              <a:t>Frequent crashes due to invalid symbols and keywords caused by mutation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03" y="2790670"/>
            <a:ext cx="6166167" cy="1301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8716" y="4097661"/>
            <a:ext cx="4067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crash other than assertion failure in bison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64096" y="2936171"/>
            <a:ext cx="3722102" cy="175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28998" y="3494549"/>
            <a:ext cx="2311132" cy="175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80005" y="3899262"/>
            <a:ext cx="1435031" cy="175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1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AFL++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AFL++ 4.00c LLVM-PCGUARD mode (default mode)</a:t>
            </a:r>
          </a:p>
          <a:p>
            <a:r>
              <a:rPr lang="en-US" altLang="ko-KR" dirty="0" smtClean="0"/>
              <a:t>Fuzz driver for</a:t>
            </a:r>
          </a:p>
          <a:p>
            <a:pPr lvl="1"/>
            <a:r>
              <a:rPr lang="en-US" altLang="ko-KR" dirty="0" smtClean="0"/>
              <a:t>Normal mode: compile bison using </a:t>
            </a:r>
            <a:r>
              <a:rPr lang="en-US" altLang="ko-KR" dirty="0" err="1" smtClean="0"/>
              <a:t>afl</a:t>
            </a:r>
            <a:r>
              <a:rPr lang="en-US" altLang="ko-KR" dirty="0" smtClean="0"/>
              <a:t>-clang-fast with no modification</a:t>
            </a:r>
          </a:p>
          <a:p>
            <a:pPr lvl="1"/>
            <a:r>
              <a:rPr lang="en-US" altLang="ko-KR" dirty="0" smtClean="0"/>
              <a:t>PM: wrap whole main function with the __AFL_LOOP as the fuzzing target; compile using </a:t>
            </a:r>
            <a:r>
              <a:rPr lang="en-US" altLang="ko-KR" dirty="0" err="1" smtClean="0"/>
              <a:t>afl</a:t>
            </a:r>
            <a:r>
              <a:rPr lang="en-US" altLang="ko-KR" dirty="0" smtClean="0"/>
              <a:t>-clang-fast; no state re-initialization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DI, DI+STC, DI+STC+PM (not yet)</a:t>
            </a:r>
          </a:p>
          <a:p>
            <a:r>
              <a:rPr lang="en-US" altLang="ko-KR" dirty="0" smtClean="0"/>
              <a:t>Seed inputs </a:t>
            </a:r>
            <a:r>
              <a:rPr lang="en-US" altLang="ko-KR" dirty="0" err="1" smtClean="0"/>
              <a:t>Ahcheong</a:t>
            </a:r>
            <a:r>
              <a:rPr lang="en-US" altLang="ko-KR" dirty="0" smtClean="0"/>
              <a:t> provides</a:t>
            </a:r>
          </a:p>
          <a:p>
            <a:r>
              <a:rPr lang="en-US" altLang="ko-KR" dirty="0" smtClean="0"/>
              <a:t>No sanitizer</a:t>
            </a:r>
          </a:p>
          <a:p>
            <a:r>
              <a:rPr lang="en-US" altLang="ko-KR" dirty="0" smtClean="0"/>
              <a:t>12 hours time-limit</a:t>
            </a:r>
          </a:p>
        </p:txBody>
      </p:sp>
    </p:spTree>
    <p:extLst>
      <p:ext uri="{BB962C8B-B14F-4D97-AF65-F5344CB8AC3E}">
        <p14:creationId xmlns:p14="http://schemas.microsoft.com/office/powerpoint/2010/main" val="341722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(1/2)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 speed-up when using PM wrapping main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850796"/>
              </p:ext>
            </p:extLst>
          </p:nvPr>
        </p:nvGraphicFramePr>
        <p:xfrm>
          <a:off x="496903" y="1995696"/>
          <a:ext cx="815835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109">
                  <a:extLst>
                    <a:ext uri="{9D8B030D-6E8A-4147-A177-3AD203B41FA5}">
                      <a16:colId xmlns:a16="http://schemas.microsoft.com/office/drawing/2014/main" val="2017714740"/>
                    </a:ext>
                  </a:extLst>
                </a:gridCol>
                <a:gridCol w="1465846">
                  <a:extLst>
                    <a:ext uri="{9D8B030D-6E8A-4147-A177-3AD203B41FA5}">
                      <a16:colId xmlns:a16="http://schemas.microsoft.com/office/drawing/2014/main" val="371257144"/>
                    </a:ext>
                  </a:extLst>
                </a:gridCol>
                <a:gridCol w="1465846">
                  <a:extLst>
                    <a:ext uri="{9D8B030D-6E8A-4147-A177-3AD203B41FA5}">
                      <a16:colId xmlns:a16="http://schemas.microsoft.com/office/drawing/2014/main" val="940289621"/>
                    </a:ext>
                  </a:extLst>
                </a:gridCol>
                <a:gridCol w="1465846">
                  <a:extLst>
                    <a:ext uri="{9D8B030D-6E8A-4147-A177-3AD203B41FA5}">
                      <a16:colId xmlns:a16="http://schemas.microsoft.com/office/drawing/2014/main" val="383710289"/>
                    </a:ext>
                  </a:extLst>
                </a:gridCol>
                <a:gridCol w="1818706">
                  <a:extLst>
                    <a:ext uri="{9D8B030D-6E8A-4147-A177-3AD203B41FA5}">
                      <a16:colId xmlns:a16="http://schemas.microsoft.com/office/drawing/2014/main" val="1905796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exec/sec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bitmap_cvg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stability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saved crashes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0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Normal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1499.67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28.89%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100.00%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412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871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PM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1482.73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29.50%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28.61%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570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719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49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(2/2)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Normal finds 16 inputs inducing the known assertion failure and 2 inputs inducing another assertion failure among 412 saved crashes</a:t>
            </a:r>
          </a:p>
          <a:p>
            <a:pPr lvl="1"/>
            <a:r>
              <a:rPr lang="en-US" altLang="ko-KR" dirty="0" smtClean="0"/>
              <a:t>while PM finds an input inducing the known assertion failure</a:t>
            </a:r>
          </a:p>
          <a:p>
            <a:pPr lvl="1"/>
            <a:r>
              <a:rPr lang="en-US" altLang="ko-KR" dirty="0" smtClean="0"/>
              <a:t>the “another” assertion failure due to invalid FILE start location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67731" y="5845379"/>
            <a:ext cx="361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“another” assertion failure that normal finds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70" y="3104162"/>
            <a:ext cx="6159817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73932</TotalTime>
  <Words>456</Words>
  <Application>Microsoft Office PowerPoint</Application>
  <PresentationFormat>화면 슬라이드 쇼(4:3)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Arial Black</vt:lpstr>
      <vt:lpstr>Times New Roman</vt:lpstr>
      <vt:lpstr>Office 테마</vt:lpstr>
      <vt:lpstr>ToDo</vt:lpstr>
      <vt:lpstr>Inefficiency on Fuzzer Implementations</vt:lpstr>
      <vt:lpstr>Deferred Initialization, Shared Memory TC, and Persistent Mode in AFL++</vt:lpstr>
      <vt:lpstr>Comparing Fuzzing Performance with Each Optimization</vt:lpstr>
      <vt:lpstr>Target Program (1/2)</vt:lpstr>
      <vt:lpstr>Target Program (2/2)</vt:lpstr>
      <vt:lpstr>AFL++ Configuration</vt:lpstr>
      <vt:lpstr>Results (1/2) </vt:lpstr>
      <vt:lpstr>Results (2/2) </vt:lpstr>
      <vt:lpstr>Next 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Fuzz Testing</dc:title>
  <dc:creator>NWLee</dc:creator>
  <cp:lastModifiedBy>NWLee</cp:lastModifiedBy>
  <cp:revision>5210</cp:revision>
  <cp:lastPrinted>2021-12-09T05:53:59Z</cp:lastPrinted>
  <dcterms:created xsi:type="dcterms:W3CDTF">2019-01-18T11:50:36Z</dcterms:created>
  <dcterms:modified xsi:type="dcterms:W3CDTF">2022-02-08T06:52:41Z</dcterms:modified>
</cp:coreProperties>
</file>