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724" r:id="rId2"/>
    <p:sldId id="726" r:id="rId3"/>
    <p:sldId id="727" r:id="rId4"/>
    <p:sldId id="728" r:id="rId5"/>
    <p:sldId id="732" r:id="rId6"/>
    <p:sldId id="731" r:id="rId7"/>
    <p:sldId id="729" r:id="rId8"/>
    <p:sldId id="737" r:id="rId9"/>
    <p:sldId id="730" r:id="rId10"/>
    <p:sldId id="734" r:id="rId11"/>
    <p:sldId id="735" r:id="rId12"/>
    <p:sldId id="736" r:id="rId13"/>
    <p:sldId id="733" r:id="rId1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719C"/>
    <a:srgbClr val="FFFF66"/>
    <a:srgbClr val="BFBFBF"/>
    <a:srgbClr val="0E8012"/>
    <a:srgbClr val="BDD7EE"/>
    <a:srgbClr val="6D70D8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82" autoAdjust="0"/>
  </p:normalViewPr>
  <p:slideViewPr>
    <p:cSldViewPr snapToGrid="0">
      <p:cViewPr varScale="1">
        <p:scale>
          <a:sx n="109" d="100"/>
          <a:sy n="109" d="100"/>
        </p:scale>
        <p:origin x="7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Comparing fuzzing speed and crash detection ability of AFL++ normal mode and that of persistent mode</a:t>
            </a:r>
          </a:p>
          <a:p>
            <a:pPr lvl="1"/>
            <a:r>
              <a:rPr lang="en-US" altLang="ko-KR" dirty="0"/>
              <a:t>On programs with known crashes</a:t>
            </a:r>
          </a:p>
          <a:p>
            <a:pPr lvl="1"/>
            <a:r>
              <a:rPr lang="en-US" altLang="ko-KR" dirty="0"/>
              <a:t>With address sanitizer or without address sanitizer</a:t>
            </a:r>
          </a:p>
          <a:p>
            <a:r>
              <a:rPr lang="en-US" altLang="ko-KR" dirty="0"/>
              <a:t>Implementing automated global variable reinitialization for AFL++ persistent mode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Developing (ideas for) automated deferred initialization and shared memory test cases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8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7BE7C-12DF-4DAE-9F48-186D36AF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Automated Global Variable Reinitialization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8342A-2075-4BCD-9F91-AE55C537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LLVM pass to extract global variables and their initializer for each source file</a:t>
            </a:r>
          </a:p>
          <a:p>
            <a:pPr lvl="1"/>
            <a:r>
              <a:rPr lang="en-US" altLang="ko-KR" dirty="0"/>
              <a:t>LLVM::</a:t>
            </a:r>
            <a:r>
              <a:rPr lang="en-US" altLang="ko-KR" dirty="0" err="1"/>
              <a:t>ModulePass</a:t>
            </a:r>
            <a:r>
              <a:rPr lang="en-US" altLang="ko-KR" dirty="0"/>
              <a:t> visits each LLVM::Module (file) of a program.</a:t>
            </a:r>
          </a:p>
          <a:p>
            <a:pPr lvl="1"/>
            <a:r>
              <a:rPr lang="en-US" altLang="ko-KR" dirty="0"/>
              <a:t>A LLVM::Module maintains the list of LLVM::</a:t>
            </a:r>
            <a:r>
              <a:rPr lang="en-US" altLang="ko-KR" dirty="0" err="1"/>
              <a:t>GlobalVariables</a:t>
            </a:r>
            <a:endParaRPr lang="en-US" altLang="ko-KR" dirty="0"/>
          </a:p>
          <a:p>
            <a:pPr lvl="1"/>
            <a:r>
              <a:rPr lang="en-US" altLang="ko-KR" dirty="0"/>
              <a:t>A LLVM::</a:t>
            </a:r>
            <a:r>
              <a:rPr lang="en-US" altLang="ko-KR" dirty="0" err="1"/>
              <a:t>GlobalVariable</a:t>
            </a:r>
            <a:r>
              <a:rPr lang="en-US" altLang="ko-KR" dirty="0"/>
              <a:t> may have LLVM::Constant as an initializer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A88FF-4BD7-4E5D-BB19-A0822BD7912A}"/>
              </a:ext>
            </a:extLst>
          </p:cNvPr>
          <p:cNvSpPr txBox="1"/>
          <p:nvPr/>
        </p:nvSpPr>
        <p:spPr>
          <a:xfrm>
            <a:off x="2222639" y="3728357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constants can initialize global variables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D0800B-9082-4ADA-8B99-F6FAEC2B092E}"/>
              </a:ext>
            </a:extLst>
          </p:cNvPr>
          <p:cNvCxnSpPr/>
          <p:nvPr/>
        </p:nvCxnSpPr>
        <p:spPr>
          <a:xfrm>
            <a:off x="4932947" y="2983832"/>
            <a:ext cx="1828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C8FB12-655E-4968-BBCC-6335D1EE497F}"/>
              </a:ext>
            </a:extLst>
          </p:cNvPr>
          <p:cNvCxnSpPr/>
          <p:nvPr/>
        </p:nvCxnSpPr>
        <p:spPr>
          <a:xfrm>
            <a:off x="1269457" y="2991853"/>
            <a:ext cx="2434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9546DE-3690-4CAE-AC05-382A9719832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572000" y="2991853"/>
            <a:ext cx="1275347" cy="7365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C95000-CD89-4D25-A3A5-D85CD91FAEAC}"/>
              </a:ext>
            </a:extLst>
          </p:cNvPr>
          <p:cNvCxnSpPr>
            <a:cxnSpLocks/>
          </p:cNvCxnSpPr>
          <p:nvPr/>
        </p:nvCxnSpPr>
        <p:spPr>
          <a:xfrm flipH="1" flipV="1">
            <a:off x="2486523" y="2991853"/>
            <a:ext cx="2085477" cy="728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2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ECF0-B2D1-4A01-A1E1-C62AE955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Program with Global Variables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2FAED-2CFD-4A08-9F85-1DBCA769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20" y="1931595"/>
            <a:ext cx="2893739" cy="4429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88BE03-65D1-4434-9637-BCF92BC0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21" y="1100362"/>
            <a:ext cx="2237622" cy="676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584CF-BA25-4A65-826A-D16345D26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306" y="1931595"/>
            <a:ext cx="2942200" cy="1228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36161E-5111-42FD-87CF-6E8F6E885BEB}"/>
              </a:ext>
            </a:extLst>
          </p:cNvPr>
          <p:cNvSpPr txBox="1"/>
          <p:nvPr/>
        </p:nvSpPr>
        <p:spPr>
          <a:xfrm>
            <a:off x="5378107" y="3221258"/>
            <a:ext cx="31643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External variable from </a:t>
            </a:r>
            <a:r>
              <a:rPr lang="en-US" altLang="ko-KR" sz="1600" dirty="0" err="1">
                <a:solidFill>
                  <a:srgbClr val="FF0000"/>
                </a:solidFill>
              </a:rPr>
              <a:t>dadd.c</a:t>
            </a:r>
            <a:r>
              <a:rPr lang="en-US" altLang="ko-KR" sz="1600" dirty="0">
                <a:solidFill>
                  <a:srgbClr val="FF0000"/>
                </a:solidFill>
              </a:rPr>
              <a:t>, which should be reinitialized in the file </a:t>
            </a:r>
            <a:r>
              <a:rPr lang="en-US" altLang="ko-KR" sz="1600" dirty="0" err="1">
                <a:solidFill>
                  <a:srgbClr val="FF0000"/>
                </a:solidFill>
              </a:rPr>
              <a:t>dadd.c</a:t>
            </a:r>
            <a:r>
              <a:rPr lang="en-US" altLang="ko-KR" sz="1600" dirty="0">
                <a:solidFill>
                  <a:srgbClr val="FF0000"/>
                </a:solidFill>
              </a:rPr>
              <a:t>, not test1.c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0711604-FE97-4CB3-BEC6-1D4AB40232B9}"/>
              </a:ext>
            </a:extLst>
          </p:cNvPr>
          <p:cNvSpPr/>
          <p:nvPr/>
        </p:nvSpPr>
        <p:spPr>
          <a:xfrm>
            <a:off x="5329989" y="2404043"/>
            <a:ext cx="589547" cy="965503"/>
          </a:xfrm>
          <a:custGeom>
            <a:avLst/>
            <a:gdLst>
              <a:gd name="connsiteX0" fmla="*/ 589547 w 589547"/>
              <a:gd name="connsiteY0" fmla="*/ 2273 h 965503"/>
              <a:gd name="connsiteX1" fmla="*/ 300789 w 589547"/>
              <a:gd name="connsiteY1" fmla="*/ 14304 h 965503"/>
              <a:gd name="connsiteX2" fmla="*/ 204537 w 589547"/>
              <a:gd name="connsiteY2" fmla="*/ 110557 h 965503"/>
              <a:gd name="connsiteX3" fmla="*/ 132347 w 589547"/>
              <a:gd name="connsiteY3" fmla="*/ 651978 h 965503"/>
              <a:gd name="connsiteX4" fmla="*/ 120316 w 589547"/>
              <a:gd name="connsiteY4" fmla="*/ 820420 h 965503"/>
              <a:gd name="connsiteX5" fmla="*/ 108284 w 589547"/>
              <a:gd name="connsiteY5" fmla="*/ 952768 h 965503"/>
              <a:gd name="connsiteX6" fmla="*/ 0 w 589547"/>
              <a:gd name="connsiteY6" fmla="*/ 952768 h 96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547" h="965503">
                <a:moveTo>
                  <a:pt x="589547" y="2273"/>
                </a:moveTo>
                <a:cubicBezTo>
                  <a:pt x="477252" y="-735"/>
                  <a:pt x="364957" y="-3743"/>
                  <a:pt x="300789" y="14304"/>
                </a:cubicBezTo>
                <a:cubicBezTo>
                  <a:pt x="236621" y="32351"/>
                  <a:pt x="232611" y="4278"/>
                  <a:pt x="204537" y="110557"/>
                </a:cubicBezTo>
                <a:cubicBezTo>
                  <a:pt x="176463" y="216836"/>
                  <a:pt x="146384" y="533668"/>
                  <a:pt x="132347" y="651978"/>
                </a:cubicBezTo>
                <a:cubicBezTo>
                  <a:pt x="118310" y="770288"/>
                  <a:pt x="124326" y="770288"/>
                  <a:pt x="120316" y="820420"/>
                </a:cubicBezTo>
                <a:cubicBezTo>
                  <a:pt x="116306" y="870552"/>
                  <a:pt x="128337" y="930710"/>
                  <a:pt x="108284" y="952768"/>
                </a:cubicBezTo>
                <a:cubicBezTo>
                  <a:pt x="88231" y="974826"/>
                  <a:pt x="44115" y="963797"/>
                  <a:pt x="0" y="95276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91ADF-8841-4D9E-AAA1-89C15333F3DE}"/>
              </a:ext>
            </a:extLst>
          </p:cNvPr>
          <p:cNvSpPr/>
          <p:nvPr/>
        </p:nvSpPr>
        <p:spPr>
          <a:xfrm>
            <a:off x="2839453" y="2445781"/>
            <a:ext cx="1239252" cy="168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2A4AD-71E2-44DC-AE16-A8A31B73CC1A}"/>
              </a:ext>
            </a:extLst>
          </p:cNvPr>
          <p:cNvSpPr txBox="1"/>
          <p:nvPr/>
        </p:nvSpPr>
        <p:spPr>
          <a:xfrm>
            <a:off x="-141730" y="2241575"/>
            <a:ext cx="25779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0000"/>
                </a:solidFill>
              </a:rPr>
              <a:t>Constant variable, which should not be reinitialized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4D0971-0A62-47C0-955A-7143A2AE6A62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436256" y="2529942"/>
            <a:ext cx="403197" cy="4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A78289-0823-4C08-8922-EB66A27437A3}"/>
              </a:ext>
            </a:extLst>
          </p:cNvPr>
          <p:cNvSpPr/>
          <p:nvPr/>
        </p:nvSpPr>
        <p:spPr>
          <a:xfrm>
            <a:off x="2843790" y="2622354"/>
            <a:ext cx="1649445" cy="168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9EA813-AA34-437D-8E49-4FA7089DDE8C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2436256" y="2706515"/>
            <a:ext cx="407534" cy="84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938C2D-3DE9-4A45-AB69-842BFBF785A4}"/>
              </a:ext>
            </a:extLst>
          </p:cNvPr>
          <p:cNvSpPr/>
          <p:nvPr/>
        </p:nvSpPr>
        <p:spPr>
          <a:xfrm>
            <a:off x="5909333" y="2309336"/>
            <a:ext cx="2537173" cy="18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32D0B6-BFBC-4DFC-B754-73AA8C080762}"/>
              </a:ext>
            </a:extLst>
          </p:cNvPr>
          <p:cNvSpPr txBox="1"/>
          <p:nvPr/>
        </p:nvSpPr>
        <p:spPr>
          <a:xfrm>
            <a:off x="6066963" y="1242356"/>
            <a:ext cx="22219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Variable initialized with a constant variable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555794-AF95-4CAC-B6D5-B4EED0C1E6B2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7177919" y="1827131"/>
            <a:ext cx="1" cy="482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D3B65D-D23F-4B1A-81D3-A3D5CF526165}"/>
              </a:ext>
            </a:extLst>
          </p:cNvPr>
          <p:cNvSpPr txBox="1"/>
          <p:nvPr/>
        </p:nvSpPr>
        <p:spPr>
          <a:xfrm>
            <a:off x="201031" y="3136566"/>
            <a:ext cx="2235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0000"/>
                </a:solidFill>
              </a:rPr>
              <a:t>Variable initialized with an aggregate element (struct/array/vector)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B5CDC-47EA-4C76-B7F3-F68207597E13}"/>
              </a:ext>
            </a:extLst>
          </p:cNvPr>
          <p:cNvSpPr txBox="1"/>
          <p:nvPr/>
        </p:nvSpPr>
        <p:spPr>
          <a:xfrm>
            <a:off x="794084" y="4302862"/>
            <a:ext cx="16421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0000"/>
                </a:solidFill>
              </a:rPr>
              <a:t>Variable without initialization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2839CD-891C-4705-9295-958B66D1BA51}"/>
              </a:ext>
            </a:extLst>
          </p:cNvPr>
          <p:cNvSpPr/>
          <p:nvPr/>
        </p:nvSpPr>
        <p:spPr>
          <a:xfrm>
            <a:off x="2839453" y="2786654"/>
            <a:ext cx="525564" cy="168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B24E9D-DA49-4AD5-B738-4C60F2D1014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436255" y="2870815"/>
            <a:ext cx="403198" cy="1724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7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ECF0-B2D1-4A01-A1E1-C62AE955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Variable Extraction Example (On going)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61C4F-C6BD-438C-9C51-1237145F5499}"/>
              </a:ext>
            </a:extLst>
          </p:cNvPr>
          <p:cNvSpPr txBox="1"/>
          <p:nvPr/>
        </p:nvSpPr>
        <p:spPr>
          <a:xfrm>
            <a:off x="1975805" y="482832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test1.c.gbi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1A2591-0A0D-4F98-8B1E-065FAB681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1430" r="-48" b="58603"/>
          <a:stretch/>
        </p:blipFill>
        <p:spPr>
          <a:xfrm>
            <a:off x="1109527" y="2404510"/>
            <a:ext cx="3021660" cy="13854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EF5446-A7AA-42EA-9013-4CD95831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05" y="5197653"/>
            <a:ext cx="1438275" cy="542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356C8E-AED4-4126-BE14-EA7E529FE697}"/>
              </a:ext>
            </a:extLst>
          </p:cNvPr>
          <p:cNvSpPr txBox="1"/>
          <p:nvPr/>
        </p:nvSpPr>
        <p:spPr>
          <a:xfrm>
            <a:off x="1109527" y="20351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test1.c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58A0BB8-B369-4C2F-BB12-BC3CA9AA042D}"/>
              </a:ext>
            </a:extLst>
          </p:cNvPr>
          <p:cNvSpPr/>
          <p:nvPr/>
        </p:nvSpPr>
        <p:spPr>
          <a:xfrm>
            <a:off x="2403114" y="3916064"/>
            <a:ext cx="484632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0FB7E26-6628-4217-8984-5C2255868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34" b="53834"/>
          <a:stretch/>
        </p:blipFill>
        <p:spPr>
          <a:xfrm>
            <a:off x="5012815" y="2747773"/>
            <a:ext cx="3309972" cy="4331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A470A52-C72A-434A-9C1B-8FA34482CBD2}"/>
              </a:ext>
            </a:extLst>
          </p:cNvPr>
          <p:cNvSpPr txBox="1"/>
          <p:nvPr/>
        </p:nvSpPr>
        <p:spPr>
          <a:xfrm>
            <a:off x="5012815" y="2378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dadd.c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901110C-76AE-45C2-B34A-B80E48A6B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060" y="5197653"/>
            <a:ext cx="1676400" cy="1714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9B55E6-47AD-4D23-9EAA-C975C4B1B2BF}"/>
              </a:ext>
            </a:extLst>
          </p:cNvPr>
          <p:cNvSpPr txBox="1"/>
          <p:nvPr/>
        </p:nvSpPr>
        <p:spPr>
          <a:xfrm>
            <a:off x="5867453" y="48283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dadd.c.gbi</a:t>
            </a:r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9D42C92-7A18-4910-AB23-C00E83F72BD9}"/>
              </a:ext>
            </a:extLst>
          </p:cNvPr>
          <p:cNvSpPr/>
          <p:nvPr/>
        </p:nvSpPr>
        <p:spPr>
          <a:xfrm>
            <a:off x="6425485" y="3916064"/>
            <a:ext cx="484632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3CCE66-189D-4DE8-AB1D-A6B57FC79735}"/>
              </a:ext>
            </a:extLst>
          </p:cNvPr>
          <p:cNvSpPr txBox="1"/>
          <p:nvPr/>
        </p:nvSpPr>
        <p:spPr>
          <a:xfrm>
            <a:off x="3779008" y="1408060"/>
            <a:ext cx="167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Function declarations are omitted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BE80D1-4AAA-4CB1-BC0D-723AB54EF584}"/>
              </a:ext>
            </a:extLst>
          </p:cNvPr>
          <p:cNvSpPr/>
          <p:nvPr/>
        </p:nvSpPr>
        <p:spPr>
          <a:xfrm>
            <a:off x="1553728" y="3082123"/>
            <a:ext cx="1872384" cy="1897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0CB525-4EE8-4952-A2A3-91DDC71CAD23}"/>
              </a:ext>
            </a:extLst>
          </p:cNvPr>
          <p:cNvSpPr/>
          <p:nvPr/>
        </p:nvSpPr>
        <p:spPr>
          <a:xfrm>
            <a:off x="5471293" y="2778143"/>
            <a:ext cx="1547425" cy="1897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87E355D-C555-4C03-9181-1BE526F6DED4}"/>
              </a:ext>
            </a:extLst>
          </p:cNvPr>
          <p:cNvCxnSpPr>
            <a:cxnSpLocks/>
            <a:stCxn id="25" idx="2"/>
            <a:endCxn id="36" idx="3"/>
          </p:cNvCxnSpPr>
          <p:nvPr/>
        </p:nvCxnSpPr>
        <p:spPr>
          <a:xfrm flipH="1">
            <a:off x="3426112" y="2331390"/>
            <a:ext cx="1189090" cy="84558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B76AC4-C933-4E09-BF4F-86936FC1D6B2}"/>
              </a:ext>
            </a:extLst>
          </p:cNvPr>
          <p:cNvCxnSpPr>
            <a:cxnSpLocks/>
            <a:stCxn id="25" idx="2"/>
            <a:endCxn id="37" idx="1"/>
          </p:cNvCxnSpPr>
          <p:nvPr/>
        </p:nvCxnSpPr>
        <p:spPr>
          <a:xfrm>
            <a:off x="4615202" y="2331390"/>
            <a:ext cx="856091" cy="5416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CA9985-9088-4C29-9C63-08725EA388BF}"/>
              </a:ext>
            </a:extLst>
          </p:cNvPr>
          <p:cNvSpPr txBox="1"/>
          <p:nvPr/>
        </p:nvSpPr>
        <p:spPr>
          <a:xfrm>
            <a:off x="1566920" y="1066089"/>
            <a:ext cx="167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Constant variables are filtered out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D3D6D24-AD2D-4803-A6AD-B7B22ECC3611}"/>
              </a:ext>
            </a:extLst>
          </p:cNvPr>
          <p:cNvSpPr/>
          <p:nvPr/>
        </p:nvSpPr>
        <p:spPr>
          <a:xfrm>
            <a:off x="1516841" y="2414720"/>
            <a:ext cx="1278864" cy="1897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CE1A21-AE71-455E-9D2E-2CB7B0B63389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2156273" y="1989419"/>
            <a:ext cx="246841" cy="42530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60B5-F3F8-4BD3-9F41-15F320A1C4E9}"/>
              </a:ext>
            </a:extLst>
          </p:cNvPr>
          <p:cNvSpPr txBox="1"/>
          <p:nvPr/>
        </p:nvSpPr>
        <p:spPr>
          <a:xfrm>
            <a:off x="966259" y="6031501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Fail to filter out extern variables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A603D98-0581-454A-B129-9374C1061B66}"/>
              </a:ext>
            </a:extLst>
          </p:cNvPr>
          <p:cNvSpPr/>
          <p:nvPr/>
        </p:nvSpPr>
        <p:spPr>
          <a:xfrm>
            <a:off x="1935502" y="5551451"/>
            <a:ext cx="1547425" cy="189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DCD00C-0531-4775-8E57-B1324E4FAE77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H="1" flipV="1">
            <a:off x="2709215" y="5741161"/>
            <a:ext cx="10088" cy="290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CEADC1-79AA-43E1-A71D-B253838C60DB}"/>
              </a:ext>
            </a:extLst>
          </p:cNvPr>
          <p:cNvSpPr txBox="1"/>
          <p:nvPr/>
        </p:nvSpPr>
        <p:spPr>
          <a:xfrm>
            <a:off x="4882185" y="5605932"/>
            <a:ext cx="364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Success to initialize a variable initialized by a constant variable using the name of initializer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10FC8E-6931-40F9-86CD-3C1350CC7362}"/>
              </a:ext>
            </a:extLst>
          </p:cNvPr>
          <p:cNvSpPr/>
          <p:nvPr/>
        </p:nvSpPr>
        <p:spPr>
          <a:xfrm>
            <a:off x="5847738" y="5191133"/>
            <a:ext cx="1702168" cy="1897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95C10CD-CDAB-47DB-909C-EE58E70FD290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 flipH="1" flipV="1">
            <a:off x="6698822" y="5380843"/>
            <a:ext cx="6438" cy="22508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C38D310-1615-4431-BE1D-6892733B290E}"/>
              </a:ext>
            </a:extLst>
          </p:cNvPr>
          <p:cNvSpPr txBox="1"/>
          <p:nvPr/>
        </p:nvSpPr>
        <p:spPr>
          <a:xfrm>
            <a:off x="2908865" y="4186111"/>
            <a:ext cx="343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Need different initialization according to the variable type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FDA1956-F957-4F3B-A3A0-88C9763B67E7}"/>
              </a:ext>
            </a:extLst>
          </p:cNvPr>
          <p:cNvCxnSpPr>
            <a:cxnSpLocks/>
          </p:cNvCxnSpPr>
          <p:nvPr/>
        </p:nvCxnSpPr>
        <p:spPr>
          <a:xfrm flipH="1">
            <a:off x="3296263" y="4828321"/>
            <a:ext cx="437550" cy="7776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F80FCCC-73FE-4A61-A3C9-26047A95CDAD}"/>
              </a:ext>
            </a:extLst>
          </p:cNvPr>
          <p:cNvSpPr/>
          <p:nvPr/>
        </p:nvSpPr>
        <p:spPr>
          <a:xfrm>
            <a:off x="1940725" y="5198522"/>
            <a:ext cx="542364" cy="189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03669B-9093-489D-9650-297211B2A5AA}"/>
              </a:ext>
            </a:extLst>
          </p:cNvPr>
          <p:cNvSpPr txBox="1"/>
          <p:nvPr/>
        </p:nvSpPr>
        <p:spPr>
          <a:xfrm>
            <a:off x="-11017" y="4005091"/>
            <a:ext cx="245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Fail to initialize with an aggregate element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F49EF0B-2A1B-4AA4-A0D4-4DB8C32B260A}"/>
              </a:ext>
            </a:extLst>
          </p:cNvPr>
          <p:cNvCxnSpPr>
            <a:cxnSpLocks/>
            <a:stCxn id="68" idx="2"/>
            <a:endCxn id="67" idx="1"/>
          </p:cNvCxnSpPr>
          <p:nvPr/>
        </p:nvCxnSpPr>
        <p:spPr>
          <a:xfrm>
            <a:off x="1215659" y="4651422"/>
            <a:ext cx="725066" cy="6419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6C6544-04A8-4573-A8DF-D14A945D3498}"/>
              </a:ext>
            </a:extLst>
          </p:cNvPr>
          <p:cNvSpPr/>
          <p:nvPr/>
        </p:nvSpPr>
        <p:spPr>
          <a:xfrm>
            <a:off x="1985718" y="5386497"/>
            <a:ext cx="656260" cy="1724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4B6A89-3672-441E-9041-D2AEDE8F85F0}"/>
              </a:ext>
            </a:extLst>
          </p:cNvPr>
          <p:cNvSpPr txBox="1"/>
          <p:nvPr/>
        </p:nvSpPr>
        <p:spPr>
          <a:xfrm>
            <a:off x="-144916" y="5216771"/>
            <a:ext cx="2130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B050"/>
                </a:solidFill>
              </a:rPr>
              <a:t>Initialize a variable with no initializer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284BA89-6055-4591-BA17-C21DF5801D18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665100" y="5472729"/>
            <a:ext cx="320618" cy="781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9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743D-C797-48B9-B2EC-872FE81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B48D-88A4-4E59-B182-A3A3DC0E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Implementing automated global variable reinitialization for AFL++ persistent mode</a:t>
            </a:r>
          </a:p>
          <a:p>
            <a:r>
              <a:rPr lang="en-US" altLang="ko-KR" dirty="0"/>
              <a:t>Comparing fuzzing speed and crash detection ability of AFL++ normal mode and that of persistent mode with </a:t>
            </a:r>
            <a:r>
              <a:rPr lang="en-US" altLang="ko-KR" b="1" dirty="0"/>
              <a:t>reinitialization</a:t>
            </a:r>
          </a:p>
          <a:p>
            <a:pPr lvl="1"/>
            <a:r>
              <a:rPr lang="en-US" altLang="ko-KR" dirty="0"/>
              <a:t>On programs with known crashes</a:t>
            </a:r>
          </a:p>
          <a:p>
            <a:pPr lvl="1"/>
            <a:r>
              <a:rPr lang="en-US" altLang="ko-KR" dirty="0"/>
              <a:t>With address sanitizer or without address sanitizer</a:t>
            </a:r>
          </a:p>
          <a:p>
            <a:r>
              <a:rPr lang="en-US" altLang="ko-KR" dirty="0"/>
              <a:t>Triaging crashes using stack trace comparison</a:t>
            </a:r>
          </a:p>
          <a:p>
            <a:r>
              <a:rPr lang="en-US" altLang="ko-KR" dirty="0"/>
              <a:t>Developing (ideas for) automated deferred initialization and shared memory test cases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02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bison-3.7</a:t>
            </a:r>
          </a:p>
          <a:p>
            <a:r>
              <a:rPr lang="en-US" altLang="ko-KR" dirty="0"/>
              <a:t>cflow-1.6</a:t>
            </a:r>
          </a:p>
          <a:p>
            <a:r>
              <a:rPr lang="en-US" altLang="ko-KR" dirty="0" err="1"/>
              <a:t>binutils</a:t>
            </a:r>
            <a:r>
              <a:rPr lang="en-US" altLang="ko-KR" dirty="0"/>
              <a:t>/nm 2.36.1</a:t>
            </a:r>
          </a:p>
          <a:p>
            <a:r>
              <a:rPr lang="en-US" altLang="ko-KR" dirty="0" err="1"/>
              <a:t>binutils</a:t>
            </a:r>
            <a:r>
              <a:rPr lang="en-US" altLang="ko-KR" dirty="0"/>
              <a:t>/size 2.36.1</a:t>
            </a:r>
          </a:p>
          <a:p>
            <a:r>
              <a:rPr lang="en-US" altLang="ko-KR" dirty="0"/>
              <a:t>exiv2 0.27.2</a:t>
            </a:r>
          </a:p>
        </p:txBody>
      </p:sp>
    </p:spTree>
    <p:extLst>
      <p:ext uri="{BB962C8B-B14F-4D97-AF65-F5344CB8AC3E}">
        <p14:creationId xmlns:p14="http://schemas.microsoft.com/office/powerpoint/2010/main" val="37596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bison-3.7</a:t>
            </a:r>
          </a:p>
          <a:p>
            <a:pPr lvl="1"/>
            <a:r>
              <a:rPr lang="en-US" altLang="ko-KR" dirty="0"/>
              <a:t>Building a parser from a given context-free grammar</a:t>
            </a:r>
          </a:p>
          <a:p>
            <a:pPr lvl="1"/>
            <a:r>
              <a:rPr lang="en-US" altLang="ko-KR" dirty="0"/>
              <a:t>Be careful about the installed location</a:t>
            </a:r>
          </a:p>
          <a:p>
            <a:pPr lvl="1"/>
            <a:r>
              <a:rPr lang="en-US" altLang="ko-KR" dirty="0"/>
              <a:t>Without sanitizer</a:t>
            </a:r>
          </a:p>
          <a:p>
            <a:pPr lvl="1"/>
            <a:r>
              <a:rPr lang="en-US" altLang="ko-KR" dirty="0"/>
              <a:t>Persistent mode wrapping main </a:t>
            </a:r>
            <a:r>
              <a:rPr lang="en-US" altLang="ko-KR" b="1" dirty="0"/>
              <a:t>impossible</a:t>
            </a:r>
            <a:r>
              <a:rPr lang="en-US" altLang="ko-KR" dirty="0"/>
              <a:t> without </a:t>
            </a:r>
            <a:r>
              <a:rPr lang="en-US" altLang="ko-KR" dirty="0" err="1"/>
              <a:t>reinitialization</a:t>
            </a:r>
            <a:endParaRPr lang="en-US" altLang="ko-KR" dirty="0"/>
          </a:p>
          <a:p>
            <a:r>
              <a:rPr lang="en-US" altLang="ko-KR" dirty="0"/>
              <a:t>cflow-1.6</a:t>
            </a:r>
          </a:p>
          <a:p>
            <a:pPr lvl="1"/>
            <a:r>
              <a:rPr lang="en-US" altLang="ko-KR" dirty="0"/>
              <a:t>Building a control-flow graph from a given </a:t>
            </a:r>
            <a:r>
              <a:rPr lang="en-US" altLang="ko-KR"/>
              <a:t>C source file</a:t>
            </a:r>
            <a:endParaRPr lang="en-US" altLang="ko-KR" dirty="0"/>
          </a:p>
          <a:p>
            <a:pPr lvl="1"/>
            <a:r>
              <a:rPr lang="en-US" altLang="ko-KR" dirty="0"/>
              <a:t>Without sanitizer</a:t>
            </a:r>
          </a:p>
          <a:p>
            <a:pPr lvl="1"/>
            <a:r>
              <a:rPr lang="en-US" altLang="ko-KR" dirty="0"/>
              <a:t>Persistent mode wrapping main </a:t>
            </a:r>
            <a:r>
              <a:rPr lang="en-US" altLang="ko-KR" b="1" dirty="0"/>
              <a:t>impossible</a:t>
            </a:r>
            <a:r>
              <a:rPr lang="en-US" altLang="ko-KR" dirty="0"/>
              <a:t> without </a:t>
            </a:r>
            <a:r>
              <a:rPr lang="en-US" altLang="ko-KR" dirty="0" err="1"/>
              <a:t>reinitialization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55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binutils</a:t>
            </a:r>
            <a:r>
              <a:rPr lang="en-US" altLang="ko-KR" dirty="0"/>
              <a:t>/&lt;</a:t>
            </a:r>
            <a:r>
              <a:rPr lang="en-US" altLang="ko-KR" dirty="0" err="1"/>
              <a:t>nm|size</a:t>
            </a:r>
            <a:r>
              <a:rPr lang="en-US" altLang="ko-KR" dirty="0"/>
              <a:t>&gt; 2.36.1</a:t>
            </a:r>
          </a:p>
          <a:p>
            <a:pPr lvl="1"/>
            <a:r>
              <a:rPr lang="en-US" altLang="ko-KR" dirty="0"/>
              <a:t>nm</a:t>
            </a:r>
          </a:p>
          <a:p>
            <a:pPr lvl="2"/>
            <a:r>
              <a:rPr lang="en-US" altLang="ko-KR" dirty="0"/>
              <a:t>Lists the memory locations for each symbol in each binary file</a:t>
            </a:r>
          </a:p>
          <a:p>
            <a:pPr lvl="1"/>
            <a:r>
              <a:rPr lang="en-US" altLang="ko-KR" dirty="0"/>
              <a:t>size</a:t>
            </a:r>
          </a:p>
          <a:p>
            <a:pPr lvl="2"/>
            <a:r>
              <a:rPr lang="en-US" altLang="ko-KR" dirty="0"/>
              <a:t>Lists the section sizes for each object in each binary file</a:t>
            </a:r>
          </a:p>
          <a:p>
            <a:pPr lvl="1"/>
            <a:r>
              <a:rPr lang="en-US" altLang="ko-KR" dirty="0"/>
              <a:t>With address sanitizer</a:t>
            </a:r>
          </a:p>
          <a:p>
            <a:pPr lvl="1"/>
            <a:r>
              <a:rPr lang="en-US" altLang="ko-KR" dirty="0"/>
              <a:t>Persistent mode wrapping main </a:t>
            </a:r>
            <a:r>
              <a:rPr lang="en-US" altLang="ko-KR" b="1" dirty="0"/>
              <a:t>possible</a:t>
            </a:r>
            <a:r>
              <a:rPr lang="en-US" altLang="ko-KR" dirty="0"/>
              <a:t> without reinitialization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120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27DDC-26C4-4846-A0CB-0F26E127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1AFB2-907A-4A2C-B309-8DC3D02F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exiv2 0.27.2</a:t>
            </a:r>
          </a:p>
          <a:p>
            <a:pPr lvl="1"/>
            <a:r>
              <a:rPr lang="en-US" altLang="ko-KR" dirty="0"/>
              <a:t>Print the metadata for a given input </a:t>
            </a:r>
            <a:r>
              <a:rPr lang="en-US" altLang="ko-KR" dirty="0" err="1"/>
              <a:t>exif</a:t>
            </a:r>
            <a:r>
              <a:rPr lang="en-US" altLang="ko-KR" dirty="0"/>
              <a:t> file (with “pr” option)</a:t>
            </a:r>
          </a:p>
          <a:p>
            <a:pPr lvl="1"/>
            <a:r>
              <a:rPr lang="en-US" altLang="ko-KR" dirty="0"/>
              <a:t>Without sanitizer</a:t>
            </a:r>
          </a:p>
          <a:p>
            <a:pPr lvl="1"/>
            <a:r>
              <a:rPr lang="en-US" altLang="ko-KR" dirty="0"/>
              <a:t>Persistent mode wrapping main </a:t>
            </a:r>
            <a:r>
              <a:rPr lang="en-US" altLang="ko-KR" b="1" dirty="0"/>
              <a:t>possible</a:t>
            </a:r>
            <a:r>
              <a:rPr lang="en-US" altLang="ko-KR" dirty="0"/>
              <a:t> without reinitialization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AFL++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AFL++ 4.00c LLVM-PCGUARD mode (default mode)</a:t>
            </a:r>
          </a:p>
          <a:p>
            <a:r>
              <a:rPr lang="en-US" altLang="ko-KR" dirty="0"/>
              <a:t>Fuzz driver for</a:t>
            </a:r>
          </a:p>
          <a:p>
            <a:pPr lvl="1"/>
            <a:r>
              <a:rPr lang="en-US" altLang="ko-KR" dirty="0"/>
              <a:t>Normal mode: compile bison using </a:t>
            </a:r>
            <a:r>
              <a:rPr lang="en-US" altLang="ko-KR" dirty="0" err="1"/>
              <a:t>afl</a:t>
            </a:r>
            <a:r>
              <a:rPr lang="en-US" altLang="ko-KR" dirty="0"/>
              <a:t>-clang-fast with no modification</a:t>
            </a:r>
          </a:p>
          <a:p>
            <a:pPr lvl="1"/>
            <a:r>
              <a:rPr lang="en-US" altLang="ko-KR" dirty="0"/>
              <a:t>PM: wrap whole main function with the __AFL_LOOP as the fuzzing target; compile using </a:t>
            </a:r>
            <a:r>
              <a:rPr lang="en-US" altLang="ko-KR" dirty="0" err="1"/>
              <a:t>afl</a:t>
            </a:r>
            <a:r>
              <a:rPr lang="en-US" altLang="ko-KR" dirty="0"/>
              <a:t>-clang-fast; </a:t>
            </a:r>
            <a:r>
              <a:rPr lang="en-US" altLang="ko-KR" b="1" dirty="0"/>
              <a:t>no state re-initialization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DI, DI+STC, DI+STC+PM (not yet)</a:t>
            </a:r>
          </a:p>
          <a:p>
            <a:r>
              <a:rPr lang="en-US" altLang="ko-KR" dirty="0"/>
              <a:t>Seed inputs </a:t>
            </a:r>
            <a:r>
              <a:rPr lang="en-US" altLang="ko-KR" dirty="0" err="1"/>
              <a:t>Ahcheong</a:t>
            </a:r>
            <a:r>
              <a:rPr lang="en-US" altLang="ko-KR" dirty="0"/>
              <a:t> provides</a:t>
            </a:r>
          </a:p>
          <a:p>
            <a:r>
              <a:rPr lang="en-US" altLang="ko-KR" dirty="0"/>
              <a:t>No sanitizer for bison, </a:t>
            </a:r>
            <a:r>
              <a:rPr lang="en-US" altLang="ko-KR" dirty="0" err="1"/>
              <a:t>cflow</a:t>
            </a:r>
            <a:r>
              <a:rPr lang="en-US" altLang="ko-KR" dirty="0"/>
              <a:t>, and exiv2; and address sanitizer for </a:t>
            </a:r>
            <a:r>
              <a:rPr lang="en-US" altLang="ko-KR" dirty="0" err="1"/>
              <a:t>binutils</a:t>
            </a:r>
            <a:endParaRPr lang="en-US" altLang="ko-KR" dirty="0"/>
          </a:p>
          <a:p>
            <a:r>
              <a:rPr lang="en-US" altLang="ko-KR" dirty="0"/>
              <a:t>12 hours time-limit</a:t>
            </a:r>
          </a:p>
        </p:txBody>
      </p:sp>
    </p:spTree>
    <p:extLst>
      <p:ext uri="{BB962C8B-B14F-4D97-AF65-F5344CB8AC3E}">
        <p14:creationId xmlns:p14="http://schemas.microsoft.com/office/powerpoint/2010/main" val="349003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E4DAE-3EEF-43D1-A27D-9B9F5034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Results: </a:t>
            </a:r>
            <a:r>
              <a:rPr lang="en-US" altLang="ko-KR" dirty="0" err="1"/>
              <a:t>binutils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0345B-14DA-4D14-A28D-9C678D11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nm</a:t>
            </a:r>
          </a:p>
          <a:p>
            <a:pPr lvl="1"/>
            <a:r>
              <a:rPr lang="en-US" altLang="ko-KR" dirty="0"/>
              <a:t>No found crash for both Normal and PM</a:t>
            </a:r>
          </a:p>
          <a:p>
            <a:pPr lvl="1"/>
            <a:r>
              <a:rPr lang="en-US" altLang="ko-KR" dirty="0"/>
              <a:t>No speed-up when using PM wrapping main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size</a:t>
            </a:r>
          </a:p>
          <a:p>
            <a:pPr lvl="1"/>
            <a:r>
              <a:rPr lang="en-US" altLang="ko-KR" sz="1900" dirty="0"/>
              <a:t>Found crashes with no meaningful difference between normal and PM</a:t>
            </a:r>
          </a:p>
          <a:p>
            <a:pPr lvl="1"/>
            <a:r>
              <a:rPr lang="en-US" altLang="ko-KR" dirty="0"/>
              <a:t>Speed-up when using PM wrapping main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FA4FF6-3DE7-4E61-9A5F-49F73A51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00719"/>
              </p:ext>
            </p:extLst>
          </p:nvPr>
        </p:nvGraphicFramePr>
        <p:xfrm>
          <a:off x="496903" y="2465421"/>
          <a:ext cx="815835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09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818706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exec/sec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bitmap_cvg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saved crashes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480.43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3.80%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461.51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3.81%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38E30D-4175-4411-97B0-7D4632DB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95302"/>
              </p:ext>
            </p:extLst>
          </p:nvPr>
        </p:nvGraphicFramePr>
        <p:xfrm>
          <a:off x="496903" y="4927903"/>
          <a:ext cx="815835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09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818706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exec/sec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bitmap_cvg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saved crashes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417.38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2.95%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991.31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3.14%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99.49%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0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9ED01-0D12-417F-9510-DB6B2272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Found Crashes on size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B6C57-C4B8-4B1E-8746-2050E7CF0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38"/>
          <a:stretch/>
        </p:blipFill>
        <p:spPr>
          <a:xfrm>
            <a:off x="3035752" y="2815179"/>
            <a:ext cx="5857875" cy="1514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77F504-CF41-4FCA-B84F-7739FA80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52" y="4501731"/>
            <a:ext cx="5857875" cy="213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B4ED33-66AA-49BB-8B42-E272347DC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752" y="870262"/>
            <a:ext cx="4953000" cy="1771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C95FAA-0CD0-4D77-8007-5C393E18292B}"/>
              </a:ext>
            </a:extLst>
          </p:cNvPr>
          <p:cNvSpPr txBox="1"/>
          <p:nvPr/>
        </p:nvSpPr>
        <p:spPr>
          <a:xfrm>
            <a:off x="1003129" y="1406015"/>
            <a:ext cx="186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Stack trace of the known crash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12449-8AC6-4C1C-8841-38D923C07752}"/>
              </a:ext>
            </a:extLst>
          </p:cNvPr>
          <p:cNvSpPr txBox="1"/>
          <p:nvPr/>
        </p:nvSpPr>
        <p:spPr>
          <a:xfrm>
            <a:off x="427481" y="3110923"/>
            <a:ext cx="244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Stack trace of crashes that both normal and PM found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DB6E0-4BE3-4F6B-8712-0FEB44BD07E9}"/>
              </a:ext>
            </a:extLst>
          </p:cNvPr>
          <p:cNvSpPr txBox="1"/>
          <p:nvPr/>
        </p:nvSpPr>
        <p:spPr>
          <a:xfrm>
            <a:off x="582702" y="5245365"/>
            <a:ext cx="228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Stack trace of a crash that PM found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94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73B0-8380-4AD5-AF61-EE2977B3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Results: exiv2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67D05-2898-4DD3-87CD-2A55C225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found crash for both Normal and PM</a:t>
            </a:r>
          </a:p>
          <a:p>
            <a:r>
              <a:rPr lang="en-US" altLang="ko-KR" dirty="0"/>
              <a:t>Speed-up when using PM wrapping main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BB7EB1-54E5-4E7F-B850-EC859E2EC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78320"/>
              </p:ext>
            </p:extLst>
          </p:nvPr>
        </p:nvGraphicFramePr>
        <p:xfrm>
          <a:off x="496903" y="2465421"/>
          <a:ext cx="815835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09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465846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818706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exec/sec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bitmap_cvg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saved crashes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2619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7.92%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8545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8.22%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99.20%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83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82878</TotalTime>
  <Words>679</Words>
  <Application>Microsoft Office PowerPoint</Application>
  <PresentationFormat>화면 슬라이드 쇼(4:3)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Arial Black</vt:lpstr>
      <vt:lpstr>Office 테마</vt:lpstr>
      <vt:lpstr>ToDo</vt:lpstr>
      <vt:lpstr>Target Programs</vt:lpstr>
      <vt:lpstr>Target Programs</vt:lpstr>
      <vt:lpstr>Target Programs</vt:lpstr>
      <vt:lpstr>Target Programs</vt:lpstr>
      <vt:lpstr>AFL++ Configuration</vt:lpstr>
      <vt:lpstr>Results: binutils</vt:lpstr>
      <vt:lpstr>Found Crashes on size</vt:lpstr>
      <vt:lpstr>Results: exiv2</vt:lpstr>
      <vt:lpstr>Automated Global Variable Reinitialization</vt:lpstr>
      <vt:lpstr>Example Program with Global Variables</vt:lpstr>
      <vt:lpstr>Global Variable Extraction Example (On going)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5265</cp:revision>
  <cp:lastPrinted>2021-12-09T05:53:59Z</cp:lastPrinted>
  <dcterms:created xsi:type="dcterms:W3CDTF">2019-01-18T11:50:36Z</dcterms:created>
  <dcterms:modified xsi:type="dcterms:W3CDTF">2022-05-13T10:40:31Z</dcterms:modified>
</cp:coreProperties>
</file>