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738" r:id="rId2"/>
    <p:sldId id="745" r:id="rId3"/>
    <p:sldId id="746" r:id="rId4"/>
    <p:sldId id="747" r:id="rId5"/>
    <p:sldId id="749" r:id="rId6"/>
    <p:sldId id="744" r:id="rId7"/>
    <p:sldId id="751" r:id="rId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719C"/>
    <a:srgbClr val="FFFF66"/>
    <a:srgbClr val="BFBFBF"/>
    <a:srgbClr val="0E8012"/>
    <a:srgbClr val="BDD7EE"/>
    <a:srgbClr val="6D70D8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82" autoAdjust="0"/>
  </p:normalViewPr>
  <p:slideViewPr>
    <p:cSldViewPr snapToGrid="0">
      <p:cViewPr varScale="1">
        <p:scale>
          <a:sx n="109" d="100"/>
          <a:sy n="109" d="100"/>
        </p:scale>
        <p:origin x="7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Implementing automated global variable reinitialization for AFL++ persistent mode (On-going)</a:t>
            </a:r>
          </a:p>
          <a:p>
            <a:pPr lvl="1"/>
            <a:r>
              <a:rPr lang="en-US" altLang="ko-KR" dirty="0"/>
              <a:t>Using LLVM pass that provides analysis APIs for global variables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Comparing fuzzing speed and crash detection ability of AFL++ normal mode and that of persistent mode</a:t>
            </a: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On programs with known crashes</a:t>
            </a:r>
          </a:p>
          <a:p>
            <a:pPr lvl="1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With address sanitizer or without address sanitizer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Developing (ideas for) automated deferred initialization and shared memory test cases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2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26543-C69F-446D-BB15-920D977C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Reinitializer</a:t>
            </a:r>
            <a:r>
              <a:rPr lang="en-US" altLang="ko-KR" dirty="0"/>
              <a:t> Implementation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C6E90-0146-4EB3-8806-76838EE4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LLVM pass to instrument target program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Instrumenting IR directly instead of analyzing IR and generating code, which I attempted last week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202671-D5E3-4865-8F86-6E9F01AF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" y="1789174"/>
            <a:ext cx="8635093" cy="17778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B52038-43A9-48C3-8764-E4D43DF64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30" r="-48" b="58603"/>
          <a:stretch/>
        </p:blipFill>
        <p:spPr>
          <a:xfrm>
            <a:off x="544753" y="4401215"/>
            <a:ext cx="3021660" cy="1385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86672E-6F43-4CA9-A508-1DFA52C6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45" y="6244065"/>
            <a:ext cx="1438275" cy="54292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481CD3B-C1F0-417C-A2C3-A218F826190C}"/>
              </a:ext>
            </a:extLst>
          </p:cNvPr>
          <p:cNvSpPr/>
          <p:nvPr/>
        </p:nvSpPr>
        <p:spPr>
          <a:xfrm>
            <a:off x="1813267" y="5835732"/>
            <a:ext cx="484632" cy="359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DC29725-CB7C-4419-B604-A263D7DB931D}"/>
              </a:ext>
            </a:extLst>
          </p:cNvPr>
          <p:cNvSpPr/>
          <p:nvPr/>
        </p:nvSpPr>
        <p:spPr>
          <a:xfrm>
            <a:off x="3962400" y="5152886"/>
            <a:ext cx="735105" cy="484632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F0AEDEAE-2DC9-473D-B54D-7523759A0639}"/>
              </a:ext>
            </a:extLst>
          </p:cNvPr>
          <p:cNvSpPr/>
          <p:nvPr/>
        </p:nvSpPr>
        <p:spPr>
          <a:xfrm>
            <a:off x="715358" y="4166809"/>
            <a:ext cx="2680447" cy="2456785"/>
          </a:xfrm>
          <a:prstGeom prst="mathMultiply">
            <a:avLst>
              <a:gd name="adj1" fmla="val 38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261F20-51A0-4299-A8F1-F3FC1F328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860" y="4535688"/>
            <a:ext cx="3617233" cy="17778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746BAA-3739-4D16-A721-B3EAD8072A4E}"/>
              </a:ext>
            </a:extLst>
          </p:cNvPr>
          <p:cNvSpPr txBox="1"/>
          <p:nvPr/>
        </p:nvSpPr>
        <p:spPr>
          <a:xfrm>
            <a:off x="7046501" y="401874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Global variables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3C8EA-94F0-4772-BEC0-257D1A99E21A}"/>
              </a:ext>
            </a:extLst>
          </p:cNvPr>
          <p:cNvSpPr/>
          <p:nvPr/>
        </p:nvSpPr>
        <p:spPr>
          <a:xfrm>
            <a:off x="4918860" y="4474708"/>
            <a:ext cx="3617233" cy="724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85940-06C6-41E8-B780-02347672B60D}"/>
              </a:ext>
            </a:extLst>
          </p:cNvPr>
          <p:cNvSpPr txBox="1"/>
          <p:nvPr/>
        </p:nvSpPr>
        <p:spPr>
          <a:xfrm>
            <a:off x="4918860" y="6157880"/>
            <a:ext cx="262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Inserted definition of the initialization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A7C1A9-C84C-4C71-BBED-A1E68959B890}"/>
              </a:ext>
            </a:extLst>
          </p:cNvPr>
          <p:cNvSpPr/>
          <p:nvPr/>
        </p:nvSpPr>
        <p:spPr>
          <a:xfrm>
            <a:off x="4918859" y="5328896"/>
            <a:ext cx="3617233" cy="882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0F92E-C53D-4A4B-804D-A3B98E5B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Difficulty of Generating Initializer as Code using LLVM Pass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E5373-8DAA-48FD-A396-9AD7F3E2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Impossible to identify member variable name of a structure type</a:t>
            </a:r>
          </a:p>
          <a:p>
            <a:pPr lvl="1"/>
            <a:r>
              <a:rPr lang="en-US" altLang="ko-KR" dirty="0"/>
              <a:t>which makes code generation difficult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B75155-49DF-4FBA-A348-CC3A6469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0" y="4253618"/>
            <a:ext cx="3381375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EBE7F2-869D-472C-B839-54FD7972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29" y="3164830"/>
            <a:ext cx="2162175" cy="76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B23E3-4CE3-4FE5-AA5C-9DF939DE2ECE}"/>
              </a:ext>
            </a:extLst>
          </p:cNvPr>
          <p:cNvSpPr txBox="1"/>
          <p:nvPr/>
        </p:nvSpPr>
        <p:spPr>
          <a:xfrm>
            <a:off x="381247" y="33943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AF754-B167-4D41-9186-A7C6044862CC}"/>
              </a:ext>
            </a:extLst>
          </p:cNvPr>
          <p:cNvSpPr txBox="1"/>
          <p:nvPr/>
        </p:nvSpPr>
        <p:spPr>
          <a:xfrm>
            <a:off x="509625" y="415599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IR: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90DD5-F80E-4DA7-A42B-FF454E42462C}"/>
              </a:ext>
            </a:extLst>
          </p:cNvPr>
          <p:cNvSpPr txBox="1"/>
          <p:nvPr/>
        </p:nvSpPr>
        <p:spPr>
          <a:xfrm>
            <a:off x="2114828" y="4436274"/>
            <a:ext cx="294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llvm</a:t>
            </a:r>
            <a:r>
              <a:rPr lang="en-US" altLang="ko-KR" sz="1600" dirty="0">
                <a:solidFill>
                  <a:srgbClr val="FF0000"/>
                </a:solidFill>
              </a:rPr>
              <a:t> does not maintain the member variable name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B159F6-16A7-4864-BB1C-5B791A4E14C1}"/>
              </a:ext>
            </a:extLst>
          </p:cNvPr>
          <p:cNvSpPr/>
          <p:nvPr/>
        </p:nvSpPr>
        <p:spPr>
          <a:xfrm>
            <a:off x="1508242" y="3343234"/>
            <a:ext cx="74700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3B0EE-1A77-48FD-AD77-8A8522C12153}"/>
              </a:ext>
            </a:extLst>
          </p:cNvPr>
          <p:cNvSpPr/>
          <p:nvPr/>
        </p:nvSpPr>
        <p:spPr>
          <a:xfrm>
            <a:off x="2638731" y="4225993"/>
            <a:ext cx="1632363" cy="229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1DAF2EE-89AC-42AB-938D-892B39A642BB}"/>
              </a:ext>
            </a:extLst>
          </p:cNvPr>
          <p:cNvSpPr/>
          <p:nvPr/>
        </p:nvSpPr>
        <p:spPr>
          <a:xfrm>
            <a:off x="4329535" y="3557353"/>
            <a:ext cx="7099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DBBAC-1BB1-4E50-B036-5906EAE302DB}"/>
              </a:ext>
            </a:extLst>
          </p:cNvPr>
          <p:cNvSpPr txBox="1"/>
          <p:nvPr/>
        </p:nvSpPr>
        <p:spPr>
          <a:xfrm>
            <a:off x="5087663" y="2875597"/>
            <a:ext cx="38571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mystruct</a:t>
            </a:r>
            <a:r>
              <a:rPr lang="en-US" altLang="ko-KR" sz="1400" b="1" dirty="0"/>
              <a:t> s = {.a=1,.b=0.5};</a:t>
            </a:r>
          </a:p>
          <a:p>
            <a:r>
              <a:rPr lang="en-US" altLang="ko-KR" sz="1400" b="1" dirty="0"/>
              <a:t>…</a:t>
            </a:r>
          </a:p>
          <a:p>
            <a:r>
              <a:rPr lang="en-US" altLang="ko-KR" sz="1400" b="1" dirty="0"/>
              <a:t>s.</a:t>
            </a:r>
            <a:r>
              <a:rPr lang="en-US" altLang="ko-KR" sz="1400" b="1" dirty="0">
                <a:solidFill>
                  <a:srgbClr val="FF0000"/>
                </a:solidFill>
              </a:rPr>
              <a:t>?</a:t>
            </a:r>
            <a:r>
              <a:rPr lang="en-US" altLang="ko-KR" sz="1400" b="1" dirty="0"/>
              <a:t> = 1;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float temp = 0.5;</a:t>
            </a:r>
          </a:p>
          <a:p>
            <a:r>
              <a:rPr lang="en-US" altLang="ko-KR" sz="1400" b="1" dirty="0" err="1"/>
              <a:t>memcopy</a:t>
            </a:r>
            <a:r>
              <a:rPr lang="en-US" altLang="ko-KR" sz="1400" b="1" dirty="0"/>
              <a:t>((void*)&amp;s+</a:t>
            </a:r>
            <a:r>
              <a:rPr lang="en-US" altLang="ko-KR" sz="1400" b="1" dirty="0">
                <a:solidFill>
                  <a:srgbClr val="FF0000"/>
                </a:solidFill>
              </a:rPr>
              <a:t>?</a:t>
            </a:r>
            <a:r>
              <a:rPr lang="en-US" altLang="ko-KR" sz="1400" b="1" dirty="0"/>
              <a:t>,&amp;</a:t>
            </a:r>
            <a:r>
              <a:rPr lang="en-US" altLang="ko-KR" sz="1400" b="1" dirty="0" err="1"/>
              <a:t>temp,sizeof</a:t>
            </a:r>
            <a:r>
              <a:rPr lang="en-US" altLang="ko-KR" sz="1400" b="1" dirty="0"/>
              <a:t>(float));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54F57-AD88-4F0A-BA30-1811CB35080F}"/>
              </a:ext>
            </a:extLst>
          </p:cNvPr>
          <p:cNvSpPr txBox="1"/>
          <p:nvPr/>
        </p:nvSpPr>
        <p:spPr>
          <a:xfrm>
            <a:off x="5902322" y="3264965"/>
            <a:ext cx="2459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Need member names to assign a value again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389DF-B00A-46C4-9313-0E24EF8EDD72}"/>
              </a:ext>
            </a:extLst>
          </p:cNvPr>
          <p:cNvSpPr txBox="1"/>
          <p:nvPr/>
        </p:nvSpPr>
        <p:spPr>
          <a:xfrm>
            <a:off x="5338430" y="4476035"/>
            <a:ext cx="3295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memcopy</a:t>
            </a:r>
            <a:r>
              <a:rPr lang="en-US" altLang="ko-KR" sz="1600" dirty="0">
                <a:solidFill>
                  <a:srgbClr val="FF0000"/>
                </a:solidFill>
              </a:rPr>
              <a:t> is an option but need header inclusion, temporary variable, and offset consideration which are language dependent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921EB-919E-42A9-A681-2D08CF9CCE17}"/>
              </a:ext>
            </a:extLst>
          </p:cNvPr>
          <p:cNvSpPr txBox="1"/>
          <p:nvPr/>
        </p:nvSpPr>
        <p:spPr>
          <a:xfrm>
            <a:off x="1231258" y="5853041"/>
            <a:ext cx="713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>
                <a:solidFill>
                  <a:srgbClr val="0000FF"/>
                </a:solidFill>
              </a:rPr>
              <a:t>So, instrumenting IR directly for </a:t>
            </a:r>
            <a:r>
              <a:rPr lang="en-US" altLang="ko-KR" sz="1600" b="1" i="1" dirty="0" err="1">
                <a:solidFill>
                  <a:srgbClr val="0000FF"/>
                </a:solidFill>
              </a:rPr>
              <a:t>reinitializer</a:t>
            </a:r>
            <a:r>
              <a:rPr lang="en-US" altLang="ko-KR" sz="1600" b="1" i="1" dirty="0">
                <a:solidFill>
                  <a:srgbClr val="0000FF"/>
                </a:solidFill>
              </a:rPr>
              <a:t> is easier and clearer!</a:t>
            </a:r>
            <a:endParaRPr lang="ko-KR" altLang="en-US" sz="16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1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D3AF1-16B4-4AEA-B051-6CE6F761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in IR Instrumentation-based </a:t>
            </a:r>
            <a:r>
              <a:rPr lang="en-US" altLang="ko-KR" dirty="0" err="1"/>
              <a:t>Reinitializer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7ADB-448D-4AD5-A431-B3BA0696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Which modules are used or un-used in a target program if we have multiple modules (i.e., source files)?</a:t>
            </a:r>
          </a:p>
          <a:p>
            <a:pPr lvl="1"/>
            <a:r>
              <a:rPr lang="en-US" altLang="ko-KR" dirty="0"/>
              <a:t>How the main function of a target program recognize initializer functions in different modules?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BDA7B-C447-4D29-A786-328885157213}"/>
              </a:ext>
            </a:extLst>
          </p:cNvPr>
          <p:cNvSpPr txBox="1"/>
          <p:nvPr/>
        </p:nvSpPr>
        <p:spPr>
          <a:xfrm>
            <a:off x="774915" y="319652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obj1.c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BAD5E-DD29-4EE7-A221-27F723D6DF7F}"/>
              </a:ext>
            </a:extLst>
          </p:cNvPr>
          <p:cNvSpPr txBox="1"/>
          <p:nvPr/>
        </p:nvSpPr>
        <p:spPr>
          <a:xfrm>
            <a:off x="774914" y="358523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obj2.c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1F7D6-13A7-4E7B-9488-B9FD5E7A4A27}"/>
              </a:ext>
            </a:extLst>
          </p:cNvPr>
          <p:cNvSpPr txBox="1"/>
          <p:nvPr/>
        </p:nvSpPr>
        <p:spPr>
          <a:xfrm>
            <a:off x="742853" y="39739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AA7AA-AB79-4DA9-9502-C8CB248A6345}"/>
              </a:ext>
            </a:extLst>
          </p:cNvPr>
          <p:cNvSpPr txBox="1"/>
          <p:nvPr/>
        </p:nvSpPr>
        <p:spPr>
          <a:xfrm>
            <a:off x="3751264" y="318877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obj1.o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64697-F7F1-4336-82CD-9E689EA273C9}"/>
              </a:ext>
            </a:extLst>
          </p:cNvPr>
          <p:cNvSpPr txBox="1"/>
          <p:nvPr/>
        </p:nvSpPr>
        <p:spPr>
          <a:xfrm>
            <a:off x="1851659" y="322511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compile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F004C-641F-48A0-86E2-07CD1196073A}"/>
              </a:ext>
            </a:extLst>
          </p:cNvPr>
          <p:cNvSpPr txBox="1"/>
          <p:nvPr/>
        </p:nvSpPr>
        <p:spPr>
          <a:xfrm>
            <a:off x="2905355" y="321955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pass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9686290-8518-458B-8310-6880A98765BA}"/>
              </a:ext>
            </a:extLst>
          </p:cNvPr>
          <p:cNvSpPr/>
          <p:nvPr/>
        </p:nvSpPr>
        <p:spPr>
          <a:xfrm>
            <a:off x="1851658" y="3219554"/>
            <a:ext cx="800219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F58ECF-6057-4D66-B12A-A80C780E96F8}"/>
              </a:ext>
            </a:extLst>
          </p:cNvPr>
          <p:cNvSpPr/>
          <p:nvPr/>
        </p:nvSpPr>
        <p:spPr>
          <a:xfrm>
            <a:off x="2905354" y="3219554"/>
            <a:ext cx="562975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9F7BA2-8645-4CC5-B95E-E60D8684DB9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575134" y="3379004"/>
            <a:ext cx="276525" cy="2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4B48A8-A264-414F-9FBC-6BC8BB0A1A8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653482" y="3373443"/>
            <a:ext cx="251873" cy="5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BC64E3-06F1-4342-9E98-B978AA870C25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468329" y="3373442"/>
            <a:ext cx="28293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19AAFD-FBBA-4A80-B0E9-6315D4054575}"/>
              </a:ext>
            </a:extLst>
          </p:cNvPr>
          <p:cNvSpPr txBox="1"/>
          <p:nvPr/>
        </p:nvSpPr>
        <p:spPr>
          <a:xfrm>
            <a:off x="3751263" y="35780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obj2.o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FDB27-0C13-49D3-9B72-BD1F333C7942}"/>
              </a:ext>
            </a:extLst>
          </p:cNvPr>
          <p:cNvSpPr txBox="1"/>
          <p:nvPr/>
        </p:nvSpPr>
        <p:spPr>
          <a:xfrm>
            <a:off x="1851658" y="361441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compile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CF4C8-340C-4D99-A580-EBDCA05DBA09}"/>
              </a:ext>
            </a:extLst>
          </p:cNvPr>
          <p:cNvSpPr txBox="1"/>
          <p:nvPr/>
        </p:nvSpPr>
        <p:spPr>
          <a:xfrm>
            <a:off x="2905354" y="360885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pass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06A5F76-AE54-4AE1-BEB8-60611C1D9634}"/>
              </a:ext>
            </a:extLst>
          </p:cNvPr>
          <p:cNvSpPr/>
          <p:nvPr/>
        </p:nvSpPr>
        <p:spPr>
          <a:xfrm>
            <a:off x="1851657" y="3608855"/>
            <a:ext cx="800219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0E3C2F1-6A4D-499D-A023-42D9B7639EC7}"/>
              </a:ext>
            </a:extLst>
          </p:cNvPr>
          <p:cNvSpPr/>
          <p:nvPr/>
        </p:nvSpPr>
        <p:spPr>
          <a:xfrm>
            <a:off x="2905353" y="3608855"/>
            <a:ext cx="562975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C1EEFD6-11AE-4B68-9259-DAFB18FCA41E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1575133" y="3768305"/>
            <a:ext cx="276525" cy="1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F48519-A6EF-430F-846E-6C918BAAE1E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653481" y="3762744"/>
            <a:ext cx="251873" cy="5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C591B4-1A7B-46E7-8F3E-9D70C97DB889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 flipV="1">
            <a:off x="3468328" y="3762743"/>
            <a:ext cx="28293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15AB-0919-4993-8868-057892F90B7F}"/>
              </a:ext>
            </a:extLst>
          </p:cNvPr>
          <p:cNvSpPr txBox="1"/>
          <p:nvPr/>
        </p:nvSpPr>
        <p:spPr>
          <a:xfrm>
            <a:off x="3749658" y="39673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main.o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5A1F26-FF68-48F8-9622-0875460C532B}"/>
              </a:ext>
            </a:extLst>
          </p:cNvPr>
          <p:cNvSpPr txBox="1"/>
          <p:nvPr/>
        </p:nvSpPr>
        <p:spPr>
          <a:xfrm>
            <a:off x="1850053" y="400371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compile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C3E0EA-E4E0-45C0-9E25-6C350CBF3019}"/>
              </a:ext>
            </a:extLst>
          </p:cNvPr>
          <p:cNvSpPr txBox="1"/>
          <p:nvPr/>
        </p:nvSpPr>
        <p:spPr>
          <a:xfrm>
            <a:off x="2903749" y="399815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pass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1CAC00F-D9C6-42ED-8FA3-FEE9C04C4384}"/>
              </a:ext>
            </a:extLst>
          </p:cNvPr>
          <p:cNvSpPr/>
          <p:nvPr/>
        </p:nvSpPr>
        <p:spPr>
          <a:xfrm>
            <a:off x="1850052" y="3998156"/>
            <a:ext cx="800219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A0F4D13-82FB-408E-A134-254C3BC41DA5}"/>
              </a:ext>
            </a:extLst>
          </p:cNvPr>
          <p:cNvSpPr/>
          <p:nvPr/>
        </p:nvSpPr>
        <p:spPr>
          <a:xfrm>
            <a:off x="2903748" y="3998156"/>
            <a:ext cx="562975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8BC815-041E-481D-8E79-B74431EA7ADC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1607192" y="4157606"/>
            <a:ext cx="242861" cy="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EED1E26-B2C4-42A8-A253-4BD333CA2A01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2651876" y="4152045"/>
            <a:ext cx="251873" cy="5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42FD11-3949-4982-9E0A-55108A37E5BF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 flipV="1">
            <a:off x="3466723" y="4152044"/>
            <a:ext cx="28293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8FEC35-8C60-4B09-8108-B4E1BCA98C4E}"/>
              </a:ext>
            </a:extLst>
          </p:cNvPr>
          <p:cNvSpPr txBox="1"/>
          <p:nvPr/>
        </p:nvSpPr>
        <p:spPr>
          <a:xfrm>
            <a:off x="2505726" y="439459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Modules with initializer function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C08D813-713F-4C30-819C-6599CA2F6A8E}"/>
              </a:ext>
            </a:extLst>
          </p:cNvPr>
          <p:cNvSpPr/>
          <p:nvPr/>
        </p:nvSpPr>
        <p:spPr>
          <a:xfrm>
            <a:off x="3687952" y="3079390"/>
            <a:ext cx="1000573" cy="1315208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4A1901-32B5-4008-B856-225139AF12EE}"/>
              </a:ext>
            </a:extLst>
          </p:cNvPr>
          <p:cNvSpPr txBox="1"/>
          <p:nvPr/>
        </p:nvSpPr>
        <p:spPr>
          <a:xfrm>
            <a:off x="5048589" y="3275329"/>
            <a:ext cx="3509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main.o</a:t>
            </a:r>
            <a:r>
              <a:rPr lang="en-US" altLang="ko-KR" dirty="0">
                <a:solidFill>
                  <a:srgbClr val="FF0000"/>
                </a:solidFill>
              </a:rPr>
              <a:t> uses which module?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 it uses obj1.o, how it recognize the initializer function of obj1.o?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B530904-7423-4F1A-87EA-8C3963D1BEFA}"/>
              </a:ext>
            </a:extLst>
          </p:cNvPr>
          <p:cNvCxnSpPr>
            <a:cxnSpLocks/>
            <a:stCxn id="24" idx="3"/>
            <a:endCxn id="33" idx="3"/>
          </p:cNvCxnSpPr>
          <p:nvPr/>
        </p:nvCxnSpPr>
        <p:spPr>
          <a:xfrm>
            <a:off x="4564306" y="3762743"/>
            <a:ext cx="62515" cy="389301"/>
          </a:xfrm>
          <a:prstGeom prst="curvedConnector3">
            <a:avLst>
              <a:gd name="adj1" fmla="val 36030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630FD1E3-3B21-45CB-B553-B8E30B71C3C0}"/>
              </a:ext>
            </a:extLst>
          </p:cNvPr>
          <p:cNvCxnSpPr>
            <a:cxnSpLocks/>
            <a:stCxn id="7" idx="3"/>
            <a:endCxn id="33" idx="3"/>
          </p:cNvCxnSpPr>
          <p:nvPr/>
        </p:nvCxnSpPr>
        <p:spPr>
          <a:xfrm>
            <a:off x="4564307" y="3373442"/>
            <a:ext cx="62514" cy="778602"/>
          </a:xfrm>
          <a:prstGeom prst="curvedConnector3">
            <a:avLst>
              <a:gd name="adj1" fmla="val 63922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8FD9C55-64A8-47FF-BB6B-4148CE7D1E2B}"/>
              </a:ext>
            </a:extLst>
          </p:cNvPr>
          <p:cNvSpPr txBox="1"/>
          <p:nvPr/>
        </p:nvSpPr>
        <p:spPr>
          <a:xfrm>
            <a:off x="4716488" y="36653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65F380E-A22F-4952-B4D2-71FB0685011A}"/>
              </a:ext>
            </a:extLst>
          </p:cNvPr>
          <p:cNvSpPr/>
          <p:nvPr/>
        </p:nvSpPr>
        <p:spPr>
          <a:xfrm>
            <a:off x="5087319" y="3350063"/>
            <a:ext cx="2902058" cy="225368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23E52-E7E8-44A7-8CBD-6B9C08545D31}"/>
              </a:ext>
            </a:extLst>
          </p:cNvPr>
          <p:cNvSpPr txBox="1"/>
          <p:nvPr/>
        </p:nvSpPr>
        <p:spPr>
          <a:xfrm>
            <a:off x="5087319" y="2803327"/>
            <a:ext cx="290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Obtainable from developer written build configuration files (</a:t>
            </a:r>
            <a:r>
              <a:rPr lang="en-US" altLang="ko-KR" sz="1400" dirty="0" err="1">
                <a:solidFill>
                  <a:srgbClr val="0000FF"/>
                </a:solidFill>
              </a:rPr>
              <a:t>Makefile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784CA28-E689-48B3-A812-BB666D2CE231}"/>
              </a:ext>
            </a:extLst>
          </p:cNvPr>
          <p:cNvSpPr/>
          <p:nvPr/>
        </p:nvSpPr>
        <p:spPr>
          <a:xfrm>
            <a:off x="5085336" y="3623261"/>
            <a:ext cx="3396111" cy="53434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F75C61-A2E2-4F15-9FB5-F0754F3EE67D}"/>
              </a:ext>
            </a:extLst>
          </p:cNvPr>
          <p:cNvSpPr txBox="1"/>
          <p:nvPr/>
        </p:nvSpPr>
        <p:spPr>
          <a:xfrm>
            <a:off x="6167037" y="4146543"/>
            <a:ext cx="22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Recognizable after linking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E0E0D-241E-4773-81D9-985D198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Compiler-embedded Link Time Optimization (LTO) Pass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CE032-DCFB-4F9C-8F00-AE5B3688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Compiler-embedded implementation of the </a:t>
            </a:r>
            <a:r>
              <a:rPr lang="en-US" altLang="ko-KR" dirty="0" err="1"/>
              <a:t>reinitializer</a:t>
            </a:r>
            <a:r>
              <a:rPr lang="en-US" altLang="ko-KR" dirty="0"/>
              <a:t> for compatibility to existing build systems such as 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r>
              <a:rPr lang="en-US" altLang="ko-KR" dirty="0"/>
              <a:t>Using LTO pass to execute the pass after the linking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E03FD-83A9-411B-9C5C-B17A7CE23785}"/>
              </a:ext>
            </a:extLst>
          </p:cNvPr>
          <p:cNvSpPr txBox="1"/>
          <p:nvPr/>
        </p:nvSpPr>
        <p:spPr>
          <a:xfrm>
            <a:off x="162727" y="45565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Makefile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9E27E-D8BD-49AD-95E2-E8CBB95107D6}"/>
              </a:ext>
            </a:extLst>
          </p:cNvPr>
          <p:cNvSpPr txBox="1"/>
          <p:nvPr/>
        </p:nvSpPr>
        <p:spPr>
          <a:xfrm>
            <a:off x="929885" y="3209834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afl</a:t>
            </a:r>
            <a:r>
              <a:rPr lang="en-US" altLang="ko-KR" sz="1200" dirty="0"/>
              <a:t>-clang-fast</a:t>
            </a:r>
          </a:p>
          <a:p>
            <a:pPr algn="ctr"/>
            <a:r>
              <a:rPr lang="en-US" altLang="ko-KR" sz="1200" dirty="0"/>
              <a:t>(clang)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21789-4008-463F-8FD9-C5B95C474B4B}"/>
              </a:ext>
            </a:extLst>
          </p:cNvPr>
          <p:cNvSpPr txBox="1"/>
          <p:nvPr/>
        </p:nvSpPr>
        <p:spPr>
          <a:xfrm>
            <a:off x="1692219" y="41821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obj1.c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50BF5-33A4-4A68-AB0D-9AAA6AB4BA7B}"/>
              </a:ext>
            </a:extLst>
          </p:cNvPr>
          <p:cNvSpPr txBox="1"/>
          <p:nvPr/>
        </p:nvSpPr>
        <p:spPr>
          <a:xfrm>
            <a:off x="1692218" y="457089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obj2.c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CB4B9A-09E8-4A8A-8F87-058F6B0A656D}"/>
              </a:ext>
            </a:extLst>
          </p:cNvPr>
          <p:cNvSpPr txBox="1"/>
          <p:nvPr/>
        </p:nvSpPr>
        <p:spPr>
          <a:xfrm>
            <a:off x="1660157" y="49596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7B5B5-F5EA-4622-AF3F-4095F02CC71E}"/>
              </a:ext>
            </a:extLst>
          </p:cNvPr>
          <p:cNvSpPr txBox="1"/>
          <p:nvPr/>
        </p:nvSpPr>
        <p:spPr>
          <a:xfrm>
            <a:off x="4443834" y="417444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obj1.o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DD9A0-6AC3-4764-9A18-C2815ABAC20C}"/>
              </a:ext>
            </a:extLst>
          </p:cNvPr>
          <p:cNvSpPr txBox="1"/>
          <p:nvPr/>
        </p:nvSpPr>
        <p:spPr>
          <a:xfrm>
            <a:off x="2652723" y="421078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compile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F14DAB-9DD2-4C38-B442-9D16152AF36A}"/>
              </a:ext>
            </a:extLst>
          </p:cNvPr>
          <p:cNvSpPr txBox="1"/>
          <p:nvPr/>
        </p:nvSpPr>
        <p:spPr>
          <a:xfrm>
            <a:off x="3609550" y="42052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InitP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F283336-9231-4AF0-A39F-7C453E7D845F}"/>
              </a:ext>
            </a:extLst>
          </p:cNvPr>
          <p:cNvSpPr/>
          <p:nvPr/>
        </p:nvSpPr>
        <p:spPr>
          <a:xfrm>
            <a:off x="2652722" y="4205219"/>
            <a:ext cx="800219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6490C9F-AA66-47EF-8DDF-9A4B47293682}"/>
              </a:ext>
            </a:extLst>
          </p:cNvPr>
          <p:cNvSpPr/>
          <p:nvPr/>
        </p:nvSpPr>
        <p:spPr>
          <a:xfrm>
            <a:off x="3597924" y="4205219"/>
            <a:ext cx="562975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5F4594-FD3C-467D-90B3-EEC5390F2B1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492438" y="4364669"/>
            <a:ext cx="160285" cy="2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7B8C99-1709-4B94-A829-F2E161A6497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454546" y="4359108"/>
            <a:ext cx="155004" cy="5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3F8CA6-8453-4C8E-A34D-2116BC8F2CC0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160899" y="4359107"/>
            <a:ext cx="28293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744C05-1AC6-4088-848F-ED001D9FD031}"/>
              </a:ext>
            </a:extLst>
          </p:cNvPr>
          <p:cNvSpPr txBox="1"/>
          <p:nvPr/>
        </p:nvSpPr>
        <p:spPr>
          <a:xfrm>
            <a:off x="4443833" y="456374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obj2.o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4EBAC4-A74C-421F-84AB-06EC703033D7}"/>
              </a:ext>
            </a:extLst>
          </p:cNvPr>
          <p:cNvSpPr txBox="1"/>
          <p:nvPr/>
        </p:nvSpPr>
        <p:spPr>
          <a:xfrm>
            <a:off x="2652722" y="460008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compile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150F6D-5B39-43FB-86C5-002AB9E627F8}"/>
              </a:ext>
            </a:extLst>
          </p:cNvPr>
          <p:cNvSpPr txBox="1"/>
          <p:nvPr/>
        </p:nvSpPr>
        <p:spPr>
          <a:xfrm>
            <a:off x="3609549" y="45945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InitP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DC4C168-C1B0-4BE9-8B91-3D0EFA3BF40A}"/>
              </a:ext>
            </a:extLst>
          </p:cNvPr>
          <p:cNvSpPr/>
          <p:nvPr/>
        </p:nvSpPr>
        <p:spPr>
          <a:xfrm>
            <a:off x="2652721" y="4594520"/>
            <a:ext cx="800219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39129DA-ADC7-4468-846C-A0DA309E4D54}"/>
              </a:ext>
            </a:extLst>
          </p:cNvPr>
          <p:cNvSpPr/>
          <p:nvPr/>
        </p:nvSpPr>
        <p:spPr>
          <a:xfrm>
            <a:off x="3597923" y="4594520"/>
            <a:ext cx="562975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4D0675-CAF0-482E-9704-10F4B20B4ED5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2492437" y="4753970"/>
            <a:ext cx="160285" cy="1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FC2424-66AC-492D-B537-BA405F79724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454545" y="4748409"/>
            <a:ext cx="155004" cy="5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262C89B-3907-4E30-B7F9-8906A0CF7FBA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4160898" y="4748408"/>
            <a:ext cx="28293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110FAC-6D2F-442A-A286-B3FFA2BB4538}"/>
              </a:ext>
            </a:extLst>
          </p:cNvPr>
          <p:cNvSpPr txBox="1"/>
          <p:nvPr/>
        </p:nvSpPr>
        <p:spPr>
          <a:xfrm>
            <a:off x="4442228" y="49530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main.o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2D9361-F211-4D43-9B4D-58B945820276}"/>
              </a:ext>
            </a:extLst>
          </p:cNvPr>
          <p:cNvSpPr txBox="1"/>
          <p:nvPr/>
        </p:nvSpPr>
        <p:spPr>
          <a:xfrm>
            <a:off x="2651117" y="49893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compile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552FD-F6E5-4EC8-8D76-FC91740A8170}"/>
              </a:ext>
            </a:extLst>
          </p:cNvPr>
          <p:cNvSpPr txBox="1"/>
          <p:nvPr/>
        </p:nvSpPr>
        <p:spPr>
          <a:xfrm>
            <a:off x="3607944" y="49838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InitP</a:t>
            </a:r>
            <a:endParaRPr lang="ko-KR" altLang="en-US" sz="14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01ED0F3-4827-4162-A036-D28BDDE683EF}"/>
              </a:ext>
            </a:extLst>
          </p:cNvPr>
          <p:cNvSpPr/>
          <p:nvPr/>
        </p:nvSpPr>
        <p:spPr>
          <a:xfrm>
            <a:off x="2651116" y="4983821"/>
            <a:ext cx="800219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BE824BC-6D80-40E9-8FFE-31212D3B32EA}"/>
              </a:ext>
            </a:extLst>
          </p:cNvPr>
          <p:cNvSpPr/>
          <p:nvPr/>
        </p:nvSpPr>
        <p:spPr>
          <a:xfrm>
            <a:off x="3596318" y="4983821"/>
            <a:ext cx="562975" cy="3077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E739A2-24FD-458E-A05B-E2A9C27F7FE8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2524496" y="5143271"/>
            <a:ext cx="126621" cy="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F5AAE24-9DE3-4453-9347-75580355966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3452940" y="5137710"/>
            <a:ext cx="155004" cy="55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46161A-453A-431C-9202-233098D774E7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 flipV="1">
            <a:off x="4159293" y="5137709"/>
            <a:ext cx="28293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AD889C-02AD-4870-8550-12FE75055577}"/>
              </a:ext>
            </a:extLst>
          </p:cNvPr>
          <p:cNvSpPr/>
          <p:nvPr/>
        </p:nvSpPr>
        <p:spPr>
          <a:xfrm>
            <a:off x="1660155" y="4016631"/>
            <a:ext cx="7290116" cy="14490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40C359E-E7F0-4700-97AA-60B5AFA9B9C5}"/>
              </a:ext>
            </a:extLst>
          </p:cNvPr>
          <p:cNvSpPr/>
          <p:nvPr/>
        </p:nvSpPr>
        <p:spPr>
          <a:xfrm>
            <a:off x="1218310" y="4498861"/>
            <a:ext cx="3603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2690C911-CC1B-41A3-9D1F-EFBBB9EFCCDC}"/>
              </a:ext>
            </a:extLst>
          </p:cNvPr>
          <p:cNvCxnSpPr>
            <a:cxnSpLocks/>
            <a:stCxn id="6" idx="0"/>
            <a:endCxn id="37" idx="0"/>
          </p:cNvCxnSpPr>
          <p:nvPr/>
        </p:nvCxnSpPr>
        <p:spPr>
          <a:xfrm rot="5400000" flipH="1" flipV="1">
            <a:off x="2724999" y="1976297"/>
            <a:ext cx="539880" cy="4620548"/>
          </a:xfrm>
          <a:prstGeom prst="curvedConnector3">
            <a:avLst>
              <a:gd name="adj1" fmla="val 142343"/>
            </a:avLst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C3BC2E-8886-48CB-BB21-838EB5A2E85C}"/>
              </a:ext>
            </a:extLst>
          </p:cNvPr>
          <p:cNvSpPr/>
          <p:nvPr/>
        </p:nvSpPr>
        <p:spPr>
          <a:xfrm>
            <a:off x="939620" y="3142294"/>
            <a:ext cx="3248797" cy="58455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597CEF-A597-49AE-BD7C-0A3294645774}"/>
              </a:ext>
            </a:extLst>
          </p:cNvPr>
          <p:cNvSpPr txBox="1"/>
          <p:nvPr/>
        </p:nvSpPr>
        <p:spPr>
          <a:xfrm>
            <a:off x="1975660" y="3171826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InsertInitializerPass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InitP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C67AAED-CF02-4D88-ADDE-300808955F60}"/>
              </a:ext>
            </a:extLst>
          </p:cNvPr>
          <p:cNvSpPr/>
          <p:nvPr/>
        </p:nvSpPr>
        <p:spPr>
          <a:xfrm>
            <a:off x="1992997" y="3209834"/>
            <a:ext cx="1862206" cy="19979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ABE058-0DD4-4150-8878-EF404A332A52}"/>
              </a:ext>
            </a:extLst>
          </p:cNvPr>
          <p:cNvSpPr txBox="1"/>
          <p:nvPr/>
        </p:nvSpPr>
        <p:spPr>
          <a:xfrm>
            <a:off x="1970116" y="3449854"/>
            <a:ext cx="219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InsertInitToMainPass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MainP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3ACF74E-64D3-4059-AAF4-157F4BECBB47}"/>
              </a:ext>
            </a:extLst>
          </p:cNvPr>
          <p:cNvSpPr/>
          <p:nvPr/>
        </p:nvSpPr>
        <p:spPr>
          <a:xfrm>
            <a:off x="1987452" y="3487862"/>
            <a:ext cx="2136009" cy="19979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2DD4D6-224A-4C70-A543-254DCEC69C51}"/>
              </a:ext>
            </a:extLst>
          </p:cNvPr>
          <p:cNvSpPr txBox="1"/>
          <p:nvPr/>
        </p:nvSpPr>
        <p:spPr>
          <a:xfrm>
            <a:off x="5607550" y="456374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main.link.o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F57E60D-FDE1-4702-AF94-0306CBCDAA05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5256877" y="4359107"/>
            <a:ext cx="350673" cy="389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714457C-7765-4D69-A9A2-E146029D3EA1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>
            <a:off x="5256876" y="4748408"/>
            <a:ext cx="350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C259153-A069-45F5-9F5D-7C484766D951}"/>
              </a:ext>
            </a:extLst>
          </p:cNvPr>
          <p:cNvCxnSpPr>
            <a:cxnSpLocks/>
            <a:stCxn id="27" idx="3"/>
            <a:endCxn id="54" idx="1"/>
          </p:cNvCxnSpPr>
          <p:nvPr/>
        </p:nvCxnSpPr>
        <p:spPr>
          <a:xfrm flipV="1">
            <a:off x="5319391" y="4748408"/>
            <a:ext cx="288159" cy="389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6B4C44F-33A8-459C-B9F8-04B3B8106927}"/>
              </a:ext>
            </a:extLst>
          </p:cNvPr>
          <p:cNvSpPr txBox="1"/>
          <p:nvPr/>
        </p:nvSpPr>
        <p:spPr>
          <a:xfrm>
            <a:off x="5207950" y="409693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link</a:t>
            </a:r>
            <a:endParaRPr lang="ko-KR" altLang="en-US" sz="14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73F30CC-FE11-4401-8371-459395677FF8}"/>
              </a:ext>
            </a:extLst>
          </p:cNvPr>
          <p:cNvSpPr/>
          <p:nvPr/>
        </p:nvSpPr>
        <p:spPr>
          <a:xfrm>
            <a:off x="5273704" y="4143203"/>
            <a:ext cx="312467" cy="108231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CF4A05-1F79-4781-8F0F-0DC4DFA11FA7}"/>
              </a:ext>
            </a:extLst>
          </p:cNvPr>
          <p:cNvSpPr txBox="1"/>
          <p:nvPr/>
        </p:nvSpPr>
        <p:spPr>
          <a:xfrm>
            <a:off x="7084596" y="4594520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MainP</a:t>
            </a:r>
            <a:endParaRPr lang="ko-KR" altLang="en-US" sz="14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8AE32F9-1C0F-4FE9-87C6-97A4F5F1017D}"/>
              </a:ext>
            </a:extLst>
          </p:cNvPr>
          <p:cNvCxnSpPr>
            <a:cxnSpLocks/>
            <a:stCxn id="54" idx="3"/>
            <a:endCxn id="73" idx="1"/>
          </p:cNvCxnSpPr>
          <p:nvPr/>
        </p:nvCxnSpPr>
        <p:spPr>
          <a:xfrm>
            <a:off x="6895082" y="4748408"/>
            <a:ext cx="1895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7A19BB9-A84D-4466-875D-16BAA92BFC8F}"/>
              </a:ext>
            </a:extLst>
          </p:cNvPr>
          <p:cNvSpPr/>
          <p:nvPr/>
        </p:nvSpPr>
        <p:spPr>
          <a:xfrm>
            <a:off x="7084597" y="4594520"/>
            <a:ext cx="689850" cy="30777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2A29F8-8B72-4440-8BFC-5313CC44CE66}"/>
              </a:ext>
            </a:extLst>
          </p:cNvPr>
          <p:cNvSpPr txBox="1"/>
          <p:nvPr/>
        </p:nvSpPr>
        <p:spPr>
          <a:xfrm>
            <a:off x="8007304" y="451687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target</a:t>
            </a:r>
          </a:p>
          <a:p>
            <a:pPr algn="ctr"/>
            <a:r>
              <a:rPr lang="en-US" altLang="ko-KR" sz="1200" dirty="0"/>
              <a:t>executable</a:t>
            </a:r>
            <a:endParaRPr lang="ko-KR" altLang="en-US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7CB39DD-CE34-4E86-B3E3-A0005386B478}"/>
              </a:ext>
            </a:extLst>
          </p:cNvPr>
          <p:cNvCxnSpPr>
            <a:cxnSpLocks/>
            <a:stCxn id="73" idx="3"/>
            <a:endCxn id="80" idx="1"/>
          </p:cNvCxnSpPr>
          <p:nvPr/>
        </p:nvCxnSpPr>
        <p:spPr>
          <a:xfrm flipV="1">
            <a:off x="7777414" y="4747704"/>
            <a:ext cx="229890" cy="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54F861D-C3E8-46E5-B70D-C732D052B2D6}"/>
              </a:ext>
            </a:extLst>
          </p:cNvPr>
          <p:cNvSpPr txBox="1"/>
          <p:nvPr/>
        </p:nvSpPr>
        <p:spPr>
          <a:xfrm>
            <a:off x="6843652" y="3543021"/>
            <a:ext cx="11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LTO pass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CF2E54D-E6AC-40B0-87F2-26C22031E497}"/>
              </a:ext>
            </a:extLst>
          </p:cNvPr>
          <p:cNvCxnSpPr>
            <a:cxnSpLocks/>
            <a:stCxn id="86" idx="2"/>
            <a:endCxn id="73" idx="0"/>
          </p:cNvCxnSpPr>
          <p:nvPr/>
        </p:nvCxnSpPr>
        <p:spPr>
          <a:xfrm>
            <a:off x="7425478" y="3912353"/>
            <a:ext cx="5527" cy="6821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F1D55-EC65-4397-8D02-62D6671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Implementation Status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B72C4-F05D-4BFA-9D0B-B15B0D54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Implementing and embedding </a:t>
            </a:r>
            <a:r>
              <a:rPr lang="en-US" altLang="ko-KR" dirty="0" err="1"/>
              <a:t>InsertInitializerPass</a:t>
            </a:r>
            <a:r>
              <a:rPr lang="en-US" altLang="ko-KR" dirty="0"/>
              <a:t> to clang : done</a:t>
            </a:r>
          </a:p>
          <a:p>
            <a:r>
              <a:rPr lang="en-US" altLang="ko-KR" dirty="0"/>
              <a:t>Embedding </a:t>
            </a:r>
            <a:r>
              <a:rPr lang="en-US" altLang="ko-KR" dirty="0" err="1"/>
              <a:t>InsertInitToMainPass</a:t>
            </a:r>
            <a:r>
              <a:rPr lang="en-US" altLang="ko-KR" dirty="0"/>
              <a:t> to clang (</a:t>
            </a:r>
            <a:r>
              <a:rPr lang="en-US" altLang="ko-KR" dirty="0" err="1"/>
              <a:t>afl</a:t>
            </a:r>
            <a:r>
              <a:rPr lang="en-US" altLang="ko-KR" dirty="0"/>
              <a:t>-clang-fast) : on-going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70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2020-C5B4-4F23-89C6-CBDAC096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40CE-2E79-48CC-8FC7-626BEB8F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Implementing automated global variable reinitialization for AFL++ persistent mode</a:t>
            </a:r>
          </a:p>
          <a:p>
            <a:pPr lvl="1"/>
            <a:r>
              <a:rPr lang="en-US" altLang="ko-KR" dirty="0"/>
              <a:t>Using LLVM pass that provides analysis APIs for global variables</a:t>
            </a:r>
          </a:p>
          <a:p>
            <a:r>
              <a:rPr lang="en-US" altLang="ko-KR" dirty="0"/>
              <a:t>Comparing fuzzing speed and crash detection ability of AFL++ normal mode and that of persistent mode</a:t>
            </a:r>
          </a:p>
          <a:p>
            <a:pPr lvl="1"/>
            <a:r>
              <a:rPr lang="en-US" altLang="ko-KR" dirty="0"/>
              <a:t>On programs with known crashes</a:t>
            </a:r>
          </a:p>
          <a:p>
            <a:pPr lvl="1"/>
            <a:r>
              <a:rPr lang="en-US" altLang="ko-KR" dirty="0"/>
              <a:t>With address sanitizer or without address sanitizer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Developing (ideas for) automated deferred initialization and shared memory test cases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92948</TotalTime>
  <Words>485</Words>
  <Application>Microsoft Office PowerPoint</Application>
  <PresentationFormat>화면 슬라이드 쇼(4:3)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Arial Black</vt:lpstr>
      <vt:lpstr>Times New Roman</vt:lpstr>
      <vt:lpstr>Office 테마</vt:lpstr>
      <vt:lpstr>ToDo</vt:lpstr>
      <vt:lpstr>Reinitializer Implementation Overview</vt:lpstr>
      <vt:lpstr>Difficulty of Generating Initializer as Code using LLVM Pass Analysis</vt:lpstr>
      <vt:lpstr>Issues in IR Instrumentation-based Reinitializer</vt:lpstr>
      <vt:lpstr>Compiler-embedded Link Time Optimization (LTO) Pass</vt:lpstr>
      <vt:lpstr>Current Implementation Status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5346</cp:revision>
  <cp:lastPrinted>2021-12-09T05:53:59Z</cp:lastPrinted>
  <dcterms:created xsi:type="dcterms:W3CDTF">2019-01-18T11:50:36Z</dcterms:created>
  <dcterms:modified xsi:type="dcterms:W3CDTF">2022-05-13T10:41:30Z</dcterms:modified>
</cp:coreProperties>
</file>