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753" r:id="rId2"/>
    <p:sldId id="754" r:id="rId3"/>
    <p:sldId id="757" r:id="rId4"/>
    <p:sldId id="755" r:id="rId5"/>
    <p:sldId id="758" r:id="rId6"/>
    <p:sldId id="759" r:id="rId7"/>
    <p:sldId id="756" r:id="rId8"/>
    <p:sldId id="760" r:id="rId9"/>
    <p:sldId id="764" r:id="rId10"/>
    <p:sldId id="765" r:id="rId11"/>
    <p:sldId id="761" r:id="rId12"/>
    <p:sldId id="762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719C"/>
    <a:srgbClr val="FFFF66"/>
    <a:srgbClr val="BFBFBF"/>
    <a:srgbClr val="0E8012"/>
    <a:srgbClr val="BDD7EE"/>
    <a:srgbClr val="6D70D8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82" autoAdjust="0"/>
  </p:normalViewPr>
  <p:slideViewPr>
    <p:cSldViewPr snapToGrid="0">
      <p:cViewPr varScale="1">
        <p:scale>
          <a:sx n="109" d="100"/>
          <a:sy n="109" d="100"/>
        </p:scale>
        <p:origin x="7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Comparing fuzzing speed and crash detection ability of AFL++ normal mode and that of (manually</a:t>
            </a:r>
            <a:r>
              <a:rPr lang="ko-KR" altLang="en-US" dirty="0"/>
              <a:t> </a:t>
            </a:r>
            <a:r>
              <a:rPr lang="en-US" altLang="ko-KR" dirty="0"/>
              <a:t>configured) persistent mode</a:t>
            </a:r>
          </a:p>
          <a:p>
            <a:pPr lvl="1"/>
            <a:r>
              <a:rPr lang="en-US" altLang="ko-KR" dirty="0"/>
              <a:t>On programs with known crashes</a:t>
            </a:r>
          </a:p>
          <a:p>
            <a:pPr lvl="1"/>
            <a:r>
              <a:rPr lang="en-US" altLang="ko-KR" dirty="0"/>
              <a:t>With address sanitizer or without address sanitizer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Implementing automated global variable reinitialization for AFL++ persistent mode (On-going)</a:t>
            </a: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Using LLVM pass that provides analysis APIs for global variables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Developing (ideas for) automated deferred initialization and shared memory test cases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1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D925-A48C-4857-915F-5D4CCE8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with Exhaustive </a:t>
            </a:r>
            <a:r>
              <a:rPr lang="en-US" altLang="ko-KR" dirty="0" err="1"/>
              <a:t>Reinit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AA845-1F19-4E39-9ACB-E9D3C14A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Slightly increased stability, but significant slow down and worse crash detection ability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A1E811-B9BB-4BCF-9D97-4F73B8B8A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20157"/>
              </p:ext>
            </p:extLst>
          </p:nvPr>
        </p:nvGraphicFramePr>
        <p:xfrm>
          <a:off x="253878" y="2234498"/>
          <a:ext cx="638832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0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cflow-1.6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saved crashes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(reproducible)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2437.59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10985.00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22.54%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21.94%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207 (199)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ExReinit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3703.74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22.55%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00FF"/>
                          </a:solidFill>
                        </a:rPr>
                        <a:t>31.79%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183 (179)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4436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4F5A46-F91C-44C9-BC7B-5E1A4D0E3424}"/>
              </a:ext>
            </a:extLst>
          </p:cNvPr>
          <p:cNvSpPr txBox="1"/>
          <p:nvPr/>
        </p:nvSpPr>
        <p:spPr>
          <a:xfrm>
            <a:off x="6769405" y="2343039"/>
            <a:ext cx="20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188 known crashes and 1 new crash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F855EA-3784-4575-AD90-FC8E47796C5A}"/>
              </a:ext>
            </a:extLst>
          </p:cNvPr>
          <p:cNvSpPr/>
          <p:nvPr/>
        </p:nvSpPr>
        <p:spPr>
          <a:xfrm>
            <a:off x="5687292" y="2565318"/>
            <a:ext cx="509286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C63B90-4F14-49B3-B623-B88660A0C0C6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>
            <a:off x="6196578" y="2604649"/>
            <a:ext cx="572827" cy="82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FC983B-6222-4DF5-98E9-6D21E017D905}"/>
              </a:ext>
            </a:extLst>
          </p:cNvPr>
          <p:cNvSpPr txBox="1"/>
          <p:nvPr/>
        </p:nvSpPr>
        <p:spPr>
          <a:xfrm>
            <a:off x="6769405" y="2900480"/>
            <a:ext cx="20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All the known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9B8AFC-F761-4BB5-9061-E5168FA3A4FD}"/>
              </a:ext>
            </a:extLst>
          </p:cNvPr>
          <p:cNvSpPr/>
          <p:nvPr/>
        </p:nvSpPr>
        <p:spPr>
          <a:xfrm>
            <a:off x="5498027" y="2874963"/>
            <a:ext cx="910525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AB5918-079B-4423-8368-742A2E252E31}"/>
              </a:ext>
            </a:extLst>
          </p:cNvPr>
          <p:cNvCxnSpPr>
            <a:cxnSpLocks/>
            <a:stCxn id="13" idx="1"/>
            <a:endCxn id="14" idx="6"/>
          </p:cNvCxnSpPr>
          <p:nvPr/>
        </p:nvCxnSpPr>
        <p:spPr>
          <a:xfrm flipH="1" flipV="1">
            <a:off x="6408552" y="2996498"/>
            <a:ext cx="360853" cy="578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3E0E86-FB57-43DD-825C-64E90AA66AE2}"/>
              </a:ext>
            </a:extLst>
          </p:cNvPr>
          <p:cNvSpPr txBox="1"/>
          <p:nvPr/>
        </p:nvSpPr>
        <p:spPr>
          <a:xfrm>
            <a:off x="6769405" y="3233248"/>
            <a:ext cx="20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All the known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0839EC-3D57-4CD8-9B4E-A43687B31477}"/>
              </a:ext>
            </a:extLst>
          </p:cNvPr>
          <p:cNvSpPr/>
          <p:nvPr/>
        </p:nvSpPr>
        <p:spPr>
          <a:xfrm>
            <a:off x="5498027" y="3189109"/>
            <a:ext cx="910525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97C82F-C9AE-4E54-89C0-529C0748BA41}"/>
              </a:ext>
            </a:extLst>
          </p:cNvPr>
          <p:cNvCxnSpPr>
            <a:cxnSpLocks/>
            <a:stCxn id="32" idx="1"/>
            <a:endCxn id="33" idx="6"/>
          </p:cNvCxnSpPr>
          <p:nvPr/>
        </p:nvCxnSpPr>
        <p:spPr>
          <a:xfrm flipH="1" flipV="1">
            <a:off x="6408552" y="3310644"/>
            <a:ext cx="360853" cy="764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6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C2F24-3880-4F38-BA5C-0D4A8B28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Summary of the Four Target Programs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BC40AB7-4CEC-4E11-9FC9-C5AB19351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88586"/>
              </p:ext>
            </p:extLst>
          </p:nvPr>
        </p:nvGraphicFramePr>
        <p:xfrm>
          <a:off x="258535" y="1046568"/>
          <a:ext cx="638832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0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20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cflow-1.6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saved crashes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2437.59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10985.00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22.54%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21.94%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207 (199)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2946.05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22.14%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443663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DI+PM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12335.84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21.23%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181 (138)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72104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F62D2E-9E73-48EA-9DFB-6528ECCC1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05154"/>
              </p:ext>
            </p:extLst>
          </p:nvPr>
        </p:nvGraphicFramePr>
        <p:xfrm>
          <a:off x="258535" y="2679566"/>
          <a:ext cx="638832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1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binutils2.36.1/nm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saved crashes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480.43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3.80%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461.51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3.81%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044494-E926-4F8E-97F1-1C83852C2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8166"/>
              </p:ext>
            </p:extLst>
          </p:nvPr>
        </p:nvGraphicFramePr>
        <p:xfrm>
          <a:off x="258535" y="3702964"/>
          <a:ext cx="638832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1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binutils2.36.1/size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saved crashes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417.38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2.95%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991.31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3.14%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99.49%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70E7BF4-2585-4F41-B0BA-B2B3FBAE7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58343"/>
              </p:ext>
            </p:extLst>
          </p:nvPr>
        </p:nvGraphicFramePr>
        <p:xfrm>
          <a:off x="258535" y="4726362"/>
          <a:ext cx="638832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1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exiv2 0.27.2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saved crashes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2619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7.92%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8545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8.22%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99.20%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71A3D3-7AA7-4CB8-9E45-FA117CA4A38B}"/>
              </a:ext>
            </a:extLst>
          </p:cNvPr>
          <p:cNvSpPr txBox="1"/>
          <p:nvPr/>
        </p:nvSpPr>
        <p:spPr>
          <a:xfrm>
            <a:off x="6698751" y="382386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Same crashes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(none of them is the known one)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03AD0A-C25B-4A23-8109-3B9883459981}"/>
              </a:ext>
            </a:extLst>
          </p:cNvPr>
          <p:cNvSpPr/>
          <p:nvPr/>
        </p:nvSpPr>
        <p:spPr>
          <a:xfrm>
            <a:off x="5775768" y="4045352"/>
            <a:ext cx="295154" cy="2083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28D66A-3EAC-4950-AB20-725A3DEF9472}"/>
              </a:ext>
            </a:extLst>
          </p:cNvPr>
          <p:cNvCxnSpPr>
            <a:cxnSpLocks/>
            <a:stCxn id="8" idx="1"/>
            <a:endCxn id="9" idx="6"/>
          </p:cNvCxnSpPr>
          <p:nvPr/>
        </p:nvCxnSpPr>
        <p:spPr>
          <a:xfrm flipH="1">
            <a:off x="6070922" y="4054694"/>
            <a:ext cx="627829" cy="948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9BDD6349-FC95-46C5-A7C0-20A102B8E2F3}"/>
              </a:ext>
            </a:extLst>
          </p:cNvPr>
          <p:cNvSpPr/>
          <p:nvPr/>
        </p:nvSpPr>
        <p:spPr>
          <a:xfrm>
            <a:off x="5778760" y="4351683"/>
            <a:ext cx="295154" cy="2083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81B1D6-3ECD-4CFE-A6E5-DE0D20B24F46}"/>
              </a:ext>
            </a:extLst>
          </p:cNvPr>
          <p:cNvCxnSpPr>
            <a:cxnSpLocks/>
            <a:stCxn id="17" idx="1"/>
            <a:endCxn id="15" idx="6"/>
          </p:cNvCxnSpPr>
          <p:nvPr/>
        </p:nvCxnSpPr>
        <p:spPr>
          <a:xfrm flipH="1" flipV="1">
            <a:off x="6073914" y="4455855"/>
            <a:ext cx="624836" cy="853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066024-6F1B-4990-B269-5F4ECC243CA2}"/>
              </a:ext>
            </a:extLst>
          </p:cNvPr>
          <p:cNvSpPr txBox="1"/>
          <p:nvPr/>
        </p:nvSpPr>
        <p:spPr>
          <a:xfrm>
            <a:off x="6698750" y="4310334"/>
            <a:ext cx="244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Three distinguished crashes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(none of them is the known one)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9E330-29DF-4364-96FB-5114014F2B2E}"/>
              </a:ext>
            </a:extLst>
          </p:cNvPr>
          <p:cNvSpPr txBox="1"/>
          <p:nvPr/>
        </p:nvSpPr>
        <p:spPr>
          <a:xfrm>
            <a:off x="6747367" y="1351152"/>
            <a:ext cx="2284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Two distinguished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22DEF-08B2-4786-979F-E48216ED8312}"/>
              </a:ext>
            </a:extLst>
          </p:cNvPr>
          <p:cNvSpPr txBox="1"/>
          <p:nvPr/>
        </p:nvSpPr>
        <p:spPr>
          <a:xfrm>
            <a:off x="6747367" y="166692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Same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6DF7017-412D-42F0-9D46-C0F6C55429AE}"/>
              </a:ext>
            </a:extLst>
          </p:cNvPr>
          <p:cNvSpPr/>
          <p:nvPr/>
        </p:nvSpPr>
        <p:spPr>
          <a:xfrm>
            <a:off x="5765132" y="1388927"/>
            <a:ext cx="357136" cy="2291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9767B2-FDD5-49E9-93FD-79EF779D4C66}"/>
              </a:ext>
            </a:extLst>
          </p:cNvPr>
          <p:cNvCxnSpPr>
            <a:cxnSpLocks/>
            <a:stCxn id="23" idx="1"/>
            <a:endCxn id="25" idx="6"/>
          </p:cNvCxnSpPr>
          <p:nvPr/>
        </p:nvCxnSpPr>
        <p:spPr>
          <a:xfrm flipH="1" flipV="1">
            <a:off x="6122268" y="1503516"/>
            <a:ext cx="625099" cy="1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AA5D73-2768-4269-AA6D-EE67E8889EF2}"/>
              </a:ext>
            </a:extLst>
          </p:cNvPr>
          <p:cNvCxnSpPr>
            <a:cxnSpLocks/>
            <a:stCxn id="24" idx="1"/>
            <a:endCxn id="29" idx="6"/>
          </p:cNvCxnSpPr>
          <p:nvPr/>
        </p:nvCxnSpPr>
        <p:spPr>
          <a:xfrm flipH="1">
            <a:off x="6391428" y="1820814"/>
            <a:ext cx="355939" cy="30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C83DF50-E7FD-4D99-8B5B-60684397C5BC}"/>
              </a:ext>
            </a:extLst>
          </p:cNvPr>
          <p:cNvSpPr/>
          <p:nvPr/>
        </p:nvSpPr>
        <p:spPr>
          <a:xfrm>
            <a:off x="5465108" y="1697798"/>
            <a:ext cx="926320" cy="252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A5DC29-6432-487D-9EF2-1D0562638517}"/>
              </a:ext>
            </a:extLst>
          </p:cNvPr>
          <p:cNvSpPr txBox="1"/>
          <p:nvPr/>
        </p:nvSpPr>
        <p:spPr>
          <a:xfrm>
            <a:off x="6747367" y="1974702"/>
            <a:ext cx="2284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Two distinguished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3A490C4-7BEC-4F79-8CED-15B7D1216C7A}"/>
              </a:ext>
            </a:extLst>
          </p:cNvPr>
          <p:cNvSpPr/>
          <p:nvPr/>
        </p:nvSpPr>
        <p:spPr>
          <a:xfrm>
            <a:off x="5765132" y="2012477"/>
            <a:ext cx="357136" cy="2291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E5B2E4-6728-4E96-9854-07E33D2E4854}"/>
              </a:ext>
            </a:extLst>
          </p:cNvPr>
          <p:cNvCxnSpPr>
            <a:cxnSpLocks/>
            <a:stCxn id="19" idx="1"/>
            <a:endCxn id="20" idx="6"/>
          </p:cNvCxnSpPr>
          <p:nvPr/>
        </p:nvCxnSpPr>
        <p:spPr>
          <a:xfrm flipH="1" flipV="1">
            <a:off x="6122268" y="2127066"/>
            <a:ext cx="625099" cy="1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EEA4ACD-D6A1-4543-B4F7-985563C8F73C}"/>
              </a:ext>
            </a:extLst>
          </p:cNvPr>
          <p:cNvSpPr/>
          <p:nvPr/>
        </p:nvSpPr>
        <p:spPr>
          <a:xfrm>
            <a:off x="5465108" y="2309723"/>
            <a:ext cx="926320" cy="252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3ECB0-3CA5-429E-AA90-73C5F8C7D71A}"/>
              </a:ext>
            </a:extLst>
          </p:cNvPr>
          <p:cNvSpPr txBox="1"/>
          <p:nvPr/>
        </p:nvSpPr>
        <p:spPr>
          <a:xfrm>
            <a:off x="6747367" y="2281439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Same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EACDB08-620B-4812-A33E-74295064E885}"/>
              </a:ext>
            </a:extLst>
          </p:cNvPr>
          <p:cNvCxnSpPr>
            <a:cxnSpLocks/>
            <a:stCxn id="27" idx="1"/>
            <a:endCxn id="22" idx="6"/>
          </p:cNvCxnSpPr>
          <p:nvPr/>
        </p:nvCxnSpPr>
        <p:spPr>
          <a:xfrm flipH="1">
            <a:off x="6391428" y="2435328"/>
            <a:ext cx="355939" cy="4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42C02-DF7F-4A9F-8A28-DAA29317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05915-EE6C-4190-9FD8-EA904299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Comparing fuzzing speed and crash detection ability of AFL++ normal mode and that of (manually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configured) persistent mode</a:t>
            </a: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On programs with known crashes</a:t>
            </a: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With address sanitizer or without address sanitizer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Implementing automated global variable reinitialization for AFL++ persistent mode (On-going)</a:t>
            </a: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Using LLVM pass that provides analysis APIs for global variables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Developing (ideas for) automated deferred initialization and shared memory test cases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8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FDDC-1717-4989-8A16-9D2B660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C6ECE-37E0-4B80-9B82-610AF14E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trike="sngStrike" dirty="0"/>
              <a:t>bison-3.7 (fails to apply persistent mode)</a:t>
            </a:r>
          </a:p>
          <a:p>
            <a:r>
              <a:rPr lang="en-US" altLang="ko-KR" dirty="0"/>
              <a:t>cflow-1.6</a:t>
            </a:r>
          </a:p>
          <a:p>
            <a:pPr lvl="1"/>
            <a:r>
              <a:rPr lang="en-US" altLang="ko-KR" dirty="0"/>
              <a:t>Building a control-flow graph from a given C source file</a:t>
            </a:r>
          </a:p>
          <a:p>
            <a:pPr lvl="1"/>
            <a:r>
              <a:rPr lang="en-US" altLang="ko-KR" dirty="0"/>
              <a:t>Without sanitizer</a:t>
            </a:r>
          </a:p>
          <a:p>
            <a:pPr lvl="1"/>
            <a:r>
              <a:rPr lang="en-US" altLang="ko-KR" dirty="0"/>
              <a:t>Persistent mode wrapping main </a:t>
            </a:r>
            <a:r>
              <a:rPr lang="en-US" altLang="ko-KR" b="1" dirty="0"/>
              <a:t>possible</a:t>
            </a:r>
            <a:r>
              <a:rPr lang="en-US" altLang="ko-KR" dirty="0"/>
              <a:t> with manual reinitialization</a:t>
            </a:r>
          </a:p>
          <a:p>
            <a:pPr lvl="1"/>
            <a:r>
              <a:rPr lang="en-US" altLang="ko-KR" dirty="0"/>
              <a:t>Manual deferred initialization before the first </a:t>
            </a:r>
            <a:r>
              <a:rPr lang="en-US" altLang="ko-KR" dirty="0" err="1"/>
              <a:t>argv</a:t>
            </a:r>
            <a:r>
              <a:rPr lang="en-US" altLang="ko-KR" dirty="0"/>
              <a:t> 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14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A7B2A-2E7C-46EC-B280-A4AEA69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Reinitialization for </a:t>
            </a:r>
            <a:r>
              <a:rPr lang="en-US" altLang="ko-KR" dirty="0" err="1"/>
              <a:t>cflow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E8AF7-EFF1-4311-BA2A-980FBBD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Clear variables in the global region</a:t>
            </a:r>
          </a:p>
          <a:p>
            <a:r>
              <a:rPr lang="en-US" altLang="ko-KR" dirty="0"/>
              <a:t>Clear argument file list</a:t>
            </a:r>
          </a:p>
          <a:p>
            <a:r>
              <a:rPr lang="en-US" altLang="ko-KR" dirty="0"/>
              <a:t>Prevent closing “</a:t>
            </a:r>
            <a:r>
              <a:rPr lang="en-US" altLang="ko-KR" dirty="0" err="1"/>
              <a:t>stdout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63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A7B2A-2E7C-46EC-B280-A4AEA69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Reinitialization for </a:t>
            </a:r>
            <a:r>
              <a:rPr lang="en-US" altLang="ko-KR" dirty="0" err="1"/>
              <a:t>cflow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E8AF7-EFF1-4311-BA2A-980FBBD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Clear variables in the global region</a:t>
            </a:r>
          </a:p>
          <a:p>
            <a:pPr lvl="1"/>
            <a:r>
              <a:rPr lang="en-US" altLang="ko-KR" dirty="0"/>
              <a:t>which can cause crash on persistent mode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113FF-3671-4CFE-BF9D-EDB4AAD9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34" y="2673428"/>
            <a:ext cx="2596839" cy="3587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99FF8-9A17-456B-9B64-BA85248A9D61}"/>
              </a:ext>
            </a:extLst>
          </p:cNvPr>
          <p:cNvSpPr txBox="1"/>
          <p:nvPr/>
        </p:nvSpPr>
        <p:spPr>
          <a:xfrm>
            <a:off x="6518445" y="2473263"/>
            <a:ext cx="2724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Reinitialization functions for global variables in different files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1278C3-EF3E-40E4-B98E-636957572894}"/>
              </a:ext>
            </a:extLst>
          </p:cNvPr>
          <p:cNvSpPr/>
          <p:nvPr/>
        </p:nvSpPr>
        <p:spPr>
          <a:xfrm>
            <a:off x="3590234" y="2673428"/>
            <a:ext cx="1677520" cy="52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84354C-387C-4244-BC5B-32888BDBA5C0}"/>
              </a:ext>
            </a:extLst>
          </p:cNvPr>
          <p:cNvSpPr/>
          <p:nvPr/>
        </p:nvSpPr>
        <p:spPr>
          <a:xfrm>
            <a:off x="4146825" y="3904920"/>
            <a:ext cx="993708" cy="4842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41A60-DD6A-46DF-9C8C-10C3EEC06DB4}"/>
              </a:ext>
            </a:extLst>
          </p:cNvPr>
          <p:cNvSpPr txBox="1"/>
          <p:nvPr/>
        </p:nvSpPr>
        <p:spPr>
          <a:xfrm>
            <a:off x="6518445" y="3686847"/>
            <a:ext cx="2724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Call the reinitialization functions at the end of the main function 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E270D7-9C2E-451D-B5C6-E6A1FD10547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267754" y="2934928"/>
            <a:ext cx="125069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017ACB-A50D-4977-8071-70703DA5ABC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140533" y="4147022"/>
            <a:ext cx="1377912" cy="14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EBE4B16-D896-41FB-8F69-5F3792B8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1" y="3396593"/>
            <a:ext cx="2119445" cy="1151149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B0C847F-AAC4-4A57-B8DE-2890276C3693}"/>
              </a:ext>
            </a:extLst>
          </p:cNvPr>
          <p:cNvCxnSpPr>
            <a:cxnSpLocks/>
          </p:cNvCxnSpPr>
          <p:nvPr/>
        </p:nvCxnSpPr>
        <p:spPr>
          <a:xfrm flipH="1" flipV="1">
            <a:off x="2728136" y="3396593"/>
            <a:ext cx="1418689" cy="508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969A90F-44AB-41E3-8F9F-1929EE0CC297}"/>
              </a:ext>
            </a:extLst>
          </p:cNvPr>
          <p:cNvCxnSpPr>
            <a:cxnSpLocks/>
          </p:cNvCxnSpPr>
          <p:nvPr/>
        </p:nvCxnSpPr>
        <p:spPr>
          <a:xfrm flipH="1">
            <a:off x="2715204" y="3981122"/>
            <a:ext cx="1431621" cy="5666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49E6D-0D9B-4AE8-81FF-BADFF0B0758C}"/>
              </a:ext>
            </a:extLst>
          </p:cNvPr>
          <p:cNvSpPr txBox="1"/>
          <p:nvPr/>
        </p:nvSpPr>
        <p:spPr>
          <a:xfrm>
            <a:off x="163169" y="4670742"/>
            <a:ext cx="3236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register output driver for each persistent mode iteration, which finally exceeds the MAX_OUTPUT_DRIVERS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3AAE31-4EA0-44D2-A34B-AFCEA9EAFF79}"/>
              </a:ext>
            </a:extLst>
          </p:cNvPr>
          <p:cNvSpPr/>
          <p:nvPr/>
        </p:nvSpPr>
        <p:spPr>
          <a:xfrm>
            <a:off x="779226" y="3950241"/>
            <a:ext cx="1431621" cy="174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A7B2A-2E7C-46EC-B280-A4AEA69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Reinitialization for </a:t>
            </a:r>
            <a:r>
              <a:rPr lang="en-US" altLang="ko-KR" dirty="0" err="1"/>
              <a:t>cflow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E8AF7-EFF1-4311-BA2A-980FBBD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Clear argument file list</a:t>
            </a:r>
          </a:p>
          <a:p>
            <a:pPr lvl="1"/>
            <a:r>
              <a:rPr lang="en-US" altLang="ko-KR" dirty="0"/>
              <a:t>which stores the input files of previous runs unexpectedly</a:t>
            </a:r>
          </a:p>
          <a:p>
            <a:pPr lvl="1"/>
            <a:r>
              <a:rPr lang="en-US" altLang="ko-KR" dirty="0"/>
              <a:t>which does not cause crash but significantly increase execution time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0C9E9-CB70-4FC3-8FAB-7767B546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34" y="2673428"/>
            <a:ext cx="2596839" cy="35873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BDB077-10E2-4560-B320-B01FA366BBFF}"/>
              </a:ext>
            </a:extLst>
          </p:cNvPr>
          <p:cNvSpPr/>
          <p:nvPr/>
        </p:nvSpPr>
        <p:spPr>
          <a:xfrm>
            <a:off x="4146605" y="4253947"/>
            <a:ext cx="898497" cy="127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8E098B-91B4-44FB-9BD2-7A2149401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5" y="3911462"/>
            <a:ext cx="2137824" cy="8694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0BFD72-F93A-4A3E-B7C7-9FE86A085060}"/>
              </a:ext>
            </a:extLst>
          </p:cNvPr>
          <p:cNvCxnSpPr>
            <a:cxnSpLocks/>
          </p:cNvCxnSpPr>
          <p:nvPr/>
        </p:nvCxnSpPr>
        <p:spPr>
          <a:xfrm flipH="1" flipV="1">
            <a:off x="2677712" y="3911462"/>
            <a:ext cx="1468893" cy="342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B682C5-6251-488D-9A6B-0DD13F86DCFA}"/>
              </a:ext>
            </a:extLst>
          </p:cNvPr>
          <p:cNvCxnSpPr>
            <a:cxnSpLocks/>
          </p:cNvCxnSpPr>
          <p:nvPr/>
        </p:nvCxnSpPr>
        <p:spPr>
          <a:xfrm flipH="1">
            <a:off x="2677712" y="4381168"/>
            <a:ext cx="1468893" cy="399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EB532F-DDCA-48A9-9D23-EB0AF31F6FFF}"/>
              </a:ext>
            </a:extLst>
          </p:cNvPr>
          <p:cNvSpPr txBox="1"/>
          <p:nvPr/>
        </p:nvSpPr>
        <p:spPr>
          <a:xfrm>
            <a:off x="333955" y="4780912"/>
            <a:ext cx="311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arglist</a:t>
            </a:r>
            <a:r>
              <a:rPr lang="en-US" altLang="ko-KR" dirty="0">
                <a:solidFill>
                  <a:srgbClr val="FF0000"/>
                </a:solidFill>
              </a:rPr>
              <a:t> have input files of previous runs thus, program processes all the input files of previous runs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CDD4CF-3BD5-48E8-B259-191F7A596808}"/>
              </a:ext>
            </a:extLst>
          </p:cNvPr>
          <p:cNvSpPr/>
          <p:nvPr/>
        </p:nvSpPr>
        <p:spPr>
          <a:xfrm>
            <a:off x="655983" y="4210213"/>
            <a:ext cx="1729408" cy="127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A7B2A-2E7C-46EC-B280-A4AEA69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Reinitialization for </a:t>
            </a:r>
            <a:r>
              <a:rPr lang="en-US" altLang="ko-KR" dirty="0" err="1"/>
              <a:t>cflow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E8AF7-EFF1-4311-BA2A-980FBBD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Prevent closing “</a:t>
            </a:r>
            <a:r>
              <a:rPr lang="en-US" altLang="ko-KR" dirty="0" err="1"/>
              <a:t>stdout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which does not cause crash</a:t>
            </a:r>
          </a:p>
          <a:p>
            <a:pPr lvl="1"/>
            <a:r>
              <a:rPr lang="en-US" altLang="ko-KR" dirty="0"/>
              <a:t>but, affects the program state outside the program memory space (e.g., file system)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8D3512-02EE-42EB-BFFB-A104B902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61" y="3049325"/>
            <a:ext cx="2067340" cy="2743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EBB9F-CE9D-4840-81EF-1D2A9E73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29" y="3049325"/>
            <a:ext cx="1663056" cy="27436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77FFE33-D48B-40FA-A2A7-7216B1294075}"/>
              </a:ext>
            </a:extLst>
          </p:cNvPr>
          <p:cNvSpPr/>
          <p:nvPr/>
        </p:nvSpPr>
        <p:spPr>
          <a:xfrm>
            <a:off x="2051437" y="5442668"/>
            <a:ext cx="1001864" cy="202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6DEAC7-421E-4197-BC65-665D4C9CEDE6}"/>
              </a:ext>
            </a:extLst>
          </p:cNvPr>
          <p:cNvSpPr/>
          <p:nvPr/>
        </p:nvSpPr>
        <p:spPr>
          <a:xfrm>
            <a:off x="5082210" y="5236426"/>
            <a:ext cx="1231126" cy="409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D68618-A002-4267-981A-4E2B77EA79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053301" y="5440926"/>
            <a:ext cx="2028909" cy="1031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4C98EC-2976-4DBC-88B0-19C47E85EE68}"/>
              </a:ext>
            </a:extLst>
          </p:cNvPr>
          <p:cNvSpPr txBox="1"/>
          <p:nvPr/>
        </p:nvSpPr>
        <p:spPr>
          <a:xfrm>
            <a:off x="2389366" y="5892472"/>
            <a:ext cx="39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Close </a:t>
            </a:r>
            <a:r>
              <a:rPr lang="en-US" altLang="ko-KR" dirty="0" err="1">
                <a:solidFill>
                  <a:srgbClr val="FF0000"/>
                </a:solidFill>
              </a:rPr>
              <a:t>outfile</a:t>
            </a:r>
            <a:r>
              <a:rPr lang="en-US" altLang="ko-KR" dirty="0">
                <a:solidFill>
                  <a:srgbClr val="FF0000"/>
                </a:solidFill>
              </a:rPr>
              <a:t> whether it is </a:t>
            </a:r>
            <a:r>
              <a:rPr lang="en-US" altLang="ko-KR" dirty="0" err="1">
                <a:solidFill>
                  <a:srgbClr val="FF0000"/>
                </a:solidFill>
              </a:rPr>
              <a:t>stdout</a:t>
            </a:r>
            <a:r>
              <a:rPr lang="en-US" altLang="ko-KR" dirty="0">
                <a:solidFill>
                  <a:srgbClr val="FF0000"/>
                </a:solidFill>
              </a:rPr>
              <a:t> or not thus, next run cannot use </a:t>
            </a:r>
            <a:r>
              <a:rPr lang="en-US" altLang="ko-KR" dirty="0" err="1">
                <a:solidFill>
                  <a:srgbClr val="FF0000"/>
                </a:solidFill>
              </a:rPr>
              <a:t>stdout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0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D6B6-6113-44B7-A3A7-172F2707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Deferred Initialization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C3CEE-11AD-481B-88DE-2C3487DC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Initialize the target program instance just before the first </a:t>
            </a:r>
            <a:r>
              <a:rPr lang="en-US" altLang="ko-KR" dirty="0" err="1"/>
              <a:t>argv</a:t>
            </a:r>
            <a:r>
              <a:rPr lang="en-US" altLang="ko-KR" dirty="0"/>
              <a:t> processing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35B14-9B16-40B4-84EF-C3B56A34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45" y="2325007"/>
            <a:ext cx="2733795" cy="3284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B91EB-6A5C-40E1-88CB-C141C370329C}"/>
              </a:ext>
            </a:extLst>
          </p:cNvPr>
          <p:cNvSpPr txBox="1"/>
          <p:nvPr/>
        </p:nvSpPr>
        <p:spPr>
          <a:xfrm>
            <a:off x="3959023" y="195567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the main function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7C4DD-91BF-4754-8FB2-D187A3BBA600}"/>
              </a:ext>
            </a:extLst>
          </p:cNvPr>
          <p:cNvSpPr txBox="1"/>
          <p:nvPr/>
        </p:nvSpPr>
        <p:spPr>
          <a:xfrm>
            <a:off x="636917" y="441694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First </a:t>
            </a:r>
            <a:r>
              <a:rPr lang="en-US" altLang="ko-KR" dirty="0" err="1">
                <a:solidFill>
                  <a:srgbClr val="FF0000"/>
                </a:solidFill>
              </a:rPr>
              <a:t>argv</a:t>
            </a:r>
            <a:r>
              <a:rPr lang="en-US" altLang="ko-KR" dirty="0">
                <a:solidFill>
                  <a:srgbClr val="FF0000"/>
                </a:solidFill>
              </a:rPr>
              <a:t> processing point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8F51E-7B1D-4DF2-B004-3D704F7CFE4F}"/>
              </a:ext>
            </a:extLst>
          </p:cNvPr>
          <p:cNvSpPr/>
          <p:nvPr/>
        </p:nvSpPr>
        <p:spPr>
          <a:xfrm>
            <a:off x="3959023" y="4528263"/>
            <a:ext cx="1388229" cy="139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3A2A60-DE41-421D-87DD-36ECFAB17EA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527452" y="4597837"/>
            <a:ext cx="431571" cy="37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F88D0B-1358-4C2B-AD3E-6E6023F765B8}"/>
              </a:ext>
            </a:extLst>
          </p:cNvPr>
          <p:cNvSpPr txBox="1"/>
          <p:nvPr/>
        </p:nvSpPr>
        <p:spPr>
          <a:xfrm>
            <a:off x="1188350" y="285711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Deferred initialization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A4F52D-F4FC-4BC3-B289-FB80E4BE8765}"/>
              </a:ext>
            </a:extLst>
          </p:cNvPr>
          <p:cNvSpPr/>
          <p:nvPr/>
        </p:nvSpPr>
        <p:spPr>
          <a:xfrm>
            <a:off x="3959023" y="2835457"/>
            <a:ext cx="1932894" cy="412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A09F12-844A-4658-B2F7-A0730E499DC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527452" y="3041779"/>
            <a:ext cx="43157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A5F46D-5EBC-42EF-AB62-307A986A1242}"/>
              </a:ext>
            </a:extLst>
          </p:cNvPr>
          <p:cNvSpPr/>
          <p:nvPr/>
        </p:nvSpPr>
        <p:spPr>
          <a:xfrm>
            <a:off x="3959023" y="3325621"/>
            <a:ext cx="1491596" cy="1946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6254D-EF46-4679-B907-F0E0340096CD}"/>
              </a:ext>
            </a:extLst>
          </p:cNvPr>
          <p:cNvSpPr txBox="1"/>
          <p:nvPr/>
        </p:nvSpPr>
        <p:spPr>
          <a:xfrm>
            <a:off x="328007" y="3325621"/>
            <a:ext cx="319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Starting persistent mode loop after the deferred initialization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3D42EA5-043A-4A0C-9761-EB71A16AFC3A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3527452" y="3422927"/>
            <a:ext cx="431571" cy="2258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90F6B6-4449-48C6-BDF5-755FD5DAB047}"/>
              </a:ext>
            </a:extLst>
          </p:cNvPr>
          <p:cNvSpPr txBox="1"/>
          <p:nvPr/>
        </p:nvSpPr>
        <p:spPr>
          <a:xfrm>
            <a:off x="5157590" y="5985602"/>
            <a:ext cx="31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Manual state reset at the end of the persistent loop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15C4916-ACF5-4695-B5DE-6477A14A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45" y="5877902"/>
            <a:ext cx="1293858" cy="910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77D3C8A-1E57-422A-8DE5-A56A6EC8E3B1}"/>
              </a:ext>
            </a:extLst>
          </p:cNvPr>
          <p:cNvSpPr txBox="1"/>
          <p:nvPr/>
        </p:nvSpPr>
        <p:spPr>
          <a:xfrm rot="5400000">
            <a:off x="4130325" y="55722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CF30E1-6AA4-4865-85E3-7D27E07CD33F}"/>
              </a:ext>
            </a:extLst>
          </p:cNvPr>
          <p:cNvSpPr/>
          <p:nvPr/>
        </p:nvSpPr>
        <p:spPr>
          <a:xfrm>
            <a:off x="3951071" y="5903347"/>
            <a:ext cx="1025980" cy="809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1B9454-C021-4AD6-9CFE-0903662F7A7F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 flipV="1">
            <a:off x="4977051" y="6307869"/>
            <a:ext cx="180539" cy="8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587BC5-D280-4BCD-A0C0-E5E16CD83E69}"/>
              </a:ext>
            </a:extLst>
          </p:cNvPr>
          <p:cNvSpPr txBox="1"/>
          <p:nvPr/>
        </p:nvSpPr>
        <p:spPr>
          <a:xfrm>
            <a:off x="6694077" y="3490027"/>
            <a:ext cx="264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Manual state backup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(backup </a:t>
            </a:r>
            <a:r>
              <a:rPr lang="en-US" altLang="ko-KR" dirty="0" err="1">
                <a:solidFill>
                  <a:srgbClr val="FF0000"/>
                </a:solidFill>
              </a:rPr>
              <a:t>argc</a:t>
            </a:r>
            <a:r>
              <a:rPr lang="en-US" altLang="ko-KR" dirty="0">
                <a:solidFill>
                  <a:srgbClr val="FF0000"/>
                </a:solidFill>
              </a:rPr>
              <a:t> and </a:t>
            </a:r>
            <a:r>
              <a:rPr lang="en-US" altLang="ko-KR" dirty="0" err="1">
                <a:solidFill>
                  <a:srgbClr val="FF0000"/>
                </a:solidFill>
              </a:rPr>
              <a:t>argv</a:t>
            </a:r>
            <a:r>
              <a:rPr lang="en-US" altLang="ko-KR" dirty="0">
                <a:solidFill>
                  <a:srgbClr val="FF0000"/>
                </a:solidFill>
              </a:rPr>
              <a:t> because </a:t>
            </a:r>
            <a:r>
              <a:rPr lang="en-US" altLang="ko-KR" dirty="0" err="1">
                <a:solidFill>
                  <a:srgbClr val="FF0000"/>
                </a:solidFill>
              </a:rPr>
              <a:t>cflow</a:t>
            </a:r>
            <a:r>
              <a:rPr lang="en-US" altLang="ko-KR" dirty="0">
                <a:solidFill>
                  <a:srgbClr val="FF0000"/>
                </a:solidFill>
              </a:rPr>
              <a:t> modify </a:t>
            </a:r>
            <a:r>
              <a:rPr lang="en-US" altLang="ko-KR" dirty="0" err="1">
                <a:solidFill>
                  <a:srgbClr val="FF0000"/>
                </a:solidFill>
              </a:rPr>
              <a:t>argc</a:t>
            </a:r>
            <a:r>
              <a:rPr lang="en-US" altLang="ko-KR" dirty="0">
                <a:solidFill>
                  <a:srgbClr val="FF0000"/>
                </a:solidFill>
              </a:rPr>
              <a:t> and </a:t>
            </a:r>
            <a:r>
              <a:rPr lang="en-US" altLang="ko-KR" dirty="0" err="1">
                <a:solidFill>
                  <a:srgbClr val="FF0000"/>
                </a:solidFill>
              </a:rPr>
              <a:t>argv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809131-6E5A-4212-B7B0-11330AD8B8B1}"/>
              </a:ext>
            </a:extLst>
          </p:cNvPr>
          <p:cNvSpPr/>
          <p:nvPr/>
        </p:nvSpPr>
        <p:spPr>
          <a:xfrm>
            <a:off x="3959023" y="3728357"/>
            <a:ext cx="2465917" cy="723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8C6C9C-A52E-40F7-988C-41D109941027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6424940" y="4090192"/>
            <a:ext cx="2691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5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D925-A48C-4857-915F-5D4CCE8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AA845-1F19-4E39-9ACB-E9D3C14A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Speed-up when using PM but, worse crash detection ability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A1E811-B9BB-4BCF-9D97-4F73B8B8A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83609"/>
              </p:ext>
            </p:extLst>
          </p:nvPr>
        </p:nvGraphicFramePr>
        <p:xfrm>
          <a:off x="191882" y="1874157"/>
          <a:ext cx="638832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0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20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cflow-1.6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saved crashes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(reproducible)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2437.59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10985.00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22.54%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21.94%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207 (199)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2946.05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22.14%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443663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DI+PM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12335.84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21.23%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181 (138)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72104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4F5A46-F91C-44C9-BC7B-5E1A4D0E3424}"/>
              </a:ext>
            </a:extLst>
          </p:cNvPr>
          <p:cNvSpPr txBox="1"/>
          <p:nvPr/>
        </p:nvSpPr>
        <p:spPr>
          <a:xfrm>
            <a:off x="6707409" y="1982698"/>
            <a:ext cx="20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188 known crashes and 1 new crash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F855EA-3784-4575-AD90-FC8E47796C5A}"/>
              </a:ext>
            </a:extLst>
          </p:cNvPr>
          <p:cNvSpPr/>
          <p:nvPr/>
        </p:nvSpPr>
        <p:spPr>
          <a:xfrm>
            <a:off x="5625296" y="2204977"/>
            <a:ext cx="509286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C63B90-4F14-49B3-B623-B88660A0C0C6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>
            <a:off x="6134582" y="2244308"/>
            <a:ext cx="572827" cy="82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FC983B-6222-4DF5-98E9-6D21E017D905}"/>
              </a:ext>
            </a:extLst>
          </p:cNvPr>
          <p:cNvSpPr txBox="1"/>
          <p:nvPr/>
        </p:nvSpPr>
        <p:spPr>
          <a:xfrm>
            <a:off x="6707409" y="2540139"/>
            <a:ext cx="20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All the known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9B8AFC-F761-4BB5-9061-E5168FA3A4FD}"/>
              </a:ext>
            </a:extLst>
          </p:cNvPr>
          <p:cNvSpPr/>
          <p:nvPr/>
        </p:nvSpPr>
        <p:spPr>
          <a:xfrm>
            <a:off x="5436031" y="2514622"/>
            <a:ext cx="910525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AB5918-079B-4423-8368-742A2E252E31}"/>
              </a:ext>
            </a:extLst>
          </p:cNvPr>
          <p:cNvCxnSpPr>
            <a:cxnSpLocks/>
            <a:stCxn id="13" idx="1"/>
            <a:endCxn id="14" idx="6"/>
          </p:cNvCxnSpPr>
          <p:nvPr/>
        </p:nvCxnSpPr>
        <p:spPr>
          <a:xfrm flipH="1" flipV="1">
            <a:off x="6346556" y="2636157"/>
            <a:ext cx="360853" cy="578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C22F1C89-3A2C-4CA9-9C23-D9C7DDE07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502"/>
          <a:stretch/>
        </p:blipFill>
        <p:spPr>
          <a:xfrm>
            <a:off x="122624" y="3768308"/>
            <a:ext cx="5811747" cy="8479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C2B7E2-ADEF-4585-9141-AB98CC8E5F49}"/>
              </a:ext>
            </a:extLst>
          </p:cNvPr>
          <p:cNvSpPr txBox="1"/>
          <p:nvPr/>
        </p:nvSpPr>
        <p:spPr>
          <a:xfrm>
            <a:off x="1229767" y="4616278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An example stack trace of the known crash</a:t>
            </a:r>
            <a:endParaRPr lang="ko-KR" altLang="en-US" sz="1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5DB04DE-A774-4E7D-AEF1-E9FC48088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5" y="5086983"/>
            <a:ext cx="4405424" cy="11921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FF789C7-02CB-4CB1-A27E-87EF8E82017D}"/>
              </a:ext>
            </a:extLst>
          </p:cNvPr>
          <p:cNvSpPr txBox="1"/>
          <p:nvPr/>
        </p:nvSpPr>
        <p:spPr>
          <a:xfrm>
            <a:off x="1806848" y="627910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Stack trace of the new crash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63C-AAE6-4180-AA47-4273D0A11CAB}"/>
              </a:ext>
            </a:extLst>
          </p:cNvPr>
          <p:cNvSpPr txBox="1"/>
          <p:nvPr/>
        </p:nvSpPr>
        <p:spPr>
          <a:xfrm>
            <a:off x="6707409" y="2918346"/>
            <a:ext cx="20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215 known crashes and 2 new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EBD783-997F-4542-961B-099B967969DD}"/>
              </a:ext>
            </a:extLst>
          </p:cNvPr>
          <p:cNvSpPr/>
          <p:nvPr/>
        </p:nvSpPr>
        <p:spPr>
          <a:xfrm>
            <a:off x="5625296" y="2810401"/>
            <a:ext cx="509286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BDF260-EE10-4AC4-9A1C-0BCA3865F869}"/>
              </a:ext>
            </a:extLst>
          </p:cNvPr>
          <p:cNvCxnSpPr>
            <a:cxnSpLocks/>
            <a:stCxn id="16" idx="1"/>
            <a:endCxn id="17" idx="6"/>
          </p:cNvCxnSpPr>
          <p:nvPr/>
        </p:nvCxnSpPr>
        <p:spPr>
          <a:xfrm flipH="1" flipV="1">
            <a:off x="6134582" y="2931936"/>
            <a:ext cx="572827" cy="2480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F6CD80-BE19-418D-B0DD-83568BDF09F6}"/>
              </a:ext>
            </a:extLst>
          </p:cNvPr>
          <p:cNvSpPr txBox="1"/>
          <p:nvPr/>
        </p:nvSpPr>
        <p:spPr>
          <a:xfrm>
            <a:off x="6707409" y="3455457"/>
            <a:ext cx="20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All the known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7AA2227-8AD5-4427-9B2E-16999E605999}"/>
              </a:ext>
            </a:extLst>
          </p:cNvPr>
          <p:cNvSpPr/>
          <p:nvPr/>
        </p:nvSpPr>
        <p:spPr>
          <a:xfrm>
            <a:off x="5436031" y="3139215"/>
            <a:ext cx="910525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59EFBF-A8DD-4DC8-8F61-C0D84E35F7E3}"/>
              </a:ext>
            </a:extLst>
          </p:cNvPr>
          <p:cNvCxnSpPr>
            <a:cxnSpLocks/>
            <a:stCxn id="22" idx="1"/>
            <a:endCxn id="23" idx="6"/>
          </p:cNvCxnSpPr>
          <p:nvPr/>
        </p:nvCxnSpPr>
        <p:spPr>
          <a:xfrm flipH="1" flipV="1">
            <a:off x="6346556" y="3260750"/>
            <a:ext cx="360853" cy="3485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9C66D1-F463-4F2B-BBD0-979123ADE3D5}"/>
              </a:ext>
            </a:extLst>
          </p:cNvPr>
          <p:cNvSpPr txBox="1"/>
          <p:nvPr/>
        </p:nvSpPr>
        <p:spPr>
          <a:xfrm>
            <a:off x="6145424" y="4616278"/>
            <a:ext cx="262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Too low stability which causes not-reproducible crash inputs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8C56A7B-005D-49C5-93F3-373BF0FA2B66}"/>
              </a:ext>
            </a:extLst>
          </p:cNvPr>
          <p:cNvSpPr/>
          <p:nvPr/>
        </p:nvSpPr>
        <p:spPr>
          <a:xfrm>
            <a:off x="4199176" y="2502468"/>
            <a:ext cx="745647" cy="267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8FE346-7577-46D6-9DD2-8F700E93E744}"/>
              </a:ext>
            </a:extLst>
          </p:cNvPr>
          <p:cNvCxnSpPr>
            <a:cxnSpLocks/>
            <a:stCxn id="27" idx="0"/>
            <a:endCxn id="28" idx="4"/>
          </p:cNvCxnSpPr>
          <p:nvPr/>
        </p:nvCxnSpPr>
        <p:spPr>
          <a:xfrm flipH="1" flipV="1">
            <a:off x="4572000" y="2769844"/>
            <a:ext cx="2883925" cy="18464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950E05E-0B9D-4530-8A5B-7B76318F5145}"/>
              </a:ext>
            </a:extLst>
          </p:cNvPr>
          <p:cNvSpPr/>
          <p:nvPr/>
        </p:nvSpPr>
        <p:spPr>
          <a:xfrm>
            <a:off x="4200682" y="3114908"/>
            <a:ext cx="745647" cy="267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E6EF2F1-0C25-44FC-B91E-677FEC0214EE}"/>
              </a:ext>
            </a:extLst>
          </p:cNvPr>
          <p:cNvCxnSpPr>
            <a:cxnSpLocks/>
            <a:stCxn id="27" idx="0"/>
            <a:endCxn id="30" idx="5"/>
          </p:cNvCxnSpPr>
          <p:nvPr/>
        </p:nvCxnSpPr>
        <p:spPr>
          <a:xfrm flipH="1" flipV="1">
            <a:off x="4837132" y="3343128"/>
            <a:ext cx="2618793" cy="1273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C07332-9557-41CE-A906-810E227E670F}"/>
              </a:ext>
            </a:extLst>
          </p:cNvPr>
          <p:cNvSpPr txBox="1"/>
          <p:nvPr/>
        </p:nvSpPr>
        <p:spPr>
          <a:xfrm>
            <a:off x="6055069" y="5448941"/>
            <a:ext cx="2674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N</a:t>
            </a:r>
            <a:r>
              <a:rPr lang="en-US" altLang="ko-KR" sz="1800" b="1" i="1" dirty="0">
                <a:solidFill>
                  <a:srgbClr val="FF0000"/>
                </a:solidFill>
              </a:rPr>
              <a:t>eed more exhaustive reinitialization?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06169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4DC25-D6B9-4BA0-8071-1AC8C2F2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Exhaustive Reinitialization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2C33C-F51F-4397-B813-59B8E31D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Reinitialize all global variables that are changed after a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D3D77-2134-4CCC-80A8-D768A83F1A33}"/>
              </a:ext>
            </a:extLst>
          </p:cNvPr>
          <p:cNvSpPr txBox="1"/>
          <p:nvPr/>
        </p:nvSpPr>
        <p:spPr>
          <a:xfrm>
            <a:off x="3470543" y="1748523"/>
            <a:ext cx="19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Make a list of</a:t>
            </a:r>
          </a:p>
          <a:p>
            <a:pPr algn="ctr"/>
            <a:r>
              <a:rPr lang="en-US" altLang="ko-KR" sz="1400" dirty="0"/>
              <a:t>Global Variables (GV)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1092-9216-4673-80C1-DDE64202EC7C}"/>
              </a:ext>
            </a:extLst>
          </p:cNvPr>
          <p:cNvSpPr txBox="1"/>
          <p:nvPr/>
        </p:nvSpPr>
        <p:spPr>
          <a:xfrm>
            <a:off x="4427439" y="2290103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list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F368F3-6C6C-4451-9A3C-34347EDD19A1}"/>
              </a:ext>
            </a:extLst>
          </p:cNvPr>
          <p:cNvCxnSpPr>
            <a:cxnSpLocks/>
            <a:stCxn id="4" idx="2"/>
            <a:endCxn id="62" idx="0"/>
          </p:cNvCxnSpPr>
          <p:nvPr/>
        </p:nvCxnSpPr>
        <p:spPr>
          <a:xfrm flipH="1">
            <a:off x="4427439" y="2271743"/>
            <a:ext cx="1" cy="296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36CE4C-A77F-44FA-8402-B42D9E2C3A84}"/>
              </a:ext>
            </a:extLst>
          </p:cNvPr>
          <p:cNvSpPr txBox="1"/>
          <p:nvPr/>
        </p:nvSpPr>
        <p:spPr>
          <a:xfrm>
            <a:off x="2640311" y="3432946"/>
            <a:ext cx="1585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Extract the value</a:t>
            </a:r>
          </a:p>
          <a:p>
            <a:pPr algn="ctr"/>
            <a:r>
              <a:rPr lang="en-US" altLang="ko-KR" sz="1400" dirty="0"/>
              <a:t>of the GV at the beginning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51955-3831-4E75-9132-7BBDE3DE6664}"/>
              </a:ext>
            </a:extLst>
          </p:cNvPr>
          <p:cNvSpPr txBox="1"/>
          <p:nvPr/>
        </p:nvSpPr>
        <p:spPr>
          <a:xfrm>
            <a:off x="771956" y="3162059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program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9C124-E13E-42C5-BDC3-324C5CE8C0C8}"/>
              </a:ext>
            </a:extLst>
          </p:cNvPr>
          <p:cNvSpPr txBox="1"/>
          <p:nvPr/>
        </p:nvSpPr>
        <p:spPr>
          <a:xfrm>
            <a:off x="855312" y="3540668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seed input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66A4892-C134-4155-A57A-1B9D54544A9A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>
            <a:off x="1835068" y="3292864"/>
            <a:ext cx="410210" cy="1931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C527CFE-F68B-4EE3-A448-D23FDDBAEC46}"/>
              </a:ext>
            </a:extLst>
          </p:cNvPr>
          <p:cNvCxnSpPr>
            <a:cxnSpLocks/>
            <a:stCxn id="18" idx="3"/>
            <a:endCxn id="62" idx="1"/>
          </p:cNvCxnSpPr>
          <p:nvPr/>
        </p:nvCxnSpPr>
        <p:spPr>
          <a:xfrm flipV="1">
            <a:off x="1751711" y="3486011"/>
            <a:ext cx="493567" cy="185462"/>
          </a:xfrm>
          <a:prstGeom prst="bentConnector3">
            <a:avLst>
              <a:gd name="adj1" fmla="val 586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3BC45A-6DB3-4EF0-9B6E-4070F830CA5D}"/>
              </a:ext>
            </a:extLst>
          </p:cNvPr>
          <p:cNvSpPr txBox="1"/>
          <p:nvPr/>
        </p:nvSpPr>
        <p:spPr>
          <a:xfrm>
            <a:off x="3161782" y="2594288"/>
            <a:ext cx="2531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For each GV in the list</a:t>
            </a:r>
          </a:p>
          <a:p>
            <a:pPr algn="ctr"/>
            <a:r>
              <a:rPr lang="en-US" altLang="ko-KR" sz="1400" dirty="0"/>
              <a:t>Run </a:t>
            </a:r>
            <a:r>
              <a:rPr lang="en-US" altLang="ko-KR" sz="1400" dirty="0" err="1"/>
              <a:t>gdb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F05286-A0C3-4C57-8AEC-BCAFA1D50468}"/>
              </a:ext>
            </a:extLst>
          </p:cNvPr>
          <p:cNvSpPr txBox="1"/>
          <p:nvPr/>
        </p:nvSpPr>
        <p:spPr>
          <a:xfrm>
            <a:off x="4524615" y="3540668"/>
            <a:ext cx="181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Extract the value</a:t>
            </a:r>
          </a:p>
          <a:p>
            <a:pPr algn="ctr"/>
            <a:r>
              <a:rPr lang="en-US" altLang="ko-KR" sz="1400" dirty="0"/>
              <a:t>of the GV at the end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4553EB-CE15-4669-9633-DB31CE1B0AD7}"/>
              </a:ext>
            </a:extLst>
          </p:cNvPr>
          <p:cNvSpPr txBox="1"/>
          <p:nvPr/>
        </p:nvSpPr>
        <p:spPr>
          <a:xfrm>
            <a:off x="2887730" y="4601502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value</a:t>
            </a:r>
          </a:p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B4A4A9-155C-4D3C-B6FC-51E11F2F0B56}"/>
              </a:ext>
            </a:extLst>
          </p:cNvPr>
          <p:cNvSpPr txBox="1"/>
          <p:nvPr/>
        </p:nvSpPr>
        <p:spPr>
          <a:xfrm>
            <a:off x="5064923" y="4601502"/>
            <a:ext cx="72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value</a:t>
            </a:r>
          </a:p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A78C4-1D0F-4249-8AEE-47C6F1832FC1}"/>
              </a:ext>
            </a:extLst>
          </p:cNvPr>
          <p:cNvCxnSpPr>
            <a:cxnSpLocks/>
            <a:stCxn id="16" idx="2"/>
            <a:endCxn id="44" idx="0"/>
          </p:cNvCxnSpPr>
          <p:nvPr/>
        </p:nvCxnSpPr>
        <p:spPr>
          <a:xfrm flipH="1">
            <a:off x="3432912" y="4171610"/>
            <a:ext cx="1" cy="4298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F7C470-AFCC-4DEC-A2A6-30CD6B1AEB78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flipH="1">
            <a:off x="5429767" y="4063888"/>
            <a:ext cx="1" cy="537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DC352CC-CAC4-4892-99FB-C1FB478AB1D5}"/>
              </a:ext>
            </a:extLst>
          </p:cNvPr>
          <p:cNvSpPr/>
          <p:nvPr/>
        </p:nvSpPr>
        <p:spPr>
          <a:xfrm>
            <a:off x="2245278" y="2568291"/>
            <a:ext cx="4364322" cy="18354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96F01C-E3A4-4D0E-B44C-A4E9CCF39FF5}"/>
              </a:ext>
            </a:extLst>
          </p:cNvPr>
          <p:cNvSpPr/>
          <p:nvPr/>
        </p:nvSpPr>
        <p:spPr>
          <a:xfrm>
            <a:off x="2640311" y="3432947"/>
            <a:ext cx="1585203" cy="7386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E787711-EDDE-4FCF-8C3F-467ECE799CEA}"/>
              </a:ext>
            </a:extLst>
          </p:cNvPr>
          <p:cNvSpPr/>
          <p:nvPr/>
        </p:nvSpPr>
        <p:spPr>
          <a:xfrm>
            <a:off x="4524614" y="3540669"/>
            <a:ext cx="1810305" cy="5232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판단 72">
            <a:extLst>
              <a:ext uri="{FF2B5EF4-FFF2-40B4-BE49-F238E27FC236}">
                <a16:creationId xmlns:a16="http://schemas.microsoft.com/office/drawing/2014/main" id="{E4E6A5D4-A137-438A-A525-5E526F1D11CF}"/>
              </a:ext>
            </a:extLst>
          </p:cNvPr>
          <p:cNvSpPr/>
          <p:nvPr/>
        </p:nvSpPr>
        <p:spPr>
          <a:xfrm>
            <a:off x="4022807" y="5131308"/>
            <a:ext cx="960968" cy="2901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DD85DD4-E9EB-4BFB-9B52-41BBB20F3CA0}"/>
              </a:ext>
            </a:extLst>
          </p:cNvPr>
          <p:cNvCxnSpPr>
            <a:cxnSpLocks/>
            <a:stCxn id="44" idx="3"/>
            <a:endCxn id="73" idx="0"/>
          </p:cNvCxnSpPr>
          <p:nvPr/>
        </p:nvCxnSpPr>
        <p:spPr>
          <a:xfrm>
            <a:off x="3978093" y="4816946"/>
            <a:ext cx="525198" cy="3143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DD89315-F23C-4F1B-8D6F-9CC890144D97}"/>
              </a:ext>
            </a:extLst>
          </p:cNvPr>
          <p:cNvCxnSpPr>
            <a:cxnSpLocks/>
            <a:stCxn id="45" idx="1"/>
            <a:endCxn id="73" idx="0"/>
          </p:cNvCxnSpPr>
          <p:nvPr/>
        </p:nvCxnSpPr>
        <p:spPr>
          <a:xfrm rot="10800000" flipV="1">
            <a:off x="4503291" y="4816946"/>
            <a:ext cx="561632" cy="3143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1BC46FB-039F-44E4-8A93-36B1E343E8F8}"/>
              </a:ext>
            </a:extLst>
          </p:cNvPr>
          <p:cNvSpPr txBox="1"/>
          <p:nvPr/>
        </p:nvSpPr>
        <p:spPr>
          <a:xfrm>
            <a:off x="3749495" y="5125397"/>
            <a:ext cx="1507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If they are different,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241E1A-0774-4C4A-87DF-FB7CE126F836}"/>
              </a:ext>
            </a:extLst>
          </p:cNvPr>
          <p:cNvSpPr txBox="1"/>
          <p:nvPr/>
        </p:nvSpPr>
        <p:spPr>
          <a:xfrm>
            <a:off x="5912594" y="5094619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list to reinitialize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6F5AE20-AF77-4937-A578-EB48071804E5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5257087" y="5263896"/>
            <a:ext cx="6555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7B978F8-1B18-48BC-9E3B-EF14695064AC}"/>
              </a:ext>
            </a:extLst>
          </p:cNvPr>
          <p:cNvSpPr txBox="1"/>
          <p:nvPr/>
        </p:nvSpPr>
        <p:spPr>
          <a:xfrm>
            <a:off x="5282219" y="5251873"/>
            <a:ext cx="627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</a:t>
            </a:r>
            <a:endParaRPr lang="ko-KR" altLang="en-US" sz="1000" dirty="0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53FDDCD-CF70-4A1D-893F-24DD1B97CBF2}"/>
              </a:ext>
            </a:extLst>
          </p:cNvPr>
          <p:cNvCxnSpPr>
            <a:cxnSpLocks/>
            <a:stCxn id="39" idx="1"/>
            <a:endCxn id="70" idx="1"/>
          </p:cNvCxnSpPr>
          <p:nvPr/>
        </p:nvCxnSpPr>
        <p:spPr>
          <a:xfrm rot="10800000" flipV="1">
            <a:off x="2640312" y="2855897"/>
            <a:ext cx="521471" cy="946381"/>
          </a:xfrm>
          <a:prstGeom prst="bentConnector3">
            <a:avLst>
              <a:gd name="adj1" fmla="val 1438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6DF81DB8-0B74-4AAC-B765-0B1110F1BB61}"/>
              </a:ext>
            </a:extLst>
          </p:cNvPr>
          <p:cNvCxnSpPr>
            <a:cxnSpLocks/>
            <a:stCxn id="71" idx="3"/>
            <a:endCxn id="39" idx="3"/>
          </p:cNvCxnSpPr>
          <p:nvPr/>
        </p:nvCxnSpPr>
        <p:spPr>
          <a:xfrm flipH="1" flipV="1">
            <a:off x="5693096" y="2855898"/>
            <a:ext cx="641823" cy="946381"/>
          </a:xfrm>
          <a:prstGeom prst="bentConnector3">
            <a:avLst>
              <a:gd name="adj1" fmla="val -235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EAC2A9E-9EB6-4DC6-AE71-716FF5053F76}"/>
              </a:ext>
            </a:extLst>
          </p:cNvPr>
          <p:cNvCxnSpPr>
            <a:cxnSpLocks/>
            <a:stCxn id="70" idx="3"/>
            <a:endCxn id="42" idx="1"/>
          </p:cNvCxnSpPr>
          <p:nvPr/>
        </p:nvCxnSpPr>
        <p:spPr>
          <a:xfrm flipV="1">
            <a:off x="4225514" y="3802278"/>
            <a:ext cx="29910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B6FD2ED-B15D-4344-BF9F-4BEBC19949FD}"/>
              </a:ext>
            </a:extLst>
          </p:cNvPr>
          <p:cNvSpPr/>
          <p:nvPr/>
        </p:nvSpPr>
        <p:spPr>
          <a:xfrm>
            <a:off x="3470544" y="1748521"/>
            <a:ext cx="1913794" cy="52322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4E302A7D-D9D4-4CA4-8E0E-A376910B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12" y="5838017"/>
            <a:ext cx="3490752" cy="419582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8291EE46-6BE4-40B9-9417-642D04E6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49" y="5771789"/>
            <a:ext cx="3492056" cy="552038"/>
          </a:xfrm>
          <a:prstGeom prst="rect">
            <a:avLst/>
          </a:prstGeom>
        </p:spPr>
      </p:pic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45DD4F-F4E0-47D0-8126-101DD45394DD}"/>
              </a:ext>
            </a:extLst>
          </p:cNvPr>
          <p:cNvCxnSpPr>
            <a:cxnSpLocks/>
            <a:stCxn id="44" idx="2"/>
            <a:endCxn id="114" idx="0"/>
          </p:cNvCxnSpPr>
          <p:nvPr/>
        </p:nvCxnSpPr>
        <p:spPr>
          <a:xfrm flipH="1">
            <a:off x="2600688" y="5032389"/>
            <a:ext cx="832224" cy="8056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F543E1F-4CD4-4DC2-B819-E9ABCBF1A656}"/>
              </a:ext>
            </a:extLst>
          </p:cNvPr>
          <p:cNvSpPr txBox="1"/>
          <p:nvPr/>
        </p:nvSpPr>
        <p:spPr>
          <a:xfrm>
            <a:off x="1437549" y="6261161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‘</a:t>
            </a:r>
            <a:r>
              <a:rPr lang="en-US" altLang="ko-KR" sz="1200" dirty="0" err="1"/>
              <a:t>c.c</a:t>
            </a:r>
            <a:r>
              <a:rPr lang="en-US" altLang="ko-KR" sz="1200" dirty="0"/>
              <a:t>’::</a:t>
            </a:r>
            <a:r>
              <a:rPr lang="en-US" altLang="ko-KR" sz="1200" dirty="0" err="1"/>
              <a:t>string_stk</a:t>
            </a:r>
            <a:r>
              <a:rPr lang="en-US" altLang="ko-KR" sz="1200" dirty="0"/>
              <a:t> at the beginning</a:t>
            </a:r>
            <a:endParaRPr lang="ko-KR" altLang="en-US" sz="12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028A484-A697-4425-BFF2-98DBFF03013E}"/>
              </a:ext>
            </a:extLst>
          </p:cNvPr>
          <p:cNvCxnSpPr>
            <a:cxnSpLocks/>
            <a:stCxn id="45" idx="2"/>
            <a:endCxn id="116" idx="0"/>
          </p:cNvCxnSpPr>
          <p:nvPr/>
        </p:nvCxnSpPr>
        <p:spPr>
          <a:xfrm>
            <a:off x="5429767" y="5032389"/>
            <a:ext cx="944310" cy="739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F49774B-9547-4B29-AACC-9CC7A2BB3685}"/>
              </a:ext>
            </a:extLst>
          </p:cNvPr>
          <p:cNvSpPr txBox="1"/>
          <p:nvPr/>
        </p:nvSpPr>
        <p:spPr>
          <a:xfrm>
            <a:off x="5414519" y="6324177"/>
            <a:ext cx="1919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‘</a:t>
            </a:r>
            <a:r>
              <a:rPr lang="en-US" altLang="ko-KR" sz="1200" dirty="0" err="1"/>
              <a:t>c.c</a:t>
            </a:r>
            <a:r>
              <a:rPr lang="en-US" altLang="ko-KR" sz="1200" dirty="0"/>
              <a:t>’::</a:t>
            </a:r>
            <a:r>
              <a:rPr lang="en-US" altLang="ko-KR" sz="1200" dirty="0" err="1"/>
              <a:t>string_stk</a:t>
            </a:r>
            <a:r>
              <a:rPr lang="en-US" altLang="ko-KR" sz="1200" dirty="0"/>
              <a:t> at the end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574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98820</TotalTime>
  <Words>849</Words>
  <Application>Microsoft Office PowerPoint</Application>
  <PresentationFormat>화면 슬라이드 쇼(4:3)</PresentationFormat>
  <Paragraphs>214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Arial Black</vt:lpstr>
      <vt:lpstr>Times New Roman</vt:lpstr>
      <vt:lpstr>Office 테마</vt:lpstr>
      <vt:lpstr>ToDo</vt:lpstr>
      <vt:lpstr>Target Programs</vt:lpstr>
      <vt:lpstr>Manual Reinitialization for cflow</vt:lpstr>
      <vt:lpstr>Manual Reinitialization for cflow</vt:lpstr>
      <vt:lpstr>Manual Reinitialization for cflow</vt:lpstr>
      <vt:lpstr>Manual Reinitialization for cflow</vt:lpstr>
      <vt:lpstr>Manual Deferred Initialization</vt:lpstr>
      <vt:lpstr>Results</vt:lpstr>
      <vt:lpstr>Exhaustive Reinitialization</vt:lpstr>
      <vt:lpstr>Results with Exhaustive Reinit.</vt:lpstr>
      <vt:lpstr>Result Summary of the Four Target Programs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5448</cp:revision>
  <cp:lastPrinted>2021-12-09T05:53:59Z</cp:lastPrinted>
  <dcterms:created xsi:type="dcterms:W3CDTF">2019-01-18T11:50:36Z</dcterms:created>
  <dcterms:modified xsi:type="dcterms:W3CDTF">2022-05-13T10:42:01Z</dcterms:modified>
</cp:coreProperties>
</file>