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67" r:id="rId2"/>
    <p:sldId id="771" r:id="rId3"/>
    <p:sldId id="774" r:id="rId4"/>
    <p:sldId id="775" r:id="rId5"/>
    <p:sldId id="776" r:id="rId6"/>
    <p:sldId id="769" r:id="rId7"/>
    <p:sldId id="770" r:id="rId8"/>
    <p:sldId id="777" r:id="rId9"/>
    <p:sldId id="778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82" autoAdjust="0"/>
  </p:normalViewPr>
  <p:slideViewPr>
    <p:cSldViewPr snapToGrid="0">
      <p:cViewPr varScale="1">
        <p:scale>
          <a:sx n="109" d="100"/>
          <a:sy n="109" d="100"/>
        </p:scale>
        <p:origin x="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1D3-04BF-48B6-BB17-A0F0E56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5787F-C7C9-4DD1-A448-AFAE85CA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reason why fuzzing stability is too low for some programs</a:t>
            </a:r>
          </a:p>
          <a:p>
            <a:pPr lvl="1"/>
            <a:r>
              <a:rPr lang="en-US" altLang="ko-KR" dirty="0"/>
              <a:t>Does the reason is general or specific for each target program?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0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5599-E9AE-43B5-B432-52848BEF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AFL++’s Stability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9EE5-BE12-44F5-9B61-7AAF2337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(#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found edges - # of edges variable) / # of found edges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0E0172E-7702-4BCC-92B7-BD9F59C7E19C}"/>
              </a:ext>
            </a:extLst>
          </p:cNvPr>
          <p:cNvGraphicFramePr>
            <a:graphicFrameLocks noGrp="1"/>
          </p:cNvGraphicFramePr>
          <p:nvPr/>
        </p:nvGraphicFramePr>
        <p:xfrm>
          <a:off x="3626603" y="2692879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33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3→5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DAA1EC-A584-489A-BBB3-ECFBC124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" y="3109347"/>
            <a:ext cx="2807939" cy="1392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C1592-1D15-40E2-8F3B-017A872ED78E}"/>
              </a:ext>
            </a:extLst>
          </p:cNvPr>
          <p:cNvSpPr txBox="1"/>
          <p:nvPr/>
        </p:nvSpPr>
        <p:spPr>
          <a:xfrm>
            <a:off x="1593239" y="27858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ex.c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F2738-58AB-4700-A96A-6BDEEB134E09}"/>
              </a:ext>
            </a:extLst>
          </p:cNvPr>
          <p:cNvSpPr txBox="1"/>
          <p:nvPr/>
        </p:nvSpPr>
        <p:spPr>
          <a:xfrm>
            <a:off x="3424891" y="2046548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  <a:p>
            <a:pPr algn="ctr"/>
            <a:r>
              <a:rPr lang="en-US" altLang="ko-KR" dirty="0"/>
              <a:t>(random number &gt;5)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FD0BF-FB27-499A-B58D-71794B879410}"/>
              </a:ext>
            </a:extLst>
          </p:cNvPr>
          <p:cNvSpPr txBox="1"/>
          <p:nvPr/>
        </p:nvSpPr>
        <p:spPr>
          <a:xfrm>
            <a:off x="5892829" y="2046547"/>
            <a:ext cx="242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  <a:p>
            <a:pPr algn="ctr"/>
            <a:r>
              <a:rPr lang="en-US" altLang="ko-KR" dirty="0"/>
              <a:t>(random number &lt;=5)</a:t>
            </a:r>
            <a:endParaRPr lang="ko-KR" altLang="en-US" dirty="0"/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24CA3AD8-865B-467E-8A5B-2BEBBD33B604}"/>
              </a:ext>
            </a:extLst>
          </p:cNvPr>
          <p:cNvGraphicFramePr>
            <a:graphicFrameLocks noGrp="1"/>
          </p:cNvGraphicFramePr>
          <p:nvPr/>
        </p:nvGraphicFramePr>
        <p:xfrm>
          <a:off x="6113435" y="2692879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33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3→5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A315C6-AF85-4A3B-93A3-818C37234852}"/>
              </a:ext>
            </a:extLst>
          </p:cNvPr>
          <p:cNvSpPr/>
          <p:nvPr/>
        </p:nvSpPr>
        <p:spPr>
          <a:xfrm>
            <a:off x="3626603" y="3805399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B2AD5D-D5E8-445B-8AB5-1C08E6DA4CA1}"/>
              </a:ext>
            </a:extLst>
          </p:cNvPr>
          <p:cNvSpPr/>
          <p:nvPr/>
        </p:nvSpPr>
        <p:spPr>
          <a:xfrm>
            <a:off x="3626603" y="4170241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B9E6B-8CE3-4BAE-BA97-C7610BCC5C8C}"/>
              </a:ext>
            </a:extLst>
          </p:cNvPr>
          <p:cNvSpPr/>
          <p:nvPr/>
        </p:nvSpPr>
        <p:spPr>
          <a:xfrm>
            <a:off x="3626603" y="3425125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7F3E7-5DAE-4254-B278-263FA41A1DAB}"/>
              </a:ext>
            </a:extLst>
          </p:cNvPr>
          <p:cNvSpPr txBox="1"/>
          <p:nvPr/>
        </p:nvSpPr>
        <p:spPr>
          <a:xfrm>
            <a:off x="8101093" y="375442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variable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6E4F86-1E54-4B9D-98A9-C430F084678C}"/>
              </a:ext>
            </a:extLst>
          </p:cNvPr>
          <p:cNvSpPr/>
          <p:nvPr/>
        </p:nvSpPr>
        <p:spPr>
          <a:xfrm>
            <a:off x="3595607" y="3045416"/>
            <a:ext cx="4533254" cy="15265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D6C00-3E45-4586-938A-FFAC9E55B0D2}"/>
              </a:ext>
            </a:extLst>
          </p:cNvPr>
          <p:cNvSpPr txBox="1"/>
          <p:nvPr/>
        </p:nvSpPr>
        <p:spPr>
          <a:xfrm>
            <a:off x="8122605" y="3214709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found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A31F1-98B1-4226-987D-9EB86CD799CB}"/>
              </a:ext>
            </a:extLst>
          </p:cNvPr>
          <p:cNvSpPr txBox="1"/>
          <p:nvPr/>
        </p:nvSpPr>
        <p:spPr>
          <a:xfrm>
            <a:off x="4627098" y="527045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Stability = (4-3)/4=25%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274A6-15C2-4F71-B3C2-095497D63EF8}"/>
              </a:ext>
            </a:extLst>
          </p:cNvPr>
          <p:cNvSpPr txBox="1"/>
          <p:nvPr/>
        </p:nvSpPr>
        <p:spPr>
          <a:xfrm>
            <a:off x="169411" y="5091186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Unstable due to the randomness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AED16-89F5-4600-BB9D-D02482F70E6C}"/>
              </a:ext>
            </a:extLst>
          </p:cNvPr>
          <p:cNvSpPr/>
          <p:nvPr/>
        </p:nvSpPr>
        <p:spPr>
          <a:xfrm>
            <a:off x="1414220" y="3429000"/>
            <a:ext cx="472699" cy="14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46BA8A-829D-4707-B23A-5879901BB87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50570" y="3576234"/>
            <a:ext cx="0" cy="1514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0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4FDA-4C19-488F-961E-F8A6C81D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for Reasons of Low Stability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DCBFD-F126-4393-8185-0F0F7D4D3DB0}"/>
              </a:ext>
            </a:extLst>
          </p:cNvPr>
          <p:cNvSpPr txBox="1"/>
          <p:nvPr/>
        </p:nvSpPr>
        <p:spPr>
          <a:xfrm>
            <a:off x="2151726" y="1685363"/>
            <a:ext cx="901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Extract</a:t>
            </a:r>
          </a:p>
          <a:p>
            <a:pPr algn="ctr"/>
            <a:r>
              <a:rPr lang="en-US" altLang="ko-KR" sz="1400" dirty="0"/>
              <a:t>edge IDs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5B5C7-4A93-42EF-9897-1AB9F773461D}"/>
              </a:ext>
            </a:extLst>
          </p:cNvPr>
          <p:cNvSpPr txBox="1"/>
          <p:nvPr/>
        </p:nvSpPr>
        <p:spPr>
          <a:xfrm>
            <a:off x="3429799" y="1479592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IDs and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2789F-E447-4763-8276-05A46816D1B3}"/>
              </a:ext>
            </a:extLst>
          </p:cNvPr>
          <p:cNvSpPr txBox="1"/>
          <p:nvPr/>
        </p:nvSpPr>
        <p:spPr>
          <a:xfrm>
            <a:off x="222459" y="2412737"/>
            <a:ext cx="113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EB3373E-1189-4DBD-BFF7-3F191553706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358604" y="1946973"/>
            <a:ext cx="793122" cy="604264"/>
          </a:xfrm>
          <a:prstGeom prst="bentConnector3">
            <a:avLst>
              <a:gd name="adj1" fmla="val 296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1AD16-295F-4337-9955-E7C08E84DBBD}"/>
              </a:ext>
            </a:extLst>
          </p:cNvPr>
          <p:cNvSpPr txBox="1"/>
          <p:nvPr/>
        </p:nvSpPr>
        <p:spPr>
          <a:xfrm>
            <a:off x="1828720" y="3012576"/>
            <a:ext cx="154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afl</a:t>
            </a:r>
            <a:r>
              <a:rPr lang="en-US" altLang="ko-KR" sz="1400" dirty="0"/>
              <a:t>-fuzz</a:t>
            </a:r>
          </a:p>
          <a:p>
            <a:pPr algn="ctr"/>
            <a:r>
              <a:rPr lang="en-US" altLang="ko-KR" sz="1400" dirty="0"/>
              <a:t>with debug mode</a:t>
            </a:r>
            <a:endParaRPr lang="ko-KR" altLang="en-US" sz="1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65C493E-BF37-41AC-B3BD-EF9F2781BCF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358604" y="2551237"/>
            <a:ext cx="470116" cy="7229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C78E86-025A-4819-8691-67AFB1C7E854}"/>
              </a:ext>
            </a:extLst>
          </p:cNvPr>
          <p:cNvSpPr txBox="1"/>
          <p:nvPr/>
        </p:nvSpPr>
        <p:spPr>
          <a:xfrm>
            <a:off x="3540342" y="3277298"/>
            <a:ext cx="1457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(var.)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F8564C5-45D3-41E2-8962-D4DA9346FDA6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 flipV="1">
            <a:off x="3375939" y="2812846"/>
            <a:ext cx="1647566" cy="4613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3D8104-A856-4729-AF8D-D6DC553A477E}"/>
              </a:ext>
            </a:extLst>
          </p:cNvPr>
          <p:cNvSpPr txBox="1"/>
          <p:nvPr/>
        </p:nvSpPr>
        <p:spPr>
          <a:xfrm>
            <a:off x="4269132" y="2289626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Extract functions</a:t>
            </a:r>
          </a:p>
          <a:p>
            <a:pPr algn="ctr"/>
            <a:r>
              <a:rPr lang="en-US" altLang="ko-KR" sz="1400" dirty="0"/>
              <a:t>of var. edges</a:t>
            </a:r>
            <a:endParaRPr lang="ko-KR" altLang="en-US" sz="14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4A5DD2F-75FA-4C17-B26C-11CD5817AD9A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3052934" y="1946973"/>
            <a:ext cx="1970571" cy="3426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75B955-A359-4960-A074-03062F1E180C}"/>
              </a:ext>
            </a:extLst>
          </p:cNvPr>
          <p:cNvSpPr txBox="1"/>
          <p:nvPr/>
        </p:nvSpPr>
        <p:spPr>
          <a:xfrm>
            <a:off x="6112969" y="2280303"/>
            <a:ext cx="161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72944-34F9-4AAD-B63A-43DDD357AA79}"/>
              </a:ext>
            </a:extLst>
          </p:cNvPr>
          <p:cNvSpPr txBox="1"/>
          <p:nvPr/>
        </p:nvSpPr>
        <p:spPr>
          <a:xfrm>
            <a:off x="6196101" y="356090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Count edge hit</a:t>
            </a:r>
          </a:p>
          <a:p>
            <a:pPr algn="ctr"/>
            <a:r>
              <a:rPr lang="en-US" altLang="ko-KR" sz="1400" dirty="0"/>
              <a:t>of each function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D7278B-93F9-4B71-AC87-AAA363D2A454}"/>
              </a:ext>
            </a:extLst>
          </p:cNvPr>
          <p:cNvCxnSpPr>
            <a:cxnSpLocks/>
            <a:stCxn id="22" idx="3"/>
            <a:endCxn id="34" idx="0"/>
          </p:cNvCxnSpPr>
          <p:nvPr/>
        </p:nvCxnSpPr>
        <p:spPr>
          <a:xfrm>
            <a:off x="5777878" y="2551236"/>
            <a:ext cx="1142139" cy="10096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EB1937-8B98-4C54-A49E-589F75DABC79}"/>
              </a:ext>
            </a:extLst>
          </p:cNvPr>
          <p:cNvSpPr txBox="1"/>
          <p:nvPr/>
        </p:nvSpPr>
        <p:spPr>
          <a:xfrm>
            <a:off x="5011948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868A-2FD1-43F1-A804-74714C7A17C1}"/>
              </a:ext>
            </a:extLst>
          </p:cNvPr>
          <p:cNvSpPr txBox="1"/>
          <p:nvPr/>
        </p:nvSpPr>
        <p:spPr>
          <a:xfrm>
            <a:off x="4915772" y="3684010"/>
            <a:ext cx="95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F440F-557A-498A-8CDC-E418C180EA7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5871035" y="3822510"/>
            <a:ext cx="3250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3FAB8-44EE-45E4-88A6-A46C3FE05CE8}"/>
              </a:ext>
            </a:extLst>
          </p:cNvPr>
          <p:cNvSpPr txBox="1"/>
          <p:nvPr/>
        </p:nvSpPr>
        <p:spPr>
          <a:xfrm>
            <a:off x="6123536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2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458A3-EE3A-4011-918F-6B9080716D4F}"/>
              </a:ext>
            </a:extLst>
          </p:cNvPr>
          <p:cNvSpPr txBox="1"/>
          <p:nvPr/>
        </p:nvSpPr>
        <p:spPr>
          <a:xfrm>
            <a:off x="7727065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C950E-9126-4D38-9175-73F10C573357}"/>
              </a:ext>
            </a:extLst>
          </p:cNvPr>
          <p:cNvSpPr txBox="1"/>
          <p:nvPr/>
        </p:nvSpPr>
        <p:spPr>
          <a:xfrm>
            <a:off x="7257778" y="4501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031A09B-DE25-4CA4-9A6B-3A237626CA98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5400000">
            <a:off x="6017667" y="3608354"/>
            <a:ext cx="426584" cy="13781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CDECA3-E9F8-4A82-AF55-1EAFB60103E7}"/>
              </a:ext>
            </a:extLst>
          </p:cNvPr>
          <p:cNvCxnSpPr>
            <a:cxnSpLocks/>
            <a:stCxn id="34" idx="2"/>
            <a:endCxn id="46" idx="0"/>
          </p:cNvCxnSpPr>
          <p:nvPr/>
        </p:nvCxnSpPr>
        <p:spPr>
          <a:xfrm rot="5400000">
            <a:off x="6573461" y="4164148"/>
            <a:ext cx="426584" cy="2665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F327974-26C6-48AD-89F8-B1285A40417B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rot="16200000" flipH="1">
            <a:off x="7375225" y="3628911"/>
            <a:ext cx="426584" cy="13370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왼쪽 중괄호 57">
            <a:extLst>
              <a:ext uri="{FF2B5EF4-FFF2-40B4-BE49-F238E27FC236}">
                <a16:creationId xmlns:a16="http://schemas.microsoft.com/office/drawing/2014/main" id="{4C4F79CE-7586-4071-82CD-190BF07401EF}"/>
              </a:ext>
            </a:extLst>
          </p:cNvPr>
          <p:cNvSpPr/>
          <p:nvPr/>
        </p:nvSpPr>
        <p:spPr>
          <a:xfrm rot="16200000">
            <a:off x="6680002" y="3290290"/>
            <a:ext cx="424889" cy="3789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38A579-19AC-4675-ABA0-58F1E04008F3}"/>
              </a:ext>
            </a:extLst>
          </p:cNvPr>
          <p:cNvSpPr txBox="1"/>
          <p:nvPr/>
        </p:nvSpPr>
        <p:spPr>
          <a:xfrm>
            <a:off x="6293564" y="53972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Compare!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59F5CB0-6331-4042-87AD-82ABD3545FBB}"/>
              </a:ext>
            </a:extLst>
          </p:cNvPr>
          <p:cNvSpPr/>
          <p:nvPr/>
        </p:nvSpPr>
        <p:spPr>
          <a:xfrm>
            <a:off x="2151726" y="1685361"/>
            <a:ext cx="901208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0C55E52-24B4-4352-BBE5-399EE843A9A5}"/>
              </a:ext>
            </a:extLst>
          </p:cNvPr>
          <p:cNvSpPr/>
          <p:nvPr/>
        </p:nvSpPr>
        <p:spPr>
          <a:xfrm>
            <a:off x="4269130" y="2280303"/>
            <a:ext cx="1508747" cy="52943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5CC049A-C0A0-4B39-85CC-E42B6E540AC6}"/>
              </a:ext>
            </a:extLst>
          </p:cNvPr>
          <p:cNvSpPr/>
          <p:nvPr/>
        </p:nvSpPr>
        <p:spPr>
          <a:xfrm>
            <a:off x="1828719" y="3012577"/>
            <a:ext cx="1547219" cy="5232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61E7B80-04F9-4A5B-929A-78790A19A9D9}"/>
              </a:ext>
            </a:extLst>
          </p:cNvPr>
          <p:cNvSpPr/>
          <p:nvPr/>
        </p:nvSpPr>
        <p:spPr>
          <a:xfrm>
            <a:off x="6196101" y="3560898"/>
            <a:ext cx="1447832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B462BCA-8564-4211-B52F-468742131D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8604" y="2551237"/>
            <a:ext cx="4837497" cy="1409772"/>
          </a:xfrm>
          <a:prstGeom prst="bentConnector3">
            <a:avLst>
              <a:gd name="adj1" fmla="val 47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7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2AB7-9E21-4843-B87F-9D06DF19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 Edge IDs and Var. Edges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CBF55-5334-4B2F-8436-D95099BA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AFL++ </a:t>
            </a:r>
            <a:r>
              <a:rPr lang="en-US" altLang="ko-KR" dirty="0" err="1"/>
              <a:t>lto</a:t>
            </a:r>
            <a:r>
              <a:rPr lang="en-US" altLang="ko-KR" dirty="0"/>
              <a:t> mode compiler and </a:t>
            </a:r>
            <a:r>
              <a:rPr lang="en-US" altLang="ko-KR" dirty="0" err="1"/>
              <a:t>afl</a:t>
            </a:r>
            <a:r>
              <a:rPr lang="en-US" altLang="ko-KR" dirty="0"/>
              <a:t>-fuzz debug mode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120C3-01D3-4871-BA01-6BDF8854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3178729"/>
            <a:ext cx="3891705" cy="2020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C69A5-E37C-4265-A388-4574431A718F}"/>
              </a:ext>
            </a:extLst>
          </p:cNvPr>
          <p:cNvSpPr txBox="1"/>
          <p:nvPr/>
        </p:nvSpPr>
        <p:spPr>
          <a:xfrm>
            <a:off x="243753" y="5199201"/>
            <a:ext cx="392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IDs of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cflow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-clang-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lto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compile time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F90F-2447-4B2F-A62E-CA82E5CD9D94}"/>
              </a:ext>
            </a:extLst>
          </p:cNvPr>
          <p:cNvSpPr txBox="1"/>
          <p:nvPr/>
        </p:nvSpPr>
        <p:spPr>
          <a:xfrm>
            <a:off x="2901179" y="28062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Unique edge ID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E0053DE-7631-4DC7-B057-14A52CC7579B}"/>
              </a:ext>
            </a:extLst>
          </p:cNvPr>
          <p:cNvSpPr/>
          <p:nvPr/>
        </p:nvSpPr>
        <p:spPr>
          <a:xfrm>
            <a:off x="2661934" y="3118052"/>
            <a:ext cx="1571920" cy="2152584"/>
          </a:xfrm>
          <a:custGeom>
            <a:avLst/>
            <a:gdLst>
              <a:gd name="connsiteX0" fmla="*/ 72877 w 1571920"/>
              <a:gd name="connsiteY0" fmla="*/ 27820 h 2152584"/>
              <a:gd name="connsiteX1" fmla="*/ 106433 w 1571920"/>
              <a:gd name="connsiteY1" fmla="*/ 380157 h 2152584"/>
              <a:gd name="connsiteX2" fmla="*/ 878220 w 1571920"/>
              <a:gd name="connsiteY2" fmla="*/ 413713 h 2152584"/>
              <a:gd name="connsiteX3" fmla="*/ 894998 w 1571920"/>
              <a:gd name="connsiteY3" fmla="*/ 841552 h 2152584"/>
              <a:gd name="connsiteX4" fmla="*/ 693662 w 1571920"/>
              <a:gd name="connsiteY4" fmla="*/ 866719 h 2152584"/>
              <a:gd name="connsiteX5" fmla="*/ 626550 w 1571920"/>
              <a:gd name="connsiteY5" fmla="*/ 1135166 h 2152584"/>
              <a:gd name="connsiteX6" fmla="*/ 752385 w 1571920"/>
              <a:gd name="connsiteY6" fmla="*/ 1344891 h 2152584"/>
              <a:gd name="connsiteX7" fmla="*/ 383270 w 1571920"/>
              <a:gd name="connsiteY7" fmla="*/ 1403614 h 2152584"/>
              <a:gd name="connsiteX8" fmla="*/ 341325 w 1571920"/>
              <a:gd name="connsiteY8" fmla="*/ 1865009 h 2152584"/>
              <a:gd name="connsiteX9" fmla="*/ 366492 w 1571920"/>
              <a:gd name="connsiteY9" fmla="*/ 2108289 h 2152584"/>
              <a:gd name="connsiteX10" fmla="*/ 785941 w 1571920"/>
              <a:gd name="connsiteY10" fmla="*/ 2133456 h 2152584"/>
              <a:gd name="connsiteX11" fmla="*/ 945332 w 1571920"/>
              <a:gd name="connsiteY11" fmla="*/ 2099900 h 2152584"/>
              <a:gd name="connsiteX12" fmla="*/ 920165 w 1571920"/>
              <a:gd name="connsiteY12" fmla="*/ 1563005 h 2152584"/>
              <a:gd name="connsiteX13" fmla="*/ 1356393 w 1571920"/>
              <a:gd name="connsiteY13" fmla="*/ 1453948 h 2152584"/>
              <a:gd name="connsiteX14" fmla="*/ 1473838 w 1571920"/>
              <a:gd name="connsiteY14" fmla="*/ 1311335 h 2152584"/>
              <a:gd name="connsiteX15" fmla="*/ 1314448 w 1571920"/>
              <a:gd name="connsiteY15" fmla="*/ 1168722 h 2152584"/>
              <a:gd name="connsiteX16" fmla="*/ 1306059 w 1571920"/>
              <a:gd name="connsiteY16" fmla="*/ 925442 h 2152584"/>
              <a:gd name="connsiteX17" fmla="*/ 1540950 w 1571920"/>
              <a:gd name="connsiteY17" fmla="*/ 833163 h 2152584"/>
              <a:gd name="connsiteX18" fmla="*/ 1507394 w 1571920"/>
              <a:gd name="connsiteY18" fmla="*/ 346601 h 2152584"/>
              <a:gd name="connsiteX19" fmla="*/ 978888 w 1571920"/>
              <a:gd name="connsiteY19" fmla="*/ 279489 h 2152584"/>
              <a:gd name="connsiteX20" fmla="*/ 727218 w 1571920"/>
              <a:gd name="connsiteY20" fmla="*/ 52987 h 2152584"/>
              <a:gd name="connsiteX21" fmla="*/ 72877 w 1571920"/>
              <a:gd name="connsiteY21" fmla="*/ 27820 h 215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71920" h="2152584">
                <a:moveTo>
                  <a:pt x="72877" y="27820"/>
                </a:moveTo>
                <a:cubicBezTo>
                  <a:pt x="-30587" y="82348"/>
                  <a:pt x="-27791" y="315842"/>
                  <a:pt x="106433" y="380157"/>
                </a:cubicBezTo>
                <a:cubicBezTo>
                  <a:pt x="240657" y="444472"/>
                  <a:pt x="746793" y="336814"/>
                  <a:pt x="878220" y="413713"/>
                </a:cubicBezTo>
                <a:cubicBezTo>
                  <a:pt x="1009647" y="490612"/>
                  <a:pt x="925758" y="766051"/>
                  <a:pt x="894998" y="841552"/>
                </a:cubicBezTo>
                <a:cubicBezTo>
                  <a:pt x="864238" y="917053"/>
                  <a:pt x="738403" y="817783"/>
                  <a:pt x="693662" y="866719"/>
                </a:cubicBezTo>
                <a:cubicBezTo>
                  <a:pt x="648921" y="915655"/>
                  <a:pt x="616763" y="1055471"/>
                  <a:pt x="626550" y="1135166"/>
                </a:cubicBezTo>
                <a:cubicBezTo>
                  <a:pt x="636337" y="1214861"/>
                  <a:pt x="792932" y="1300150"/>
                  <a:pt x="752385" y="1344891"/>
                </a:cubicBezTo>
                <a:cubicBezTo>
                  <a:pt x="711838" y="1389632"/>
                  <a:pt x="451780" y="1316928"/>
                  <a:pt x="383270" y="1403614"/>
                </a:cubicBezTo>
                <a:cubicBezTo>
                  <a:pt x="314760" y="1490300"/>
                  <a:pt x="344121" y="1747563"/>
                  <a:pt x="341325" y="1865009"/>
                </a:cubicBezTo>
                <a:cubicBezTo>
                  <a:pt x="338529" y="1982455"/>
                  <a:pt x="292389" y="2063548"/>
                  <a:pt x="366492" y="2108289"/>
                </a:cubicBezTo>
                <a:cubicBezTo>
                  <a:pt x="440595" y="2153030"/>
                  <a:pt x="689468" y="2134854"/>
                  <a:pt x="785941" y="2133456"/>
                </a:cubicBezTo>
                <a:cubicBezTo>
                  <a:pt x="882414" y="2132058"/>
                  <a:pt x="922961" y="2194975"/>
                  <a:pt x="945332" y="2099900"/>
                </a:cubicBezTo>
                <a:cubicBezTo>
                  <a:pt x="967703" y="2004825"/>
                  <a:pt x="851655" y="1670664"/>
                  <a:pt x="920165" y="1563005"/>
                </a:cubicBezTo>
                <a:cubicBezTo>
                  <a:pt x="988675" y="1455346"/>
                  <a:pt x="1264114" y="1495893"/>
                  <a:pt x="1356393" y="1453948"/>
                </a:cubicBezTo>
                <a:cubicBezTo>
                  <a:pt x="1448672" y="1412003"/>
                  <a:pt x="1480829" y="1358873"/>
                  <a:pt x="1473838" y="1311335"/>
                </a:cubicBezTo>
                <a:cubicBezTo>
                  <a:pt x="1466847" y="1263797"/>
                  <a:pt x="1342411" y="1233037"/>
                  <a:pt x="1314448" y="1168722"/>
                </a:cubicBezTo>
                <a:cubicBezTo>
                  <a:pt x="1286485" y="1104407"/>
                  <a:pt x="1268309" y="981369"/>
                  <a:pt x="1306059" y="925442"/>
                </a:cubicBezTo>
                <a:cubicBezTo>
                  <a:pt x="1343809" y="869516"/>
                  <a:pt x="1507394" y="929637"/>
                  <a:pt x="1540950" y="833163"/>
                </a:cubicBezTo>
                <a:cubicBezTo>
                  <a:pt x="1574506" y="736690"/>
                  <a:pt x="1601071" y="438880"/>
                  <a:pt x="1507394" y="346601"/>
                </a:cubicBezTo>
                <a:cubicBezTo>
                  <a:pt x="1413717" y="254322"/>
                  <a:pt x="1108917" y="328425"/>
                  <a:pt x="978888" y="279489"/>
                </a:cubicBezTo>
                <a:cubicBezTo>
                  <a:pt x="848859" y="230553"/>
                  <a:pt x="878220" y="97728"/>
                  <a:pt x="727218" y="52987"/>
                </a:cubicBezTo>
                <a:cubicBezTo>
                  <a:pt x="576216" y="8246"/>
                  <a:pt x="176341" y="-26708"/>
                  <a:pt x="72877" y="27820"/>
                </a:cubicBezTo>
                <a:close/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C1028-3D15-4ACA-B9D8-3D6F7B311BFD}"/>
              </a:ext>
            </a:extLst>
          </p:cNvPr>
          <p:cNvSpPr txBox="1"/>
          <p:nvPr/>
        </p:nvSpPr>
        <p:spPr>
          <a:xfrm>
            <a:off x="1032043" y="2610220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Corresponding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functions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of each edge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61D1CCF-527A-4E76-A888-ED2755691AE8}"/>
              </a:ext>
            </a:extLst>
          </p:cNvPr>
          <p:cNvSpPr/>
          <p:nvPr/>
        </p:nvSpPr>
        <p:spPr>
          <a:xfrm>
            <a:off x="1954732" y="3073134"/>
            <a:ext cx="1600380" cy="2207270"/>
          </a:xfrm>
          <a:custGeom>
            <a:avLst/>
            <a:gdLst>
              <a:gd name="connsiteX0" fmla="*/ 75404 w 1600380"/>
              <a:gd name="connsiteY0" fmla="*/ 72738 h 2207270"/>
              <a:gd name="connsiteX1" fmla="*/ 75404 w 1600380"/>
              <a:gd name="connsiteY1" fmla="*/ 836136 h 2207270"/>
              <a:gd name="connsiteX2" fmla="*/ 58626 w 1600380"/>
              <a:gd name="connsiteY2" fmla="*/ 2069317 h 2207270"/>
              <a:gd name="connsiteX3" fmla="*/ 914303 w 1600380"/>
              <a:gd name="connsiteY3" fmla="*/ 2161596 h 2207270"/>
              <a:gd name="connsiteX4" fmla="*/ 998193 w 1600380"/>
              <a:gd name="connsiteY4" fmla="*/ 1926705 h 2207270"/>
              <a:gd name="connsiteX5" fmla="*/ 1048527 w 1600380"/>
              <a:gd name="connsiteY5" fmla="*/ 1414976 h 2207270"/>
              <a:gd name="connsiteX6" fmla="*/ 1291807 w 1600380"/>
              <a:gd name="connsiteY6" fmla="*/ 1406587 h 2207270"/>
              <a:gd name="connsiteX7" fmla="*/ 1316974 w 1600380"/>
              <a:gd name="connsiteY7" fmla="*/ 1112972 h 2207270"/>
              <a:gd name="connsiteX8" fmla="*/ 1384086 w 1600380"/>
              <a:gd name="connsiteY8" fmla="*/ 894859 h 2207270"/>
              <a:gd name="connsiteX9" fmla="*/ 1543477 w 1600380"/>
              <a:gd name="connsiteY9" fmla="*/ 886470 h 2207270"/>
              <a:gd name="connsiteX10" fmla="*/ 1560255 w 1600380"/>
              <a:gd name="connsiteY10" fmla="*/ 584466 h 2207270"/>
              <a:gd name="connsiteX11" fmla="*/ 1031749 w 1600380"/>
              <a:gd name="connsiteY11" fmla="*/ 450242 h 2207270"/>
              <a:gd name="connsiteX12" fmla="*/ 771690 w 1600380"/>
              <a:gd name="connsiteY12" fmla="*/ 391519 h 2207270"/>
              <a:gd name="connsiteX13" fmla="*/ 712967 w 1600380"/>
              <a:gd name="connsiteY13" fmla="*/ 64349 h 2207270"/>
              <a:gd name="connsiteX14" fmla="*/ 75404 w 1600380"/>
              <a:gd name="connsiteY14" fmla="*/ 72738 h 220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0380" h="2207270">
                <a:moveTo>
                  <a:pt x="75404" y="72738"/>
                </a:moveTo>
                <a:cubicBezTo>
                  <a:pt x="-30856" y="201369"/>
                  <a:pt x="78200" y="503373"/>
                  <a:pt x="75404" y="836136"/>
                </a:cubicBezTo>
                <a:cubicBezTo>
                  <a:pt x="72608" y="1168899"/>
                  <a:pt x="-81190" y="1848407"/>
                  <a:pt x="58626" y="2069317"/>
                </a:cubicBezTo>
                <a:cubicBezTo>
                  <a:pt x="198442" y="2290227"/>
                  <a:pt x="757709" y="2185365"/>
                  <a:pt x="914303" y="2161596"/>
                </a:cubicBezTo>
                <a:cubicBezTo>
                  <a:pt x="1070897" y="2137827"/>
                  <a:pt x="975822" y="2051142"/>
                  <a:pt x="998193" y="1926705"/>
                </a:cubicBezTo>
                <a:cubicBezTo>
                  <a:pt x="1020564" y="1802268"/>
                  <a:pt x="999591" y="1501662"/>
                  <a:pt x="1048527" y="1414976"/>
                </a:cubicBezTo>
                <a:cubicBezTo>
                  <a:pt x="1097463" y="1328290"/>
                  <a:pt x="1247066" y="1456921"/>
                  <a:pt x="1291807" y="1406587"/>
                </a:cubicBezTo>
                <a:cubicBezTo>
                  <a:pt x="1336548" y="1356253"/>
                  <a:pt x="1301594" y="1198260"/>
                  <a:pt x="1316974" y="1112972"/>
                </a:cubicBezTo>
                <a:cubicBezTo>
                  <a:pt x="1332354" y="1027684"/>
                  <a:pt x="1346336" y="932609"/>
                  <a:pt x="1384086" y="894859"/>
                </a:cubicBezTo>
                <a:cubicBezTo>
                  <a:pt x="1421837" y="857109"/>
                  <a:pt x="1514116" y="938202"/>
                  <a:pt x="1543477" y="886470"/>
                </a:cubicBezTo>
                <a:cubicBezTo>
                  <a:pt x="1572838" y="834738"/>
                  <a:pt x="1645543" y="657171"/>
                  <a:pt x="1560255" y="584466"/>
                </a:cubicBezTo>
                <a:cubicBezTo>
                  <a:pt x="1474967" y="511761"/>
                  <a:pt x="1163176" y="482400"/>
                  <a:pt x="1031749" y="450242"/>
                </a:cubicBezTo>
                <a:cubicBezTo>
                  <a:pt x="900322" y="418084"/>
                  <a:pt x="824820" y="455834"/>
                  <a:pt x="771690" y="391519"/>
                </a:cubicBezTo>
                <a:cubicBezTo>
                  <a:pt x="718560" y="327204"/>
                  <a:pt x="831811" y="113285"/>
                  <a:pt x="712967" y="64349"/>
                </a:cubicBezTo>
                <a:cubicBezTo>
                  <a:pt x="594123" y="15413"/>
                  <a:pt x="181664" y="-55893"/>
                  <a:pt x="75404" y="72738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7B3B38-8410-4A6B-B529-3B6310F7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441" y="2611122"/>
            <a:ext cx="3802051" cy="2865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4B259-4738-41A2-87B8-760D4863B47E}"/>
              </a:ext>
            </a:extLst>
          </p:cNvPr>
          <p:cNvSpPr txBox="1"/>
          <p:nvPr/>
        </p:nvSpPr>
        <p:spPr>
          <a:xfrm>
            <a:off x="4914185" y="5476200"/>
            <a:ext cx="368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 edge IDs of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cflow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-fuzz debug mode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 seconds of fuzzing run)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9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FEA3-1608-4FBE-9048-8EC58FC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 Edge Hit of Each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C6C9-D34D-4BD1-B572-7199F06B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24F89A-0C41-4612-8A68-176DB019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5" y="2091231"/>
            <a:ext cx="3830885" cy="1337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B7508-2EFF-4068-A921-476DB4E4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15" y="3933283"/>
            <a:ext cx="3830885" cy="133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19759-6A52-41FB-B2DB-BB26F051A907}"/>
              </a:ext>
            </a:extLst>
          </p:cNvPr>
          <p:cNvSpPr txBox="1"/>
          <p:nvPr/>
        </p:nvSpPr>
        <p:spPr>
          <a:xfrm>
            <a:off x="4941114" y="3429000"/>
            <a:ext cx="383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 of run 1 for the function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hash_find_entry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A5A3B-0DFC-429E-88B7-4D6738F41C97}"/>
              </a:ext>
            </a:extLst>
          </p:cNvPr>
          <p:cNvSpPr txBox="1"/>
          <p:nvPr/>
        </p:nvSpPr>
        <p:spPr>
          <a:xfrm>
            <a:off x="4941113" y="5264712"/>
            <a:ext cx="383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 of run 2 for the function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hash_find_entry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A5BFFD-2AC4-4B93-8309-63B4A9E2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3" y="2091231"/>
            <a:ext cx="3599882" cy="15950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3F2D77-D055-44FA-A024-1BAA2E053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33" y="4432239"/>
            <a:ext cx="3055118" cy="593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701EC6-8262-4C51-A12E-1F32B2437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33" y="3884757"/>
            <a:ext cx="1117262" cy="236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13D5A8-CC8F-471A-A818-A8D603976092}"/>
              </a:ext>
            </a:extLst>
          </p:cNvPr>
          <p:cNvSpPr txBox="1"/>
          <p:nvPr/>
        </p:nvSpPr>
        <p:spPr>
          <a:xfrm rot="5400000">
            <a:off x="797340" y="3640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AEA39D-8D23-413A-9AC6-78EE3B10E61B}"/>
              </a:ext>
            </a:extLst>
          </p:cNvPr>
          <p:cNvCxnSpPr>
            <a:cxnSpLocks/>
          </p:cNvCxnSpPr>
          <p:nvPr/>
        </p:nvCxnSpPr>
        <p:spPr>
          <a:xfrm flipH="1">
            <a:off x="3145872" y="2290194"/>
            <a:ext cx="213919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96BA5B-3C08-4762-A197-2D7B598F3FBC}"/>
              </a:ext>
            </a:extLst>
          </p:cNvPr>
          <p:cNvCxnSpPr>
            <a:cxnSpLocks/>
          </p:cNvCxnSpPr>
          <p:nvPr/>
        </p:nvCxnSpPr>
        <p:spPr>
          <a:xfrm flipH="1">
            <a:off x="1476462" y="2769902"/>
            <a:ext cx="3868723" cy="16623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895BA4-A5BB-4F3E-9A8F-200890D0CD82}"/>
              </a:ext>
            </a:extLst>
          </p:cNvPr>
          <p:cNvCxnSpPr>
            <a:cxnSpLocks/>
          </p:cNvCxnSpPr>
          <p:nvPr/>
        </p:nvCxnSpPr>
        <p:spPr>
          <a:xfrm flipH="1" flipV="1">
            <a:off x="3145872" y="2290194"/>
            <a:ext cx="2139192" cy="18174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25991E-3A08-4B59-9F5F-BA1204D1A746}"/>
              </a:ext>
            </a:extLst>
          </p:cNvPr>
          <p:cNvCxnSpPr>
            <a:cxnSpLocks/>
          </p:cNvCxnSpPr>
          <p:nvPr/>
        </p:nvCxnSpPr>
        <p:spPr>
          <a:xfrm flipH="1" flipV="1">
            <a:off x="1476461" y="4503925"/>
            <a:ext cx="3724713" cy="72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0D3D4A-6845-410B-B3E3-59AA1D066231}"/>
              </a:ext>
            </a:extLst>
          </p:cNvPr>
          <p:cNvSpPr txBox="1"/>
          <p:nvPr/>
        </p:nvSpPr>
        <p:spPr>
          <a:xfrm>
            <a:off x="4369831" y="1711768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Same number of the function call across the two runs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982CA7-16BF-4DF2-AE23-0A5F3E0B9527}"/>
              </a:ext>
            </a:extLst>
          </p:cNvPr>
          <p:cNvSpPr/>
          <p:nvPr/>
        </p:nvSpPr>
        <p:spPr>
          <a:xfrm>
            <a:off x="5345185" y="2172150"/>
            <a:ext cx="1883751" cy="3704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0CB6D0-B198-486B-9F37-C8B9A1D185B9}"/>
              </a:ext>
            </a:extLst>
          </p:cNvPr>
          <p:cNvSpPr/>
          <p:nvPr/>
        </p:nvSpPr>
        <p:spPr>
          <a:xfrm>
            <a:off x="5345184" y="4014205"/>
            <a:ext cx="1883751" cy="3704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F1251-81DF-481B-8D50-D4ACCEEC04FD}"/>
              </a:ext>
            </a:extLst>
          </p:cNvPr>
          <p:cNvSpPr txBox="1"/>
          <p:nvPr/>
        </p:nvSpPr>
        <p:spPr>
          <a:xfrm>
            <a:off x="4662349" y="5677195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Different number of edge hit across the two runs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0290C7-EB2B-4465-BDFC-F192635D990A}"/>
              </a:ext>
            </a:extLst>
          </p:cNvPr>
          <p:cNvSpPr/>
          <p:nvPr/>
        </p:nvSpPr>
        <p:spPr>
          <a:xfrm>
            <a:off x="5345184" y="2648309"/>
            <a:ext cx="1806114" cy="366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7FF5B-9489-4B8F-88AF-96EA4C27E5C1}"/>
              </a:ext>
            </a:extLst>
          </p:cNvPr>
          <p:cNvSpPr/>
          <p:nvPr/>
        </p:nvSpPr>
        <p:spPr>
          <a:xfrm>
            <a:off x="5384002" y="4459563"/>
            <a:ext cx="1806114" cy="366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E8BBD-EC15-492D-A34C-22DB6C811BC3}"/>
              </a:ext>
            </a:extLst>
          </p:cNvPr>
          <p:cNvSpPr txBox="1"/>
          <p:nvPr/>
        </p:nvSpPr>
        <p:spPr>
          <a:xfrm>
            <a:off x="7079620" y="418686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122-61=61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7F79A-C07F-4504-BFE7-113F9197DF72}"/>
              </a:ext>
            </a:extLst>
          </p:cNvPr>
          <p:cNvSpPr txBox="1"/>
          <p:nvPr/>
        </p:nvSpPr>
        <p:spPr>
          <a:xfrm>
            <a:off x="7105497" y="4633799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75-38=37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4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5599-E9AE-43B5-B432-52848BEF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Unstability</a:t>
            </a:r>
            <a:r>
              <a:rPr lang="en-US" altLang="ko-KR" dirty="0"/>
              <a:t> due to Persistent Mode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9EE5-BE12-44F5-9B61-7AAF2337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an outside (out of process) factor which is affected across inputs</a:t>
            </a:r>
          </a:p>
          <a:p>
            <a:pPr lvl="1"/>
            <a:r>
              <a:rPr lang="en-US" altLang="ko-KR" dirty="0"/>
              <a:t>e.g., file system access, system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3848F-6A20-44E1-9B47-5DFEDDDC13B5}"/>
              </a:ext>
            </a:extLst>
          </p:cNvPr>
          <p:cNvSpPr txBox="1"/>
          <p:nvPr/>
        </p:nvSpPr>
        <p:spPr>
          <a:xfrm>
            <a:off x="1466220" y="2700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ex.c</a:t>
            </a:r>
            <a:endParaRPr lang="ko-KR" altLang="en-US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F3F2A79C-0DA9-4252-89F3-93619948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8831"/>
              </p:ext>
            </p:extLst>
          </p:nvPr>
        </p:nvGraphicFramePr>
        <p:xfrm>
          <a:off x="3626603" y="2742261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50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065508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9E175B-9359-4ACC-B248-10DAC7988BA9}"/>
              </a:ext>
            </a:extLst>
          </p:cNvPr>
          <p:cNvSpPr txBox="1"/>
          <p:nvPr/>
        </p:nvSpPr>
        <p:spPr>
          <a:xfrm>
            <a:off x="4101358" y="23652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75698-0975-43E4-8982-CC6E666E22A3}"/>
              </a:ext>
            </a:extLst>
          </p:cNvPr>
          <p:cNvSpPr txBox="1"/>
          <p:nvPr/>
        </p:nvSpPr>
        <p:spPr>
          <a:xfrm>
            <a:off x="4329326" y="51621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heap</a:t>
            </a:r>
            <a:endParaRPr lang="ko-KR" altLang="en-US" sz="1400" dirty="0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E666F43-7CE3-4AF5-9413-095C1A2E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8147"/>
              </p:ext>
            </p:extLst>
          </p:nvPr>
        </p:nvGraphicFramePr>
        <p:xfrm>
          <a:off x="3778357" y="5475256"/>
          <a:ext cx="16841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522">
                  <a:extLst>
                    <a:ext uri="{9D8B030D-6E8A-4147-A177-3AD203B41FA5}">
                      <a16:colId xmlns:a16="http://schemas.microsoft.com/office/drawing/2014/main" val="208891683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928455162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100503869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589232158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434573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0x000F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2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0x000B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0x0007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2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0x0003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33289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E16FFB94-0A30-43CF-8CB3-D648359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3075817"/>
            <a:ext cx="3023232" cy="17610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5029C4-4CA1-4F47-979F-D5697E066A32}"/>
              </a:ext>
            </a:extLst>
          </p:cNvPr>
          <p:cNvSpPr txBox="1"/>
          <p:nvPr/>
        </p:nvSpPr>
        <p:spPr>
          <a:xfrm>
            <a:off x="4304938" y="661122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ptr_a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A2A37F-B230-42CB-9935-0A6A444F403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571999" y="6349701"/>
            <a:ext cx="0" cy="26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EFD3CD59-55A6-4DBA-97C2-EA897EE5E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18604"/>
              </p:ext>
            </p:extLst>
          </p:nvPr>
        </p:nvGraphicFramePr>
        <p:xfrm>
          <a:off x="6000529" y="2742256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50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065508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FC3A211-D474-4AAF-8AAD-4EB11D00C30B}"/>
              </a:ext>
            </a:extLst>
          </p:cNvPr>
          <p:cNvSpPr txBox="1"/>
          <p:nvPr/>
        </p:nvSpPr>
        <p:spPr>
          <a:xfrm>
            <a:off x="6475284" y="236526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1CF654-87F2-483F-AB5C-F1BDA235608B}"/>
              </a:ext>
            </a:extLst>
          </p:cNvPr>
          <p:cNvSpPr txBox="1"/>
          <p:nvPr/>
        </p:nvSpPr>
        <p:spPr>
          <a:xfrm>
            <a:off x="6703252" y="51621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heap</a:t>
            </a:r>
            <a:endParaRPr lang="ko-KR" altLang="en-US" sz="1400" dirty="0"/>
          </a:p>
        </p:txBody>
      </p:sp>
      <p:graphicFrame>
        <p:nvGraphicFramePr>
          <p:cNvPr id="38" name="표 26">
            <a:extLst>
              <a:ext uri="{FF2B5EF4-FFF2-40B4-BE49-F238E27FC236}">
                <a16:creationId xmlns:a16="http://schemas.microsoft.com/office/drawing/2014/main" id="{86355526-62B4-4824-A5B0-207CA0372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62777"/>
              </p:ext>
            </p:extLst>
          </p:nvPr>
        </p:nvGraphicFramePr>
        <p:xfrm>
          <a:off x="6152283" y="5475251"/>
          <a:ext cx="16841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522">
                  <a:extLst>
                    <a:ext uri="{9D8B030D-6E8A-4147-A177-3AD203B41FA5}">
                      <a16:colId xmlns:a16="http://schemas.microsoft.com/office/drawing/2014/main" val="208891683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928455162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100503869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589232158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434573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0x000F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2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0x000B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0x0007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2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0x0003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332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5DEB000-2302-4312-B49A-422E2B73AB21}"/>
              </a:ext>
            </a:extLst>
          </p:cNvPr>
          <p:cNvSpPr txBox="1"/>
          <p:nvPr/>
        </p:nvSpPr>
        <p:spPr>
          <a:xfrm>
            <a:off x="6678864" y="661122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ptr_a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DE9479-1ABE-4239-87C2-65897FFF3B1E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45925" y="6092631"/>
            <a:ext cx="0" cy="518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02B41D-F5BB-4CAD-8DAC-0708ED1A759A}"/>
              </a:ext>
            </a:extLst>
          </p:cNvPr>
          <p:cNvSpPr/>
          <p:nvPr/>
        </p:nvSpPr>
        <p:spPr>
          <a:xfrm>
            <a:off x="3606034" y="3854780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146825-F55E-40E4-92DF-19D13CFFB651}"/>
              </a:ext>
            </a:extLst>
          </p:cNvPr>
          <p:cNvSpPr/>
          <p:nvPr/>
        </p:nvSpPr>
        <p:spPr>
          <a:xfrm>
            <a:off x="3606034" y="4219622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3AC891-1565-461E-94CE-22882C3FA721}"/>
              </a:ext>
            </a:extLst>
          </p:cNvPr>
          <p:cNvSpPr/>
          <p:nvPr/>
        </p:nvSpPr>
        <p:spPr>
          <a:xfrm>
            <a:off x="3606034" y="3474506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6A65B-9AF5-43F2-B68A-031BBD37825F}"/>
              </a:ext>
            </a:extLst>
          </p:cNvPr>
          <p:cNvSpPr txBox="1"/>
          <p:nvPr/>
        </p:nvSpPr>
        <p:spPr>
          <a:xfrm>
            <a:off x="8042476" y="380380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variable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0B09AE-456C-4C2E-8740-34A3A9D1918B}"/>
              </a:ext>
            </a:extLst>
          </p:cNvPr>
          <p:cNvSpPr/>
          <p:nvPr/>
        </p:nvSpPr>
        <p:spPr>
          <a:xfrm>
            <a:off x="3575538" y="3094797"/>
            <a:ext cx="4466938" cy="15265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0E6B7-62DE-4248-83B6-4512DE9F43F9}"/>
              </a:ext>
            </a:extLst>
          </p:cNvPr>
          <p:cNvSpPr txBox="1"/>
          <p:nvPr/>
        </p:nvSpPr>
        <p:spPr>
          <a:xfrm>
            <a:off x="8063988" y="326409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found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3C14CE-4951-4BC0-B799-08DE862A8560}"/>
              </a:ext>
            </a:extLst>
          </p:cNvPr>
          <p:cNvSpPr txBox="1"/>
          <p:nvPr/>
        </p:nvSpPr>
        <p:spPr>
          <a:xfrm>
            <a:off x="1305160" y="499290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Unstable due</a:t>
            </a:r>
          </a:p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to system call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290ED-EFC2-4477-B281-6A98DF9027F8}"/>
              </a:ext>
            </a:extLst>
          </p:cNvPr>
          <p:cNvSpPr/>
          <p:nvPr/>
        </p:nvSpPr>
        <p:spPr>
          <a:xfrm>
            <a:off x="1924174" y="3507133"/>
            <a:ext cx="472699" cy="14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F51D26-E6C8-44BF-8799-F2CC0E49B408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2160523" y="3654367"/>
            <a:ext cx="1" cy="13385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2FCAC-A1B0-420C-858B-48A0F70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Reason for the Low Stability of </a:t>
            </a:r>
            <a:br>
              <a:rPr lang="en-US" altLang="ko-KR" dirty="0"/>
            </a:br>
            <a:r>
              <a:rPr lang="en-US" altLang="ko-KR" dirty="0"/>
              <a:t>Fuzzing </a:t>
            </a:r>
            <a:r>
              <a:rPr lang="en-US" altLang="ko-KR" i="1" dirty="0" err="1"/>
              <a:t>cflow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C170-7465-46D7-95AD-E2A2FCA0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 function that uses memory address as key</a:t>
            </a:r>
          </a:p>
          <a:p>
            <a:pPr lvl="1"/>
            <a:r>
              <a:rPr lang="en-US" altLang="ko-KR" dirty="0"/>
              <a:t>Unstable, but correct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20E96-C327-44CA-87B0-45ADAFDE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4" y="2505670"/>
            <a:ext cx="3606487" cy="12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7F573-807B-4FF7-9EAB-429E437A96B0}"/>
              </a:ext>
            </a:extLst>
          </p:cNvPr>
          <p:cNvSpPr txBox="1"/>
          <p:nvPr/>
        </p:nvSpPr>
        <p:spPr>
          <a:xfrm>
            <a:off x="4641742" y="2695203"/>
            <a:ext cx="375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Use memory address (which may vary across inputs) of a pointer variable </a:t>
            </a:r>
            <a:r>
              <a:rPr lang="en-US" altLang="ko-KR" i="1" dirty="0">
                <a:solidFill>
                  <a:srgbClr val="FF0000"/>
                </a:solidFill>
              </a:rPr>
              <a:t>data</a:t>
            </a:r>
            <a:r>
              <a:rPr lang="en-US" altLang="ko-KR" dirty="0">
                <a:solidFill>
                  <a:srgbClr val="FF0000"/>
                </a:solidFill>
              </a:rPr>
              <a:t> as the key for hash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A14E5-FEB1-44A4-AEBD-873ACEC6EDE2}"/>
              </a:ext>
            </a:extLst>
          </p:cNvPr>
          <p:cNvSpPr/>
          <p:nvPr/>
        </p:nvSpPr>
        <p:spPr>
          <a:xfrm>
            <a:off x="1249543" y="3249768"/>
            <a:ext cx="2300983" cy="15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0ADD32-C1C1-4727-9F6B-44DFFCF9069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550526" y="3156868"/>
            <a:ext cx="1091216" cy="169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5DC2-BE74-486B-970B-43150FEF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There may be More Reasons of</a:t>
            </a:r>
            <a:br>
              <a:rPr lang="en-US" altLang="ko-KR" dirty="0"/>
            </a:br>
            <a:r>
              <a:rPr lang="en-US" altLang="ko-KR" dirty="0"/>
              <a:t>Low Stability, but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B6F4F-2B73-42AE-9FA6-1D91325F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Difficulty on finding the reasons</a:t>
            </a:r>
          </a:p>
          <a:p>
            <a:pPr lvl="1"/>
            <a:r>
              <a:rPr lang="en-US" altLang="ko-KR" dirty="0"/>
              <a:t>Some variable edges occur after many side effects of many fuzzing inputs</a:t>
            </a:r>
          </a:p>
          <a:p>
            <a:pPr lvl="2"/>
            <a:r>
              <a:rPr lang="en-US" altLang="ko-KR" dirty="0"/>
              <a:t>and hard to catch the time it occur.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79F37-5B08-4D57-980D-592D9A50D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496"/>
          <a:stretch/>
        </p:blipFill>
        <p:spPr>
          <a:xfrm>
            <a:off x="934936" y="2914244"/>
            <a:ext cx="2907222" cy="344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82FC3E-628E-44FC-B2F9-0B652E0F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54"/>
          <a:stretch/>
        </p:blipFill>
        <p:spPr>
          <a:xfrm>
            <a:off x="934936" y="3282229"/>
            <a:ext cx="2907222" cy="1456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E605A9-0DEE-445F-BD5E-373471BF1FFB}"/>
              </a:ext>
            </a:extLst>
          </p:cNvPr>
          <p:cNvSpPr/>
          <p:nvPr/>
        </p:nvSpPr>
        <p:spPr>
          <a:xfrm>
            <a:off x="934936" y="3403833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ACC311-0C4D-4407-94C7-5D9A61D0F2B7}"/>
              </a:ext>
            </a:extLst>
          </p:cNvPr>
          <p:cNvSpPr/>
          <p:nvPr/>
        </p:nvSpPr>
        <p:spPr>
          <a:xfrm>
            <a:off x="934936" y="3763256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411D94-3551-4E4D-A3F7-5B53CCEDB0A3}"/>
              </a:ext>
            </a:extLst>
          </p:cNvPr>
          <p:cNvSpPr/>
          <p:nvPr/>
        </p:nvSpPr>
        <p:spPr>
          <a:xfrm>
            <a:off x="934936" y="4474196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D88E5-8034-47AD-9E56-897AAD7DD6CA}"/>
              </a:ext>
            </a:extLst>
          </p:cNvPr>
          <p:cNvSpPr txBox="1"/>
          <p:nvPr/>
        </p:nvSpPr>
        <p:spPr>
          <a:xfrm>
            <a:off x="609206" y="333970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B0C41-B602-4EA3-9525-6B6C37CE75FE}"/>
              </a:ext>
            </a:extLst>
          </p:cNvPr>
          <p:cNvSpPr txBox="1"/>
          <p:nvPr/>
        </p:nvSpPr>
        <p:spPr>
          <a:xfrm>
            <a:off x="609206" y="368662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761FB-AA2D-4A56-8F98-1E7D00DD545E}"/>
              </a:ext>
            </a:extLst>
          </p:cNvPr>
          <p:cNvSpPr txBox="1"/>
          <p:nvPr/>
        </p:nvSpPr>
        <p:spPr>
          <a:xfrm>
            <a:off x="609206" y="439459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31E2EC-1915-4AE3-94AE-6397DF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45" y="2554793"/>
            <a:ext cx="2382473" cy="1057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16033-4510-40B0-9F98-84B1B7EC66FA}"/>
              </a:ext>
            </a:extLst>
          </p:cNvPr>
          <p:cNvSpPr txBox="1"/>
          <p:nvPr/>
        </p:nvSpPr>
        <p:spPr>
          <a:xfrm>
            <a:off x="4714984" y="291175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2D26C-5DBE-49D7-A92B-9D67ECF35075}"/>
              </a:ext>
            </a:extLst>
          </p:cNvPr>
          <p:cNvSpPr txBox="1"/>
          <p:nvPr/>
        </p:nvSpPr>
        <p:spPr>
          <a:xfrm>
            <a:off x="4714983" y="40455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2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D74CF7-7CAF-443E-AB5F-BFE35FE29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45" y="3662599"/>
            <a:ext cx="2382474" cy="10660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0CCD-1F4D-4D7A-AA44-A68EEB47C69E}"/>
              </a:ext>
            </a:extLst>
          </p:cNvPr>
          <p:cNvSpPr txBox="1"/>
          <p:nvPr/>
        </p:nvSpPr>
        <p:spPr>
          <a:xfrm>
            <a:off x="985983" y="4738901"/>
            <a:ext cx="28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ident that includes 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FD672-E013-4D95-8AB5-A9F96465A982}"/>
              </a:ext>
            </a:extLst>
          </p:cNvPr>
          <p:cNvSpPr txBox="1"/>
          <p:nvPr/>
        </p:nvSpPr>
        <p:spPr>
          <a:xfrm>
            <a:off x="7697813" y="3831456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232=116*2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CD2E4-658C-42ED-8E33-4F019B733A3F}"/>
              </a:ext>
            </a:extLst>
          </p:cNvPr>
          <p:cNvSpPr txBox="1"/>
          <p:nvPr/>
        </p:nvSpPr>
        <p:spPr>
          <a:xfrm>
            <a:off x="7697813" y="415692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62=31*2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048182-118A-4093-B2AC-9A2740D994A3}"/>
              </a:ext>
            </a:extLst>
          </p:cNvPr>
          <p:cNvSpPr txBox="1"/>
          <p:nvPr/>
        </p:nvSpPr>
        <p:spPr>
          <a:xfrm>
            <a:off x="7697813" y="448239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170=85*2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89D91-7C2C-412E-B465-3CB9418C9108}"/>
              </a:ext>
            </a:extLst>
          </p:cNvPr>
          <p:cNvSpPr txBox="1"/>
          <p:nvPr/>
        </p:nvSpPr>
        <p:spPr>
          <a:xfrm>
            <a:off x="4714985" y="559427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8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041887-DDBA-4E36-98F2-8C78C1657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344" y="5215838"/>
            <a:ext cx="2382474" cy="10847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73D689-9781-4E05-9DA4-3EC329C0162A}"/>
              </a:ext>
            </a:extLst>
          </p:cNvPr>
          <p:cNvSpPr txBox="1"/>
          <p:nvPr/>
        </p:nvSpPr>
        <p:spPr>
          <a:xfrm rot="5400000">
            <a:off x="6484690" y="4802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C70701-65C0-43A3-AFF9-6C2760B2CD5B}"/>
              </a:ext>
            </a:extLst>
          </p:cNvPr>
          <p:cNvSpPr txBox="1"/>
          <p:nvPr/>
        </p:nvSpPr>
        <p:spPr>
          <a:xfrm>
            <a:off x="7714361" y="538120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928=116*8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3D858-8DE3-4A1E-BB51-9605182B1764}"/>
              </a:ext>
            </a:extLst>
          </p:cNvPr>
          <p:cNvSpPr txBox="1"/>
          <p:nvPr/>
        </p:nvSpPr>
        <p:spPr>
          <a:xfrm>
            <a:off x="7722610" y="574987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248=31*8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41DFE-2C3A-42BD-816F-1CD3158FB5AE}"/>
              </a:ext>
            </a:extLst>
          </p:cNvPr>
          <p:cNvSpPr txBox="1"/>
          <p:nvPr/>
        </p:nvSpPr>
        <p:spPr>
          <a:xfrm>
            <a:off x="7724689" y="607483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680=85*8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F15DD2-C5CE-46DF-BB60-669B73AEBC47}"/>
              </a:ext>
            </a:extLst>
          </p:cNvPr>
          <p:cNvSpPr txBox="1"/>
          <p:nvPr/>
        </p:nvSpPr>
        <p:spPr>
          <a:xfrm>
            <a:off x="2038553" y="5295215"/>
            <a:ext cx="239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>
                <a:solidFill>
                  <a:srgbClr val="FF0000"/>
                </a:solidFill>
              </a:rPr>
              <a:t>No found var. edges</a:t>
            </a:r>
          </a:p>
          <a:p>
            <a:pPr algn="r"/>
            <a:r>
              <a:rPr lang="en-US" altLang="ko-KR" b="1" i="1" dirty="0">
                <a:solidFill>
                  <a:srgbClr val="FF0000"/>
                </a:solidFill>
              </a:rPr>
              <a:t>across eight runs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E7E0F3A1-E00D-461A-A257-F7941273EA5A}"/>
              </a:ext>
            </a:extLst>
          </p:cNvPr>
          <p:cNvSpPr/>
          <p:nvPr/>
        </p:nvSpPr>
        <p:spPr>
          <a:xfrm>
            <a:off x="4429016" y="2701254"/>
            <a:ext cx="361470" cy="3599287"/>
          </a:xfrm>
          <a:prstGeom prst="leftBrace">
            <a:avLst>
              <a:gd name="adj1" fmla="val 8333"/>
              <a:gd name="adj2" fmla="val 826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4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34D5-74F2-48A3-AAE1-6A3ED1D3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BC831-549A-4517-9702-249A7AA1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Analyze the reason why fuzzing stability is too low for some programs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Does the reason is general or specific for each target program?</a:t>
            </a:r>
          </a:p>
          <a:p>
            <a:pPr lvl="1"/>
            <a:r>
              <a:rPr lang="en-US" altLang="ko-KR" dirty="0"/>
              <a:t>Analyze the reasons of instability of </a:t>
            </a:r>
            <a:r>
              <a:rPr lang="en-US" altLang="ko-KR" dirty="0" err="1"/>
              <a:t>cflow</a:t>
            </a:r>
            <a:r>
              <a:rPr lang="en-US" altLang="ko-KR" dirty="0"/>
              <a:t> and bison</a:t>
            </a:r>
          </a:p>
          <a:p>
            <a:pPr lvl="2"/>
            <a:r>
              <a:rPr lang="en-US" altLang="ko-KR" dirty="0"/>
              <a:t>NOTE: after exhaustive global var. reinitialization, persistent mode for bison still fails for all seed inputs</a:t>
            </a:r>
          </a:p>
          <a:p>
            <a:pPr lvl="1"/>
            <a:r>
              <a:rPr lang="en-US" altLang="ko-KR" dirty="0"/>
              <a:t>Make 100% stability of </a:t>
            </a:r>
            <a:r>
              <a:rPr lang="en-US" altLang="ko-KR" dirty="0" err="1"/>
              <a:t>binutils</a:t>
            </a:r>
            <a:r>
              <a:rPr lang="en-US" altLang="ko-KR" dirty="0"/>
              <a:t>/nm and exiv2</a:t>
            </a:r>
          </a:p>
        </p:txBody>
      </p:sp>
    </p:spTree>
    <p:extLst>
      <p:ext uri="{BB962C8B-B14F-4D97-AF65-F5344CB8AC3E}">
        <p14:creationId xmlns:p14="http://schemas.microsoft.com/office/powerpoint/2010/main" val="10225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99582</TotalTime>
  <Words>586</Words>
  <Application>Microsoft Office PowerPoint</Application>
  <PresentationFormat>화면 슬라이드 쇼(4:3)</PresentationFormat>
  <Paragraphs>157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Black</vt:lpstr>
      <vt:lpstr>Times New Roman</vt:lpstr>
      <vt:lpstr>Office 테마</vt:lpstr>
      <vt:lpstr>ToDo</vt:lpstr>
      <vt:lpstr>AFL++’s Stability</vt:lpstr>
      <vt:lpstr>Analysis for Reasons of Low Stability</vt:lpstr>
      <vt:lpstr>Extract Edge IDs and Var. Edges</vt:lpstr>
      <vt:lpstr>Count Edge Hit of Each Function</vt:lpstr>
      <vt:lpstr>Unstability due to Persistent Mode</vt:lpstr>
      <vt:lpstr>One Reason for the Low Stability of  Fuzzing cflow</vt:lpstr>
      <vt:lpstr>There may be More Reasons of Low Stability, but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5538</cp:revision>
  <cp:lastPrinted>2021-12-09T05:53:59Z</cp:lastPrinted>
  <dcterms:created xsi:type="dcterms:W3CDTF">2019-01-18T11:50:36Z</dcterms:created>
  <dcterms:modified xsi:type="dcterms:W3CDTF">2022-05-13T10:42:15Z</dcterms:modified>
</cp:coreProperties>
</file>