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767" r:id="rId2"/>
    <p:sldId id="780" r:id="rId3"/>
    <p:sldId id="754" r:id="rId4"/>
    <p:sldId id="757" r:id="rId5"/>
    <p:sldId id="755" r:id="rId6"/>
    <p:sldId id="758" r:id="rId7"/>
    <p:sldId id="759" r:id="rId8"/>
    <p:sldId id="756" r:id="rId9"/>
    <p:sldId id="760" r:id="rId10"/>
    <p:sldId id="764" r:id="rId11"/>
    <p:sldId id="765" r:id="rId12"/>
    <p:sldId id="761" r:id="rId13"/>
    <p:sldId id="779" r:id="rId14"/>
    <p:sldId id="771" r:id="rId15"/>
    <p:sldId id="774" r:id="rId16"/>
    <p:sldId id="775" r:id="rId17"/>
    <p:sldId id="776" r:id="rId18"/>
    <p:sldId id="769" r:id="rId19"/>
    <p:sldId id="770" r:id="rId20"/>
    <p:sldId id="777" r:id="rId21"/>
    <p:sldId id="781" r:id="rId22"/>
    <p:sldId id="778" r:id="rId2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D70D8"/>
    <a:srgbClr val="41719C"/>
    <a:srgbClr val="FFFF66"/>
    <a:srgbClr val="BFBFBF"/>
    <a:srgbClr val="0E8012"/>
    <a:srgbClr val="BDD7EE"/>
    <a:srgbClr val="0F16A1"/>
    <a:srgbClr val="5B9BD5"/>
    <a:srgbClr val="698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82" autoAdjust="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65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BF1214BA-97B6-462F-B297-7A111FF34BB8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91" y="9429750"/>
            <a:ext cx="2946400" cy="49688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98C900DD-5E12-4DD1-8068-880B7FD9BE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37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>
              <a:defRPr sz="1200"/>
            </a:lvl1pPr>
          </a:lstStyle>
          <a:p>
            <a:fld id="{01D95632-B00E-4003-BA33-7E6C7C8514AB}" type="datetimeFigureOut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7" tIns="45708" rIns="91417" bIns="457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428587"/>
            <a:ext cx="2945659" cy="49805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fld id="{E7584251-62D4-40DF-B126-548B38108A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5B46-B998-4E8B-BC13-861EDAFA6D77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F4F2-9F0B-4C59-819B-43FB942B1FB2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027C-6C37-4379-B579-E5822E56DB50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E3EE-5F4A-4027-B2FF-155CDB927821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49961" y="6352143"/>
            <a:ext cx="3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1B054C4-CE09-42DB-9A27-F42FE5B1AC14}" type="slidenum">
              <a:rPr lang="ko-KR" altLang="en-US" sz="1350" smtClean="0"/>
              <a:t>‹#›</a:t>
            </a:fld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49161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F63B-9AD2-4240-A398-672EFF4CC36F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4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0839-5384-4C76-9C04-515E8429120A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C7F-653F-4FE2-9451-B7589D30E8E3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BA5-59CE-4B44-9DBC-867CD29DE658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DC1F-58A0-436C-913B-75B6A4093E2A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8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560D-AE7F-4974-8B6A-C613BE9E3C0F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6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0CF2-32A5-484B-9232-B91DC937243A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535" y="158293"/>
            <a:ext cx="8635093" cy="94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534" y="1273629"/>
            <a:ext cx="8635093" cy="49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FD40-603C-45C9-95DB-2C6E66F7DD77}" type="datetime1">
              <a:rPr lang="ko-KR" altLang="en-US" smtClean="0"/>
              <a:t>2022-03-27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1D3-04BF-48B6-BB17-A0F0E563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5787F-C7C9-4DD1-A448-AFAE85CA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Previously:</a:t>
            </a:r>
            <a:r>
              <a:rPr lang="ko-KR" altLang="en-US" dirty="0"/>
              <a:t> </a:t>
            </a:r>
            <a:r>
              <a:rPr lang="en-US" altLang="ko-KR" dirty="0"/>
              <a:t>implementing</a:t>
            </a:r>
            <a:r>
              <a:rPr lang="ko-KR" altLang="en-US" dirty="0"/>
              <a:t> </a:t>
            </a:r>
            <a:r>
              <a:rPr lang="en-US" altLang="ko-KR" dirty="0"/>
              <a:t>automated</a:t>
            </a:r>
            <a:r>
              <a:rPr lang="ko-KR" altLang="en-US" dirty="0"/>
              <a:t> </a:t>
            </a:r>
            <a:r>
              <a:rPr lang="en-US" altLang="ko-KR" dirty="0"/>
              <a:t>global variable reinitialization for AFL++ persistent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</a:p>
          <a:p>
            <a:endParaRPr lang="en-US" altLang="ko-KR" dirty="0"/>
          </a:p>
          <a:p>
            <a:r>
              <a:rPr lang="en-US" altLang="ko-KR" dirty="0"/>
              <a:t>Comparing fuzzing speed and crash detection ability of AFL++ normal mode and that of (manually</a:t>
            </a:r>
            <a:r>
              <a:rPr lang="ko-KR" altLang="en-US" dirty="0"/>
              <a:t> </a:t>
            </a:r>
            <a:r>
              <a:rPr lang="en-US" altLang="ko-KR" dirty="0"/>
              <a:t>configured) persistent mode</a:t>
            </a:r>
          </a:p>
          <a:p>
            <a:pPr lvl="1"/>
            <a:r>
              <a:rPr lang="en-US" altLang="ko-KR" dirty="0"/>
              <a:t>On programs with known crashes</a:t>
            </a:r>
          </a:p>
          <a:p>
            <a:r>
              <a:rPr lang="en-US" altLang="ko-KR" dirty="0"/>
              <a:t>Analyze the reason why fuzzing stability is too low for some programs</a:t>
            </a:r>
          </a:p>
          <a:p>
            <a:pPr lvl="1"/>
            <a:r>
              <a:rPr lang="en-US" altLang="ko-KR" dirty="0"/>
              <a:t>Does the reason is general or specific for each target program?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08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4DC25-D6B9-4BA0-8071-1AC8C2F2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Exhaustive Reinitialization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2C33C-F51F-4397-B813-59B8E31D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Reinitialize all global variables that are changed after a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D3D77-2134-4CCC-80A8-D768A83F1A33}"/>
              </a:ext>
            </a:extLst>
          </p:cNvPr>
          <p:cNvSpPr txBox="1"/>
          <p:nvPr/>
        </p:nvSpPr>
        <p:spPr>
          <a:xfrm>
            <a:off x="3470543" y="1748523"/>
            <a:ext cx="19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Make a list of</a:t>
            </a:r>
          </a:p>
          <a:p>
            <a:pPr algn="ctr"/>
            <a:r>
              <a:rPr lang="en-US" altLang="ko-KR" sz="1400" dirty="0"/>
              <a:t>Global Variables (GV)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1092-9216-4673-80C1-DDE64202EC7C}"/>
              </a:ext>
            </a:extLst>
          </p:cNvPr>
          <p:cNvSpPr txBox="1"/>
          <p:nvPr/>
        </p:nvSpPr>
        <p:spPr>
          <a:xfrm>
            <a:off x="4427439" y="2290103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list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BF368F3-6C6C-4451-9A3C-34347EDD19A1}"/>
              </a:ext>
            </a:extLst>
          </p:cNvPr>
          <p:cNvCxnSpPr>
            <a:cxnSpLocks/>
            <a:stCxn id="4" idx="2"/>
            <a:endCxn id="62" idx="0"/>
          </p:cNvCxnSpPr>
          <p:nvPr/>
        </p:nvCxnSpPr>
        <p:spPr>
          <a:xfrm flipH="1">
            <a:off x="4427439" y="2271743"/>
            <a:ext cx="1" cy="296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36CE4C-A77F-44FA-8402-B42D9E2C3A84}"/>
              </a:ext>
            </a:extLst>
          </p:cNvPr>
          <p:cNvSpPr txBox="1"/>
          <p:nvPr/>
        </p:nvSpPr>
        <p:spPr>
          <a:xfrm>
            <a:off x="2640311" y="3432946"/>
            <a:ext cx="1585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Extract the value</a:t>
            </a:r>
          </a:p>
          <a:p>
            <a:pPr algn="ctr"/>
            <a:r>
              <a:rPr lang="en-US" altLang="ko-KR" sz="1400" dirty="0"/>
              <a:t>of the GV at the beginning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51955-3831-4E75-9132-7BBDE3DE6664}"/>
              </a:ext>
            </a:extLst>
          </p:cNvPr>
          <p:cNvSpPr txBox="1"/>
          <p:nvPr/>
        </p:nvSpPr>
        <p:spPr>
          <a:xfrm>
            <a:off x="771956" y="3162059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program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9C124-E13E-42C5-BDC3-324C5CE8C0C8}"/>
              </a:ext>
            </a:extLst>
          </p:cNvPr>
          <p:cNvSpPr txBox="1"/>
          <p:nvPr/>
        </p:nvSpPr>
        <p:spPr>
          <a:xfrm>
            <a:off x="855312" y="3540668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seed input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66A4892-C134-4155-A57A-1B9D54544A9A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>
            <a:off x="1835068" y="3292864"/>
            <a:ext cx="410210" cy="1931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C527CFE-F68B-4EE3-A448-D23FDDBAEC46}"/>
              </a:ext>
            </a:extLst>
          </p:cNvPr>
          <p:cNvCxnSpPr>
            <a:cxnSpLocks/>
            <a:stCxn id="18" idx="3"/>
            <a:endCxn id="62" idx="1"/>
          </p:cNvCxnSpPr>
          <p:nvPr/>
        </p:nvCxnSpPr>
        <p:spPr>
          <a:xfrm flipV="1">
            <a:off x="1751711" y="3486011"/>
            <a:ext cx="493567" cy="185462"/>
          </a:xfrm>
          <a:prstGeom prst="bentConnector3">
            <a:avLst>
              <a:gd name="adj1" fmla="val 586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3BC45A-6DB3-4EF0-9B6E-4070F830CA5D}"/>
              </a:ext>
            </a:extLst>
          </p:cNvPr>
          <p:cNvSpPr txBox="1"/>
          <p:nvPr/>
        </p:nvSpPr>
        <p:spPr>
          <a:xfrm>
            <a:off x="3161782" y="2594288"/>
            <a:ext cx="2531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For each GV in the list</a:t>
            </a:r>
          </a:p>
          <a:p>
            <a:pPr algn="ctr"/>
            <a:r>
              <a:rPr lang="en-US" altLang="ko-KR" sz="1400" dirty="0"/>
              <a:t>Run </a:t>
            </a:r>
            <a:r>
              <a:rPr lang="en-US" altLang="ko-KR" sz="1400" dirty="0" err="1"/>
              <a:t>gdb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F05286-A0C3-4C57-8AEC-BCAFA1D50468}"/>
              </a:ext>
            </a:extLst>
          </p:cNvPr>
          <p:cNvSpPr txBox="1"/>
          <p:nvPr/>
        </p:nvSpPr>
        <p:spPr>
          <a:xfrm>
            <a:off x="4524615" y="3540668"/>
            <a:ext cx="181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Extract the value</a:t>
            </a:r>
          </a:p>
          <a:p>
            <a:pPr algn="ctr"/>
            <a:r>
              <a:rPr lang="en-US" altLang="ko-KR" sz="1400" dirty="0"/>
              <a:t>of the GV at the end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4553EB-CE15-4669-9633-DB31CE1B0AD7}"/>
              </a:ext>
            </a:extLst>
          </p:cNvPr>
          <p:cNvSpPr txBox="1"/>
          <p:nvPr/>
        </p:nvSpPr>
        <p:spPr>
          <a:xfrm>
            <a:off x="2887730" y="4601502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value</a:t>
            </a:r>
          </a:p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B4A4A9-155C-4D3C-B6FC-51E11F2F0B56}"/>
              </a:ext>
            </a:extLst>
          </p:cNvPr>
          <p:cNvSpPr txBox="1"/>
          <p:nvPr/>
        </p:nvSpPr>
        <p:spPr>
          <a:xfrm>
            <a:off x="5064923" y="4601502"/>
            <a:ext cx="729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value</a:t>
            </a:r>
          </a:p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1CA78C4-1D0F-4249-8AEE-47C6F1832FC1}"/>
              </a:ext>
            </a:extLst>
          </p:cNvPr>
          <p:cNvCxnSpPr>
            <a:cxnSpLocks/>
            <a:stCxn id="16" idx="2"/>
            <a:endCxn id="44" idx="0"/>
          </p:cNvCxnSpPr>
          <p:nvPr/>
        </p:nvCxnSpPr>
        <p:spPr>
          <a:xfrm flipH="1">
            <a:off x="3432912" y="4171610"/>
            <a:ext cx="1" cy="4298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F7C470-AFCC-4DEC-A2A6-30CD6B1AEB78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flipH="1">
            <a:off x="5429767" y="4063888"/>
            <a:ext cx="1" cy="537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DC352CC-CAC4-4892-99FB-C1FB478AB1D5}"/>
              </a:ext>
            </a:extLst>
          </p:cNvPr>
          <p:cNvSpPr/>
          <p:nvPr/>
        </p:nvSpPr>
        <p:spPr>
          <a:xfrm>
            <a:off x="2245278" y="2568291"/>
            <a:ext cx="4364322" cy="18354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96F01C-E3A4-4D0E-B44C-A4E9CCF39FF5}"/>
              </a:ext>
            </a:extLst>
          </p:cNvPr>
          <p:cNvSpPr/>
          <p:nvPr/>
        </p:nvSpPr>
        <p:spPr>
          <a:xfrm>
            <a:off x="2640311" y="3432947"/>
            <a:ext cx="1585203" cy="7386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E787711-EDDE-4FCF-8C3F-467ECE799CEA}"/>
              </a:ext>
            </a:extLst>
          </p:cNvPr>
          <p:cNvSpPr/>
          <p:nvPr/>
        </p:nvSpPr>
        <p:spPr>
          <a:xfrm>
            <a:off x="4524614" y="3540669"/>
            <a:ext cx="1810305" cy="5232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판단 72">
            <a:extLst>
              <a:ext uri="{FF2B5EF4-FFF2-40B4-BE49-F238E27FC236}">
                <a16:creationId xmlns:a16="http://schemas.microsoft.com/office/drawing/2014/main" id="{E4E6A5D4-A137-438A-A525-5E526F1D11CF}"/>
              </a:ext>
            </a:extLst>
          </p:cNvPr>
          <p:cNvSpPr/>
          <p:nvPr/>
        </p:nvSpPr>
        <p:spPr>
          <a:xfrm>
            <a:off x="4022807" y="5131308"/>
            <a:ext cx="960968" cy="2901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DD85DD4-E9EB-4BFB-9B52-41BBB20F3CA0}"/>
              </a:ext>
            </a:extLst>
          </p:cNvPr>
          <p:cNvCxnSpPr>
            <a:cxnSpLocks/>
            <a:stCxn id="44" idx="3"/>
            <a:endCxn id="73" idx="0"/>
          </p:cNvCxnSpPr>
          <p:nvPr/>
        </p:nvCxnSpPr>
        <p:spPr>
          <a:xfrm>
            <a:off x="3978093" y="4816946"/>
            <a:ext cx="525198" cy="3143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DD89315-F23C-4F1B-8D6F-9CC890144D97}"/>
              </a:ext>
            </a:extLst>
          </p:cNvPr>
          <p:cNvCxnSpPr>
            <a:cxnSpLocks/>
            <a:stCxn id="45" idx="1"/>
            <a:endCxn id="73" idx="0"/>
          </p:cNvCxnSpPr>
          <p:nvPr/>
        </p:nvCxnSpPr>
        <p:spPr>
          <a:xfrm rot="10800000" flipV="1">
            <a:off x="4503291" y="4816946"/>
            <a:ext cx="561632" cy="3143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1BC46FB-039F-44E4-8A93-36B1E343E8F8}"/>
              </a:ext>
            </a:extLst>
          </p:cNvPr>
          <p:cNvSpPr txBox="1"/>
          <p:nvPr/>
        </p:nvSpPr>
        <p:spPr>
          <a:xfrm>
            <a:off x="3749495" y="5125397"/>
            <a:ext cx="1507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If they are different,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241E1A-0774-4C4A-87DF-FB7CE126F836}"/>
              </a:ext>
            </a:extLst>
          </p:cNvPr>
          <p:cNvSpPr txBox="1"/>
          <p:nvPr/>
        </p:nvSpPr>
        <p:spPr>
          <a:xfrm>
            <a:off x="5912594" y="5094619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list to reinitialize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6F5AE20-AF77-4937-A578-EB48071804E5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 flipV="1">
            <a:off x="5257087" y="5263896"/>
            <a:ext cx="6555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7B978F8-1B18-48BC-9E3B-EF14695064AC}"/>
              </a:ext>
            </a:extLst>
          </p:cNvPr>
          <p:cNvSpPr txBox="1"/>
          <p:nvPr/>
        </p:nvSpPr>
        <p:spPr>
          <a:xfrm>
            <a:off x="5282219" y="5251873"/>
            <a:ext cx="627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</a:t>
            </a:r>
            <a:endParaRPr lang="ko-KR" altLang="en-US" sz="1000" dirty="0"/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53FDDCD-CF70-4A1D-893F-24DD1B97CBF2}"/>
              </a:ext>
            </a:extLst>
          </p:cNvPr>
          <p:cNvCxnSpPr>
            <a:cxnSpLocks/>
            <a:stCxn id="39" idx="1"/>
            <a:endCxn id="70" idx="1"/>
          </p:cNvCxnSpPr>
          <p:nvPr/>
        </p:nvCxnSpPr>
        <p:spPr>
          <a:xfrm rot="10800000" flipV="1">
            <a:off x="2640312" y="2855897"/>
            <a:ext cx="521471" cy="946381"/>
          </a:xfrm>
          <a:prstGeom prst="bentConnector3">
            <a:avLst>
              <a:gd name="adj1" fmla="val 1438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6DF81DB8-0B74-4AAC-B765-0B1110F1BB61}"/>
              </a:ext>
            </a:extLst>
          </p:cNvPr>
          <p:cNvCxnSpPr>
            <a:cxnSpLocks/>
            <a:stCxn id="71" idx="3"/>
            <a:endCxn id="39" idx="3"/>
          </p:cNvCxnSpPr>
          <p:nvPr/>
        </p:nvCxnSpPr>
        <p:spPr>
          <a:xfrm flipH="1" flipV="1">
            <a:off x="5693096" y="2855898"/>
            <a:ext cx="641823" cy="946381"/>
          </a:xfrm>
          <a:prstGeom prst="bentConnector3">
            <a:avLst>
              <a:gd name="adj1" fmla="val -235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EAC2A9E-9EB6-4DC6-AE71-716FF5053F76}"/>
              </a:ext>
            </a:extLst>
          </p:cNvPr>
          <p:cNvCxnSpPr>
            <a:cxnSpLocks/>
            <a:stCxn id="70" idx="3"/>
            <a:endCxn id="42" idx="1"/>
          </p:cNvCxnSpPr>
          <p:nvPr/>
        </p:nvCxnSpPr>
        <p:spPr>
          <a:xfrm flipV="1">
            <a:off x="4225514" y="3802278"/>
            <a:ext cx="29910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FB6FD2ED-B15D-4344-BF9F-4BEBC19949FD}"/>
              </a:ext>
            </a:extLst>
          </p:cNvPr>
          <p:cNvSpPr/>
          <p:nvPr/>
        </p:nvSpPr>
        <p:spPr>
          <a:xfrm>
            <a:off x="3470544" y="1748521"/>
            <a:ext cx="1913794" cy="52322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4E302A7D-D9D4-4CA4-8E0E-A376910B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12" y="5838017"/>
            <a:ext cx="3490752" cy="419582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8291EE46-6BE4-40B9-9417-642D04E6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49" y="5771789"/>
            <a:ext cx="3492056" cy="552038"/>
          </a:xfrm>
          <a:prstGeom prst="rect">
            <a:avLst/>
          </a:prstGeom>
        </p:spPr>
      </p:pic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145DD4F-F4E0-47D0-8126-101DD45394DD}"/>
              </a:ext>
            </a:extLst>
          </p:cNvPr>
          <p:cNvCxnSpPr>
            <a:cxnSpLocks/>
            <a:stCxn id="44" idx="2"/>
            <a:endCxn id="114" idx="0"/>
          </p:cNvCxnSpPr>
          <p:nvPr/>
        </p:nvCxnSpPr>
        <p:spPr>
          <a:xfrm flipH="1">
            <a:off x="2600688" y="5032389"/>
            <a:ext cx="832224" cy="8056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F543E1F-4CD4-4DC2-B819-E9ABCBF1A656}"/>
              </a:ext>
            </a:extLst>
          </p:cNvPr>
          <p:cNvSpPr txBox="1"/>
          <p:nvPr/>
        </p:nvSpPr>
        <p:spPr>
          <a:xfrm>
            <a:off x="1437549" y="6261161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‘</a:t>
            </a:r>
            <a:r>
              <a:rPr lang="en-US" altLang="ko-KR" sz="1200" dirty="0" err="1"/>
              <a:t>c.c</a:t>
            </a:r>
            <a:r>
              <a:rPr lang="en-US" altLang="ko-KR" sz="1200" dirty="0"/>
              <a:t>’::</a:t>
            </a:r>
            <a:r>
              <a:rPr lang="en-US" altLang="ko-KR" sz="1200" dirty="0" err="1"/>
              <a:t>string_stk</a:t>
            </a:r>
            <a:r>
              <a:rPr lang="en-US" altLang="ko-KR" sz="1200" dirty="0"/>
              <a:t> at the beginning</a:t>
            </a:r>
            <a:endParaRPr lang="ko-KR" altLang="en-US" sz="1200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2028A484-A697-4425-BFF2-98DBFF03013E}"/>
              </a:ext>
            </a:extLst>
          </p:cNvPr>
          <p:cNvCxnSpPr>
            <a:cxnSpLocks/>
            <a:stCxn id="45" idx="2"/>
            <a:endCxn id="116" idx="0"/>
          </p:cNvCxnSpPr>
          <p:nvPr/>
        </p:nvCxnSpPr>
        <p:spPr>
          <a:xfrm>
            <a:off x="5429767" y="5032389"/>
            <a:ext cx="944310" cy="739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F49774B-9547-4B29-AACC-9CC7A2BB3685}"/>
              </a:ext>
            </a:extLst>
          </p:cNvPr>
          <p:cNvSpPr txBox="1"/>
          <p:nvPr/>
        </p:nvSpPr>
        <p:spPr>
          <a:xfrm>
            <a:off x="5414519" y="6324177"/>
            <a:ext cx="1919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‘</a:t>
            </a:r>
            <a:r>
              <a:rPr lang="en-US" altLang="ko-KR" sz="1200" dirty="0" err="1"/>
              <a:t>c.c</a:t>
            </a:r>
            <a:r>
              <a:rPr lang="en-US" altLang="ko-KR" sz="1200" dirty="0"/>
              <a:t>’::</a:t>
            </a:r>
            <a:r>
              <a:rPr lang="en-US" altLang="ko-KR" sz="1200" dirty="0" err="1"/>
              <a:t>string_stk</a:t>
            </a:r>
            <a:r>
              <a:rPr lang="en-US" altLang="ko-KR" sz="1200" dirty="0"/>
              <a:t> at the end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931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D925-A48C-4857-915F-5D4CCE8A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with Exhaustive </a:t>
            </a:r>
            <a:r>
              <a:rPr lang="en-US" altLang="ko-KR" dirty="0" err="1"/>
              <a:t>Reinit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AA845-1F19-4E39-9ACB-E9D3C14A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Slightly increased stability, but significant slow down and worse crash detection ability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A1E811-B9BB-4BCF-9D97-4F73B8B8A6C0}"/>
              </a:ext>
            </a:extLst>
          </p:cNvPr>
          <p:cNvGraphicFramePr>
            <a:graphicFrameLocks noGrp="1"/>
          </p:cNvGraphicFramePr>
          <p:nvPr/>
        </p:nvGraphicFramePr>
        <p:xfrm>
          <a:off x="253878" y="2234498"/>
          <a:ext cx="638832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0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20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cflow-1.6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saved crashes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(reproducible)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2437.59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21.58%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10985.00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22.54%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21.94%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207 (199)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ExReinit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3703.74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22.55%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00FF"/>
                          </a:solidFill>
                        </a:rPr>
                        <a:t>31.79%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183 (179)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4436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4F5A46-F91C-44C9-BC7B-5E1A4D0E3424}"/>
              </a:ext>
            </a:extLst>
          </p:cNvPr>
          <p:cNvSpPr txBox="1"/>
          <p:nvPr/>
        </p:nvSpPr>
        <p:spPr>
          <a:xfrm>
            <a:off x="6769405" y="2343039"/>
            <a:ext cx="20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188 known crashes and 1 new crash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F855EA-3784-4575-AD90-FC8E47796C5A}"/>
              </a:ext>
            </a:extLst>
          </p:cNvPr>
          <p:cNvSpPr/>
          <p:nvPr/>
        </p:nvSpPr>
        <p:spPr>
          <a:xfrm>
            <a:off x="5687292" y="2565318"/>
            <a:ext cx="509286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C63B90-4F14-49B3-B623-B88660A0C0C6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>
            <a:off x="6196578" y="2604649"/>
            <a:ext cx="572827" cy="82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FC983B-6222-4DF5-98E9-6D21E017D905}"/>
              </a:ext>
            </a:extLst>
          </p:cNvPr>
          <p:cNvSpPr txBox="1"/>
          <p:nvPr/>
        </p:nvSpPr>
        <p:spPr>
          <a:xfrm>
            <a:off x="6769405" y="2900480"/>
            <a:ext cx="20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All the known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9B8AFC-F761-4BB5-9061-E5168FA3A4FD}"/>
              </a:ext>
            </a:extLst>
          </p:cNvPr>
          <p:cNvSpPr/>
          <p:nvPr/>
        </p:nvSpPr>
        <p:spPr>
          <a:xfrm>
            <a:off x="5498027" y="2874963"/>
            <a:ext cx="910525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AB5918-079B-4423-8368-742A2E252E31}"/>
              </a:ext>
            </a:extLst>
          </p:cNvPr>
          <p:cNvCxnSpPr>
            <a:cxnSpLocks/>
            <a:stCxn id="13" idx="1"/>
            <a:endCxn id="14" idx="6"/>
          </p:cNvCxnSpPr>
          <p:nvPr/>
        </p:nvCxnSpPr>
        <p:spPr>
          <a:xfrm flipH="1" flipV="1">
            <a:off x="6408552" y="2996498"/>
            <a:ext cx="360853" cy="578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3E0E86-FB57-43DD-825C-64E90AA66AE2}"/>
              </a:ext>
            </a:extLst>
          </p:cNvPr>
          <p:cNvSpPr txBox="1"/>
          <p:nvPr/>
        </p:nvSpPr>
        <p:spPr>
          <a:xfrm>
            <a:off x="6769405" y="3233248"/>
            <a:ext cx="20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All the known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20839EC-3D57-4CD8-9B4E-A43687B31477}"/>
              </a:ext>
            </a:extLst>
          </p:cNvPr>
          <p:cNvSpPr/>
          <p:nvPr/>
        </p:nvSpPr>
        <p:spPr>
          <a:xfrm>
            <a:off x="5498027" y="3189109"/>
            <a:ext cx="910525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97C82F-C9AE-4E54-89C0-529C0748BA41}"/>
              </a:ext>
            </a:extLst>
          </p:cNvPr>
          <p:cNvCxnSpPr>
            <a:cxnSpLocks/>
            <a:stCxn id="32" idx="1"/>
            <a:endCxn id="33" idx="6"/>
          </p:cNvCxnSpPr>
          <p:nvPr/>
        </p:nvCxnSpPr>
        <p:spPr>
          <a:xfrm flipH="1" flipV="1">
            <a:off x="6408552" y="3310644"/>
            <a:ext cx="360853" cy="764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2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C2F24-3880-4F38-BA5C-0D4A8B28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Summary of the Four Target Programs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BC40AB7-4CEC-4E11-9FC9-C5AB193516E1}"/>
              </a:ext>
            </a:extLst>
          </p:cNvPr>
          <p:cNvGraphicFramePr>
            <a:graphicFrameLocks noGrp="1"/>
          </p:cNvGraphicFramePr>
          <p:nvPr/>
        </p:nvGraphicFramePr>
        <p:xfrm>
          <a:off x="258535" y="1046568"/>
          <a:ext cx="638832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0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20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cflow-1.6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saved crashes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2437.59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21.58%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10985.00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22.54%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21.94%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207 (199)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2946.05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22.14%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443663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DI+PM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12335.84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21.55%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21.23%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181 (138)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721049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F62D2E-9E73-48EA-9DFB-6528ECCC184C}"/>
              </a:ext>
            </a:extLst>
          </p:cNvPr>
          <p:cNvGraphicFramePr>
            <a:graphicFrameLocks noGrp="1"/>
          </p:cNvGraphicFramePr>
          <p:nvPr/>
        </p:nvGraphicFramePr>
        <p:xfrm>
          <a:off x="258535" y="2679566"/>
          <a:ext cx="638832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1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binutils2.36.1/nm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saved crashes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480.43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3.80%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461.51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3.81%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D044494-E926-4F8E-97F1-1C83852C2225}"/>
              </a:ext>
            </a:extLst>
          </p:cNvPr>
          <p:cNvGraphicFramePr>
            <a:graphicFrameLocks noGrp="1"/>
          </p:cNvGraphicFramePr>
          <p:nvPr/>
        </p:nvGraphicFramePr>
        <p:xfrm>
          <a:off x="258535" y="3702964"/>
          <a:ext cx="638832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1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binutils2.36.1/size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saved crashes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417.38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2.95%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991.31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3.14%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99.49%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70E7BF4-2585-4F41-B0BA-B2B3FBAE7ED8}"/>
              </a:ext>
            </a:extLst>
          </p:cNvPr>
          <p:cNvGraphicFramePr>
            <a:graphicFrameLocks noGrp="1"/>
          </p:cNvGraphicFramePr>
          <p:nvPr/>
        </p:nvGraphicFramePr>
        <p:xfrm>
          <a:off x="258535" y="4726362"/>
          <a:ext cx="638832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1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exiv2 0.27.2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saved crashes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2619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7.92%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8545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8.22%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99.20%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71A3D3-7AA7-4CB8-9E45-FA117CA4A38B}"/>
              </a:ext>
            </a:extLst>
          </p:cNvPr>
          <p:cNvSpPr txBox="1"/>
          <p:nvPr/>
        </p:nvSpPr>
        <p:spPr>
          <a:xfrm>
            <a:off x="6698751" y="382386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Same crashes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(none of them is the known one)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F03AD0A-C25B-4A23-8109-3B9883459981}"/>
              </a:ext>
            </a:extLst>
          </p:cNvPr>
          <p:cNvSpPr/>
          <p:nvPr/>
        </p:nvSpPr>
        <p:spPr>
          <a:xfrm>
            <a:off x="5775768" y="4045352"/>
            <a:ext cx="295154" cy="2083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28D66A-3EAC-4950-AB20-725A3DEF9472}"/>
              </a:ext>
            </a:extLst>
          </p:cNvPr>
          <p:cNvCxnSpPr>
            <a:cxnSpLocks/>
            <a:stCxn id="8" idx="1"/>
            <a:endCxn id="9" idx="6"/>
          </p:cNvCxnSpPr>
          <p:nvPr/>
        </p:nvCxnSpPr>
        <p:spPr>
          <a:xfrm flipH="1">
            <a:off x="6070922" y="4054694"/>
            <a:ext cx="627829" cy="948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9BDD6349-FC95-46C5-A7C0-20A102B8E2F3}"/>
              </a:ext>
            </a:extLst>
          </p:cNvPr>
          <p:cNvSpPr/>
          <p:nvPr/>
        </p:nvSpPr>
        <p:spPr>
          <a:xfrm>
            <a:off x="5778760" y="4351683"/>
            <a:ext cx="295154" cy="20834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81B1D6-3ECD-4CFE-A6E5-DE0D20B24F46}"/>
              </a:ext>
            </a:extLst>
          </p:cNvPr>
          <p:cNvCxnSpPr>
            <a:cxnSpLocks/>
            <a:stCxn id="17" idx="1"/>
            <a:endCxn id="15" idx="6"/>
          </p:cNvCxnSpPr>
          <p:nvPr/>
        </p:nvCxnSpPr>
        <p:spPr>
          <a:xfrm flipH="1" flipV="1">
            <a:off x="6073914" y="4455855"/>
            <a:ext cx="624836" cy="853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066024-6F1B-4990-B269-5F4ECC243CA2}"/>
              </a:ext>
            </a:extLst>
          </p:cNvPr>
          <p:cNvSpPr txBox="1"/>
          <p:nvPr/>
        </p:nvSpPr>
        <p:spPr>
          <a:xfrm>
            <a:off x="6698750" y="4310334"/>
            <a:ext cx="2445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Three distinguished crashes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(none of them is the known one)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9E330-29DF-4364-96FB-5114014F2B2E}"/>
              </a:ext>
            </a:extLst>
          </p:cNvPr>
          <p:cNvSpPr txBox="1"/>
          <p:nvPr/>
        </p:nvSpPr>
        <p:spPr>
          <a:xfrm>
            <a:off x="6747367" y="1351152"/>
            <a:ext cx="2284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Two distinguished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B22DEF-08B2-4786-979F-E48216ED8312}"/>
              </a:ext>
            </a:extLst>
          </p:cNvPr>
          <p:cNvSpPr txBox="1"/>
          <p:nvPr/>
        </p:nvSpPr>
        <p:spPr>
          <a:xfrm>
            <a:off x="6747367" y="166692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Same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6DF7017-412D-42F0-9D46-C0F6C55429AE}"/>
              </a:ext>
            </a:extLst>
          </p:cNvPr>
          <p:cNvSpPr/>
          <p:nvPr/>
        </p:nvSpPr>
        <p:spPr>
          <a:xfrm>
            <a:off x="5765132" y="1388927"/>
            <a:ext cx="357136" cy="2291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9767B2-FDD5-49E9-93FD-79EF779D4C66}"/>
              </a:ext>
            </a:extLst>
          </p:cNvPr>
          <p:cNvCxnSpPr>
            <a:cxnSpLocks/>
            <a:stCxn id="23" idx="1"/>
            <a:endCxn id="25" idx="6"/>
          </p:cNvCxnSpPr>
          <p:nvPr/>
        </p:nvCxnSpPr>
        <p:spPr>
          <a:xfrm flipH="1" flipV="1">
            <a:off x="6122268" y="1503516"/>
            <a:ext cx="625099" cy="1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AA5D73-2768-4269-AA6D-EE67E8889EF2}"/>
              </a:ext>
            </a:extLst>
          </p:cNvPr>
          <p:cNvCxnSpPr>
            <a:cxnSpLocks/>
            <a:stCxn id="24" idx="1"/>
            <a:endCxn id="29" idx="6"/>
          </p:cNvCxnSpPr>
          <p:nvPr/>
        </p:nvCxnSpPr>
        <p:spPr>
          <a:xfrm flipH="1">
            <a:off x="6391428" y="1820814"/>
            <a:ext cx="355939" cy="30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7C83DF50-E7FD-4D99-8B5B-60684397C5BC}"/>
              </a:ext>
            </a:extLst>
          </p:cNvPr>
          <p:cNvSpPr/>
          <p:nvPr/>
        </p:nvSpPr>
        <p:spPr>
          <a:xfrm>
            <a:off x="5465108" y="1697798"/>
            <a:ext cx="926320" cy="252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A5DC29-6432-487D-9EF2-1D0562638517}"/>
              </a:ext>
            </a:extLst>
          </p:cNvPr>
          <p:cNvSpPr txBox="1"/>
          <p:nvPr/>
        </p:nvSpPr>
        <p:spPr>
          <a:xfrm>
            <a:off x="6747367" y="1974702"/>
            <a:ext cx="2284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Two distinguished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3A490C4-7BEC-4F79-8CED-15B7D1216C7A}"/>
              </a:ext>
            </a:extLst>
          </p:cNvPr>
          <p:cNvSpPr/>
          <p:nvPr/>
        </p:nvSpPr>
        <p:spPr>
          <a:xfrm>
            <a:off x="5765132" y="2012477"/>
            <a:ext cx="357136" cy="2291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DE5B2E4-6728-4E96-9854-07E33D2E4854}"/>
              </a:ext>
            </a:extLst>
          </p:cNvPr>
          <p:cNvCxnSpPr>
            <a:cxnSpLocks/>
            <a:stCxn id="19" idx="1"/>
            <a:endCxn id="20" idx="6"/>
          </p:cNvCxnSpPr>
          <p:nvPr/>
        </p:nvCxnSpPr>
        <p:spPr>
          <a:xfrm flipH="1" flipV="1">
            <a:off x="6122268" y="2127066"/>
            <a:ext cx="625099" cy="15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EEA4ACD-D6A1-4543-B4F7-985563C8F73C}"/>
              </a:ext>
            </a:extLst>
          </p:cNvPr>
          <p:cNvSpPr/>
          <p:nvPr/>
        </p:nvSpPr>
        <p:spPr>
          <a:xfrm>
            <a:off x="5465108" y="2309723"/>
            <a:ext cx="926320" cy="25209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3ECB0-3CA5-429E-AA90-73C5F8C7D71A}"/>
              </a:ext>
            </a:extLst>
          </p:cNvPr>
          <p:cNvSpPr txBox="1"/>
          <p:nvPr/>
        </p:nvSpPr>
        <p:spPr>
          <a:xfrm>
            <a:off x="6747367" y="2281439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Same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EACDB08-620B-4812-A33E-74295064E885}"/>
              </a:ext>
            </a:extLst>
          </p:cNvPr>
          <p:cNvCxnSpPr>
            <a:cxnSpLocks/>
            <a:stCxn id="27" idx="1"/>
            <a:endCxn id="22" idx="6"/>
          </p:cNvCxnSpPr>
          <p:nvPr/>
        </p:nvCxnSpPr>
        <p:spPr>
          <a:xfrm flipH="1">
            <a:off x="6391428" y="2435328"/>
            <a:ext cx="355939" cy="4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588876-CF0D-418F-B33A-ADD7A300A721}"/>
              </a:ext>
            </a:extLst>
          </p:cNvPr>
          <p:cNvSpPr txBox="1"/>
          <p:nvPr/>
        </p:nvSpPr>
        <p:spPr>
          <a:xfrm>
            <a:off x="3205807" y="5979224"/>
            <a:ext cx="468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0000FF"/>
                </a:solidFill>
              </a:rPr>
              <a:t>Let’s find the reason for the low stability!</a:t>
            </a:r>
            <a:endParaRPr lang="ko-KR" altLang="en-US" b="1" i="1" dirty="0">
              <a:solidFill>
                <a:srgbClr val="0000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2077C3-6CDF-4BDA-A356-460A53539F8D}"/>
              </a:ext>
            </a:extLst>
          </p:cNvPr>
          <p:cNvSpPr/>
          <p:nvPr/>
        </p:nvSpPr>
        <p:spPr>
          <a:xfrm>
            <a:off x="4253218" y="1680688"/>
            <a:ext cx="738232" cy="26920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D2EE5D-0ACC-4C85-96CD-196A02030AF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991450" y="1936280"/>
            <a:ext cx="555223" cy="404294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2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7E95F8-A3B9-446E-96C4-A9D2AED3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Analyze the reason why fuzzing stability is too low for some programs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B252B0-22BF-420E-8E25-7E0DC986D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000" dirty="0"/>
              <a:t>(Does the reason is general or specific for each target program?)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209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85599-E9AE-43B5-B432-52848BEF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AFL++’s Stability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89EE5-BE12-44F5-9B61-7AAF2337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(#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found edges - # of edges variable) / # of found edges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0E0172E-7702-4BCC-92B7-BD9F59C7E19C}"/>
              </a:ext>
            </a:extLst>
          </p:cNvPr>
          <p:cNvGraphicFramePr>
            <a:graphicFrameLocks noGrp="1"/>
          </p:cNvGraphicFramePr>
          <p:nvPr/>
        </p:nvGraphicFramePr>
        <p:xfrm>
          <a:off x="3626603" y="2692879"/>
          <a:ext cx="19876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33">
                  <a:extLst>
                    <a:ext uri="{9D8B030D-6E8A-4147-A177-3AD203B41FA5}">
                      <a16:colId xmlns:a16="http://schemas.microsoft.com/office/drawing/2014/main" val="80627670"/>
                    </a:ext>
                  </a:extLst>
                </a:gridCol>
                <a:gridCol w="1139125">
                  <a:extLst>
                    <a:ext uri="{9D8B030D-6E8A-4147-A177-3AD203B41FA5}">
                      <a16:colId xmlns:a16="http://schemas.microsoft.com/office/drawing/2014/main" val="44569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 count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7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3→5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85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5→6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5→8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14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9441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0DAA1EC-A584-489A-BBB3-ECFBC124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0" y="3109347"/>
            <a:ext cx="2807939" cy="1392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9C1592-1D15-40E2-8F3B-017A872ED78E}"/>
              </a:ext>
            </a:extLst>
          </p:cNvPr>
          <p:cNvSpPr txBox="1"/>
          <p:nvPr/>
        </p:nvSpPr>
        <p:spPr>
          <a:xfrm>
            <a:off x="1593239" y="278582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ex.c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F2738-58AB-4700-A96A-6BDEEB134E09}"/>
              </a:ext>
            </a:extLst>
          </p:cNvPr>
          <p:cNvSpPr txBox="1"/>
          <p:nvPr/>
        </p:nvSpPr>
        <p:spPr>
          <a:xfrm>
            <a:off x="3424891" y="2046548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$ ex aa</a:t>
            </a:r>
          </a:p>
          <a:p>
            <a:pPr algn="ctr"/>
            <a:r>
              <a:rPr lang="en-US" altLang="ko-KR" dirty="0"/>
              <a:t>(random number &gt;5)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FD0BF-FB27-499A-B58D-71794B879410}"/>
              </a:ext>
            </a:extLst>
          </p:cNvPr>
          <p:cNvSpPr txBox="1"/>
          <p:nvPr/>
        </p:nvSpPr>
        <p:spPr>
          <a:xfrm>
            <a:off x="5892829" y="2046547"/>
            <a:ext cx="2428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$ ex aa</a:t>
            </a:r>
          </a:p>
          <a:p>
            <a:pPr algn="ctr"/>
            <a:r>
              <a:rPr lang="en-US" altLang="ko-KR" dirty="0"/>
              <a:t>(random number &lt;=5)</a:t>
            </a:r>
            <a:endParaRPr lang="ko-KR" altLang="en-US" dirty="0"/>
          </a:p>
        </p:txBody>
      </p:sp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24CA3AD8-865B-467E-8A5B-2BEBBD33B604}"/>
              </a:ext>
            </a:extLst>
          </p:cNvPr>
          <p:cNvGraphicFramePr>
            <a:graphicFrameLocks noGrp="1"/>
          </p:cNvGraphicFramePr>
          <p:nvPr/>
        </p:nvGraphicFramePr>
        <p:xfrm>
          <a:off x="6113435" y="2692879"/>
          <a:ext cx="19876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33">
                  <a:extLst>
                    <a:ext uri="{9D8B030D-6E8A-4147-A177-3AD203B41FA5}">
                      <a16:colId xmlns:a16="http://schemas.microsoft.com/office/drawing/2014/main" val="80627670"/>
                    </a:ext>
                  </a:extLst>
                </a:gridCol>
                <a:gridCol w="1139125">
                  <a:extLst>
                    <a:ext uri="{9D8B030D-6E8A-4147-A177-3AD203B41FA5}">
                      <a16:colId xmlns:a16="http://schemas.microsoft.com/office/drawing/2014/main" val="44569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 count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7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3→5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85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5→6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5→8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14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94418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A315C6-AF85-4A3B-93A3-818C37234852}"/>
              </a:ext>
            </a:extLst>
          </p:cNvPr>
          <p:cNvSpPr/>
          <p:nvPr/>
        </p:nvSpPr>
        <p:spPr>
          <a:xfrm>
            <a:off x="3626603" y="3805399"/>
            <a:ext cx="4474490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B2AD5D-D5E8-445B-8AB5-1C08E6DA4CA1}"/>
              </a:ext>
            </a:extLst>
          </p:cNvPr>
          <p:cNvSpPr/>
          <p:nvPr/>
        </p:nvSpPr>
        <p:spPr>
          <a:xfrm>
            <a:off x="3626603" y="4170241"/>
            <a:ext cx="4474490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CB9E6B-8CE3-4BAE-BA97-C7610BCC5C8C}"/>
              </a:ext>
            </a:extLst>
          </p:cNvPr>
          <p:cNvSpPr/>
          <p:nvPr/>
        </p:nvSpPr>
        <p:spPr>
          <a:xfrm>
            <a:off x="3626603" y="3425125"/>
            <a:ext cx="4474490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7F3E7-5DAE-4254-B278-263FA41A1DAB}"/>
              </a:ext>
            </a:extLst>
          </p:cNvPr>
          <p:cNvSpPr txBox="1"/>
          <p:nvPr/>
        </p:nvSpPr>
        <p:spPr>
          <a:xfrm>
            <a:off x="8101093" y="3754427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edges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variable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6E4F86-1E54-4B9D-98A9-C430F084678C}"/>
              </a:ext>
            </a:extLst>
          </p:cNvPr>
          <p:cNvSpPr/>
          <p:nvPr/>
        </p:nvSpPr>
        <p:spPr>
          <a:xfrm>
            <a:off x="3595607" y="3045416"/>
            <a:ext cx="4533254" cy="152658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D6C00-3E45-4586-938A-FFAC9E55B0D2}"/>
              </a:ext>
            </a:extLst>
          </p:cNvPr>
          <p:cNvSpPr txBox="1"/>
          <p:nvPr/>
        </p:nvSpPr>
        <p:spPr>
          <a:xfrm>
            <a:off x="8122605" y="3214709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edges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found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A31F1-98B1-4226-987D-9EB86CD799CB}"/>
              </a:ext>
            </a:extLst>
          </p:cNvPr>
          <p:cNvSpPr txBox="1"/>
          <p:nvPr/>
        </p:nvSpPr>
        <p:spPr>
          <a:xfrm>
            <a:off x="4627098" y="5270456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Stability = (4-3)/4=25%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274A6-15C2-4F71-B3C2-095497D63EF8}"/>
              </a:ext>
            </a:extLst>
          </p:cNvPr>
          <p:cNvSpPr txBox="1"/>
          <p:nvPr/>
        </p:nvSpPr>
        <p:spPr>
          <a:xfrm>
            <a:off x="169411" y="5091186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Unstable due to the randomness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2AED16-89F5-4600-BB9D-D02482F70E6C}"/>
              </a:ext>
            </a:extLst>
          </p:cNvPr>
          <p:cNvSpPr/>
          <p:nvPr/>
        </p:nvSpPr>
        <p:spPr>
          <a:xfrm>
            <a:off x="1414220" y="3429000"/>
            <a:ext cx="472699" cy="147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46BA8A-829D-4707-B23A-5879901BB87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50570" y="3576234"/>
            <a:ext cx="0" cy="15149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0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4FDA-4C19-488F-961E-F8A6C81D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 for Reasons of Low Stability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DCBFD-F126-4393-8185-0F0F7D4D3DB0}"/>
              </a:ext>
            </a:extLst>
          </p:cNvPr>
          <p:cNvSpPr txBox="1"/>
          <p:nvPr/>
        </p:nvSpPr>
        <p:spPr>
          <a:xfrm>
            <a:off x="2151726" y="1685363"/>
            <a:ext cx="901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Extract</a:t>
            </a:r>
          </a:p>
          <a:p>
            <a:pPr algn="ctr"/>
            <a:r>
              <a:rPr lang="en-US" altLang="ko-KR" sz="1400" dirty="0"/>
              <a:t>edge IDs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5B5C7-4A93-42EF-9897-1AB9F773461D}"/>
              </a:ext>
            </a:extLst>
          </p:cNvPr>
          <p:cNvSpPr txBox="1"/>
          <p:nvPr/>
        </p:nvSpPr>
        <p:spPr>
          <a:xfrm>
            <a:off x="3429799" y="1479592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IDs and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functions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2789F-E447-4763-8276-05A46816D1B3}"/>
              </a:ext>
            </a:extLst>
          </p:cNvPr>
          <p:cNvSpPr txBox="1"/>
          <p:nvPr/>
        </p:nvSpPr>
        <p:spPr>
          <a:xfrm>
            <a:off x="222459" y="2412737"/>
            <a:ext cx="1136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program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EB3373E-1189-4DBD-BFF7-3F191553706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1358604" y="1946973"/>
            <a:ext cx="793122" cy="604264"/>
          </a:xfrm>
          <a:prstGeom prst="bentConnector3">
            <a:avLst>
              <a:gd name="adj1" fmla="val 2965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81AD16-295F-4337-9955-E7C08E84DBBD}"/>
              </a:ext>
            </a:extLst>
          </p:cNvPr>
          <p:cNvSpPr txBox="1"/>
          <p:nvPr/>
        </p:nvSpPr>
        <p:spPr>
          <a:xfrm>
            <a:off x="1828720" y="3012576"/>
            <a:ext cx="154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/>
              <a:t>afl</a:t>
            </a:r>
            <a:r>
              <a:rPr lang="en-US" altLang="ko-KR" sz="1400" dirty="0"/>
              <a:t>-fuzz</a:t>
            </a:r>
          </a:p>
          <a:p>
            <a:pPr algn="ctr"/>
            <a:r>
              <a:rPr lang="en-US" altLang="ko-KR" sz="1400" dirty="0"/>
              <a:t>with debug mode</a:t>
            </a:r>
            <a:endParaRPr lang="ko-KR" altLang="en-US" sz="14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65C493E-BF37-41AC-B3BD-EF9F2781BCF6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358604" y="2551237"/>
            <a:ext cx="470116" cy="72294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C78E86-025A-4819-8691-67AFB1C7E854}"/>
              </a:ext>
            </a:extLst>
          </p:cNvPr>
          <p:cNvSpPr txBox="1"/>
          <p:nvPr/>
        </p:nvSpPr>
        <p:spPr>
          <a:xfrm>
            <a:off x="3540342" y="3277298"/>
            <a:ext cx="1457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(var.) edges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F8564C5-45D3-41E2-8962-D4DA9346FDA6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>
          <a:xfrm flipV="1">
            <a:off x="3375939" y="2812846"/>
            <a:ext cx="1647566" cy="46134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3D8104-A856-4729-AF8D-D6DC553A477E}"/>
              </a:ext>
            </a:extLst>
          </p:cNvPr>
          <p:cNvSpPr txBox="1"/>
          <p:nvPr/>
        </p:nvSpPr>
        <p:spPr>
          <a:xfrm>
            <a:off x="4269132" y="2289626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Extract functions</a:t>
            </a:r>
          </a:p>
          <a:p>
            <a:pPr algn="ctr"/>
            <a:r>
              <a:rPr lang="en-US" altLang="ko-KR" sz="1400" dirty="0"/>
              <a:t>of var. edges</a:t>
            </a:r>
            <a:endParaRPr lang="ko-KR" altLang="en-US" sz="14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4A5DD2F-75FA-4C17-B26C-11CD5817AD9A}"/>
              </a:ext>
            </a:extLst>
          </p:cNvPr>
          <p:cNvCxnSpPr>
            <a:cxnSpLocks/>
            <a:stCxn id="4" idx="3"/>
            <a:endCxn id="22" idx="0"/>
          </p:cNvCxnSpPr>
          <p:nvPr/>
        </p:nvCxnSpPr>
        <p:spPr>
          <a:xfrm>
            <a:off x="3052934" y="1946973"/>
            <a:ext cx="1970571" cy="34265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75B955-A359-4960-A074-03062F1E180C}"/>
              </a:ext>
            </a:extLst>
          </p:cNvPr>
          <p:cNvSpPr txBox="1"/>
          <p:nvPr/>
        </p:nvSpPr>
        <p:spPr>
          <a:xfrm>
            <a:off x="6112969" y="2280303"/>
            <a:ext cx="1614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var. edges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72944-34F9-4AAD-B63A-43DDD357AA79}"/>
              </a:ext>
            </a:extLst>
          </p:cNvPr>
          <p:cNvSpPr txBox="1"/>
          <p:nvPr/>
        </p:nvSpPr>
        <p:spPr>
          <a:xfrm>
            <a:off x="6196101" y="3560900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Count edge hit</a:t>
            </a:r>
          </a:p>
          <a:p>
            <a:pPr algn="ctr"/>
            <a:r>
              <a:rPr lang="en-US" altLang="ko-KR" sz="1400" dirty="0"/>
              <a:t>of each function</a:t>
            </a:r>
            <a:endParaRPr lang="ko-KR" altLang="en-US" sz="1400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DD7278B-93F9-4B71-AC87-AAA363D2A454}"/>
              </a:ext>
            </a:extLst>
          </p:cNvPr>
          <p:cNvCxnSpPr>
            <a:cxnSpLocks/>
            <a:stCxn id="22" idx="3"/>
            <a:endCxn id="34" idx="0"/>
          </p:cNvCxnSpPr>
          <p:nvPr/>
        </p:nvCxnSpPr>
        <p:spPr>
          <a:xfrm>
            <a:off x="5777878" y="2551236"/>
            <a:ext cx="1142139" cy="10096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EB1937-8B98-4C54-A49E-589F75DABC79}"/>
              </a:ext>
            </a:extLst>
          </p:cNvPr>
          <p:cNvSpPr txBox="1"/>
          <p:nvPr/>
        </p:nvSpPr>
        <p:spPr>
          <a:xfrm>
            <a:off x="5011948" y="4510704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hit count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run 1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19868A-2FD1-43F1-A804-74714C7A17C1}"/>
              </a:ext>
            </a:extLst>
          </p:cNvPr>
          <p:cNvSpPr txBox="1"/>
          <p:nvPr/>
        </p:nvSpPr>
        <p:spPr>
          <a:xfrm>
            <a:off x="4915772" y="3684010"/>
            <a:ext cx="955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seed input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2DF440F-557A-498A-8CDC-E418C180EA74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5871035" y="3822510"/>
            <a:ext cx="3250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B3FAB8-44EE-45E4-88A6-A46C3FE05CE8}"/>
              </a:ext>
            </a:extLst>
          </p:cNvPr>
          <p:cNvSpPr txBox="1"/>
          <p:nvPr/>
        </p:nvSpPr>
        <p:spPr>
          <a:xfrm>
            <a:off x="6123536" y="4510704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hit count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run 2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458A3-EE3A-4011-918F-6B9080716D4F}"/>
              </a:ext>
            </a:extLst>
          </p:cNvPr>
          <p:cNvSpPr txBox="1"/>
          <p:nvPr/>
        </p:nvSpPr>
        <p:spPr>
          <a:xfrm>
            <a:off x="7727065" y="4510704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hit count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run x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FC950E-9126-4D38-9175-73F10C573357}"/>
              </a:ext>
            </a:extLst>
          </p:cNvPr>
          <p:cNvSpPr txBox="1"/>
          <p:nvPr/>
        </p:nvSpPr>
        <p:spPr>
          <a:xfrm>
            <a:off x="7257778" y="45017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031A09B-DE25-4CA4-9A6B-3A237626CA98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 rot="5400000">
            <a:off x="6017667" y="3608354"/>
            <a:ext cx="426584" cy="13781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0CDECA3-E9F8-4A82-AF55-1EAFB60103E7}"/>
              </a:ext>
            </a:extLst>
          </p:cNvPr>
          <p:cNvCxnSpPr>
            <a:cxnSpLocks/>
            <a:stCxn id="34" idx="2"/>
            <a:endCxn id="46" idx="0"/>
          </p:cNvCxnSpPr>
          <p:nvPr/>
        </p:nvCxnSpPr>
        <p:spPr>
          <a:xfrm rot="5400000">
            <a:off x="6573461" y="4164148"/>
            <a:ext cx="426584" cy="2665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F327974-26C6-48AD-89F8-B1285A40417B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 rot="16200000" flipH="1">
            <a:off x="7375225" y="3628911"/>
            <a:ext cx="426584" cy="13370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왼쪽 중괄호 57">
            <a:extLst>
              <a:ext uri="{FF2B5EF4-FFF2-40B4-BE49-F238E27FC236}">
                <a16:creationId xmlns:a16="http://schemas.microsoft.com/office/drawing/2014/main" id="{4C4F79CE-7586-4071-82CD-190BF07401EF}"/>
              </a:ext>
            </a:extLst>
          </p:cNvPr>
          <p:cNvSpPr/>
          <p:nvPr/>
        </p:nvSpPr>
        <p:spPr>
          <a:xfrm rot="16200000">
            <a:off x="6680002" y="3290290"/>
            <a:ext cx="424889" cy="37890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38A579-19AC-4675-ABA0-58F1E04008F3}"/>
              </a:ext>
            </a:extLst>
          </p:cNvPr>
          <p:cNvSpPr txBox="1"/>
          <p:nvPr/>
        </p:nvSpPr>
        <p:spPr>
          <a:xfrm>
            <a:off x="6293564" y="53972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Compare!</a:t>
            </a:r>
            <a:endParaRPr lang="ko-KR" altLang="en-US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59F5CB0-6331-4042-87AD-82ABD3545FBB}"/>
              </a:ext>
            </a:extLst>
          </p:cNvPr>
          <p:cNvSpPr/>
          <p:nvPr/>
        </p:nvSpPr>
        <p:spPr>
          <a:xfrm>
            <a:off x="2151726" y="1685361"/>
            <a:ext cx="901208" cy="5232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0C55E52-24B4-4352-BBE5-399EE843A9A5}"/>
              </a:ext>
            </a:extLst>
          </p:cNvPr>
          <p:cNvSpPr/>
          <p:nvPr/>
        </p:nvSpPr>
        <p:spPr>
          <a:xfrm>
            <a:off x="4269130" y="2280303"/>
            <a:ext cx="1508747" cy="52943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5CC049A-C0A0-4B39-85CC-E42B6E540AC6}"/>
              </a:ext>
            </a:extLst>
          </p:cNvPr>
          <p:cNvSpPr/>
          <p:nvPr/>
        </p:nvSpPr>
        <p:spPr>
          <a:xfrm>
            <a:off x="1828719" y="3012577"/>
            <a:ext cx="1547219" cy="52321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61E7B80-04F9-4A5B-929A-78790A19A9D9}"/>
              </a:ext>
            </a:extLst>
          </p:cNvPr>
          <p:cNvSpPr/>
          <p:nvPr/>
        </p:nvSpPr>
        <p:spPr>
          <a:xfrm>
            <a:off x="6196101" y="3560898"/>
            <a:ext cx="1447832" cy="5232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B462BCA-8564-4211-B52F-468742131D5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58604" y="2551237"/>
            <a:ext cx="4837497" cy="1409772"/>
          </a:xfrm>
          <a:prstGeom prst="bentConnector3">
            <a:avLst>
              <a:gd name="adj1" fmla="val 47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7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E2AB7-9E21-4843-B87F-9D06DF19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 Edge IDs and Var. Edges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CBF55-5334-4B2F-8436-D95099BA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Using AFL++ </a:t>
            </a:r>
            <a:r>
              <a:rPr lang="en-US" altLang="ko-KR" dirty="0" err="1"/>
              <a:t>lto</a:t>
            </a:r>
            <a:r>
              <a:rPr lang="en-US" altLang="ko-KR" dirty="0"/>
              <a:t> mode compiler and </a:t>
            </a:r>
            <a:r>
              <a:rPr lang="en-US" altLang="ko-KR" dirty="0" err="1"/>
              <a:t>afl</a:t>
            </a:r>
            <a:r>
              <a:rPr lang="en-US" altLang="ko-KR" dirty="0"/>
              <a:t>-fuzz debug mode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120C3-01D3-4871-BA01-6BDF8854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" y="3178729"/>
            <a:ext cx="3891705" cy="2020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C69A5-E37C-4265-A388-4574431A718F}"/>
              </a:ext>
            </a:extLst>
          </p:cNvPr>
          <p:cNvSpPr txBox="1"/>
          <p:nvPr/>
        </p:nvSpPr>
        <p:spPr>
          <a:xfrm>
            <a:off x="243753" y="5199201"/>
            <a:ext cx="392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IDs of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cflow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by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-clang-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lto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compile time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0F90F-2447-4B2F-A62E-CA82E5CD9D94}"/>
              </a:ext>
            </a:extLst>
          </p:cNvPr>
          <p:cNvSpPr txBox="1"/>
          <p:nvPr/>
        </p:nvSpPr>
        <p:spPr>
          <a:xfrm>
            <a:off x="2901179" y="2806285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</a:rPr>
              <a:t>Unique edge ID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E0053DE-7631-4DC7-B057-14A52CC7579B}"/>
              </a:ext>
            </a:extLst>
          </p:cNvPr>
          <p:cNvSpPr/>
          <p:nvPr/>
        </p:nvSpPr>
        <p:spPr>
          <a:xfrm>
            <a:off x="2661934" y="3118052"/>
            <a:ext cx="1571920" cy="2152584"/>
          </a:xfrm>
          <a:custGeom>
            <a:avLst/>
            <a:gdLst>
              <a:gd name="connsiteX0" fmla="*/ 72877 w 1571920"/>
              <a:gd name="connsiteY0" fmla="*/ 27820 h 2152584"/>
              <a:gd name="connsiteX1" fmla="*/ 106433 w 1571920"/>
              <a:gd name="connsiteY1" fmla="*/ 380157 h 2152584"/>
              <a:gd name="connsiteX2" fmla="*/ 878220 w 1571920"/>
              <a:gd name="connsiteY2" fmla="*/ 413713 h 2152584"/>
              <a:gd name="connsiteX3" fmla="*/ 894998 w 1571920"/>
              <a:gd name="connsiteY3" fmla="*/ 841552 h 2152584"/>
              <a:gd name="connsiteX4" fmla="*/ 693662 w 1571920"/>
              <a:gd name="connsiteY4" fmla="*/ 866719 h 2152584"/>
              <a:gd name="connsiteX5" fmla="*/ 626550 w 1571920"/>
              <a:gd name="connsiteY5" fmla="*/ 1135166 h 2152584"/>
              <a:gd name="connsiteX6" fmla="*/ 752385 w 1571920"/>
              <a:gd name="connsiteY6" fmla="*/ 1344891 h 2152584"/>
              <a:gd name="connsiteX7" fmla="*/ 383270 w 1571920"/>
              <a:gd name="connsiteY7" fmla="*/ 1403614 h 2152584"/>
              <a:gd name="connsiteX8" fmla="*/ 341325 w 1571920"/>
              <a:gd name="connsiteY8" fmla="*/ 1865009 h 2152584"/>
              <a:gd name="connsiteX9" fmla="*/ 366492 w 1571920"/>
              <a:gd name="connsiteY9" fmla="*/ 2108289 h 2152584"/>
              <a:gd name="connsiteX10" fmla="*/ 785941 w 1571920"/>
              <a:gd name="connsiteY10" fmla="*/ 2133456 h 2152584"/>
              <a:gd name="connsiteX11" fmla="*/ 945332 w 1571920"/>
              <a:gd name="connsiteY11" fmla="*/ 2099900 h 2152584"/>
              <a:gd name="connsiteX12" fmla="*/ 920165 w 1571920"/>
              <a:gd name="connsiteY12" fmla="*/ 1563005 h 2152584"/>
              <a:gd name="connsiteX13" fmla="*/ 1356393 w 1571920"/>
              <a:gd name="connsiteY13" fmla="*/ 1453948 h 2152584"/>
              <a:gd name="connsiteX14" fmla="*/ 1473838 w 1571920"/>
              <a:gd name="connsiteY14" fmla="*/ 1311335 h 2152584"/>
              <a:gd name="connsiteX15" fmla="*/ 1314448 w 1571920"/>
              <a:gd name="connsiteY15" fmla="*/ 1168722 h 2152584"/>
              <a:gd name="connsiteX16" fmla="*/ 1306059 w 1571920"/>
              <a:gd name="connsiteY16" fmla="*/ 925442 h 2152584"/>
              <a:gd name="connsiteX17" fmla="*/ 1540950 w 1571920"/>
              <a:gd name="connsiteY17" fmla="*/ 833163 h 2152584"/>
              <a:gd name="connsiteX18" fmla="*/ 1507394 w 1571920"/>
              <a:gd name="connsiteY18" fmla="*/ 346601 h 2152584"/>
              <a:gd name="connsiteX19" fmla="*/ 978888 w 1571920"/>
              <a:gd name="connsiteY19" fmla="*/ 279489 h 2152584"/>
              <a:gd name="connsiteX20" fmla="*/ 727218 w 1571920"/>
              <a:gd name="connsiteY20" fmla="*/ 52987 h 2152584"/>
              <a:gd name="connsiteX21" fmla="*/ 72877 w 1571920"/>
              <a:gd name="connsiteY21" fmla="*/ 27820 h 215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71920" h="2152584">
                <a:moveTo>
                  <a:pt x="72877" y="27820"/>
                </a:moveTo>
                <a:cubicBezTo>
                  <a:pt x="-30587" y="82348"/>
                  <a:pt x="-27791" y="315842"/>
                  <a:pt x="106433" y="380157"/>
                </a:cubicBezTo>
                <a:cubicBezTo>
                  <a:pt x="240657" y="444472"/>
                  <a:pt x="746793" y="336814"/>
                  <a:pt x="878220" y="413713"/>
                </a:cubicBezTo>
                <a:cubicBezTo>
                  <a:pt x="1009647" y="490612"/>
                  <a:pt x="925758" y="766051"/>
                  <a:pt x="894998" y="841552"/>
                </a:cubicBezTo>
                <a:cubicBezTo>
                  <a:pt x="864238" y="917053"/>
                  <a:pt x="738403" y="817783"/>
                  <a:pt x="693662" y="866719"/>
                </a:cubicBezTo>
                <a:cubicBezTo>
                  <a:pt x="648921" y="915655"/>
                  <a:pt x="616763" y="1055471"/>
                  <a:pt x="626550" y="1135166"/>
                </a:cubicBezTo>
                <a:cubicBezTo>
                  <a:pt x="636337" y="1214861"/>
                  <a:pt x="792932" y="1300150"/>
                  <a:pt x="752385" y="1344891"/>
                </a:cubicBezTo>
                <a:cubicBezTo>
                  <a:pt x="711838" y="1389632"/>
                  <a:pt x="451780" y="1316928"/>
                  <a:pt x="383270" y="1403614"/>
                </a:cubicBezTo>
                <a:cubicBezTo>
                  <a:pt x="314760" y="1490300"/>
                  <a:pt x="344121" y="1747563"/>
                  <a:pt x="341325" y="1865009"/>
                </a:cubicBezTo>
                <a:cubicBezTo>
                  <a:pt x="338529" y="1982455"/>
                  <a:pt x="292389" y="2063548"/>
                  <a:pt x="366492" y="2108289"/>
                </a:cubicBezTo>
                <a:cubicBezTo>
                  <a:pt x="440595" y="2153030"/>
                  <a:pt x="689468" y="2134854"/>
                  <a:pt x="785941" y="2133456"/>
                </a:cubicBezTo>
                <a:cubicBezTo>
                  <a:pt x="882414" y="2132058"/>
                  <a:pt x="922961" y="2194975"/>
                  <a:pt x="945332" y="2099900"/>
                </a:cubicBezTo>
                <a:cubicBezTo>
                  <a:pt x="967703" y="2004825"/>
                  <a:pt x="851655" y="1670664"/>
                  <a:pt x="920165" y="1563005"/>
                </a:cubicBezTo>
                <a:cubicBezTo>
                  <a:pt x="988675" y="1455346"/>
                  <a:pt x="1264114" y="1495893"/>
                  <a:pt x="1356393" y="1453948"/>
                </a:cubicBezTo>
                <a:cubicBezTo>
                  <a:pt x="1448672" y="1412003"/>
                  <a:pt x="1480829" y="1358873"/>
                  <a:pt x="1473838" y="1311335"/>
                </a:cubicBezTo>
                <a:cubicBezTo>
                  <a:pt x="1466847" y="1263797"/>
                  <a:pt x="1342411" y="1233037"/>
                  <a:pt x="1314448" y="1168722"/>
                </a:cubicBezTo>
                <a:cubicBezTo>
                  <a:pt x="1286485" y="1104407"/>
                  <a:pt x="1268309" y="981369"/>
                  <a:pt x="1306059" y="925442"/>
                </a:cubicBezTo>
                <a:cubicBezTo>
                  <a:pt x="1343809" y="869516"/>
                  <a:pt x="1507394" y="929637"/>
                  <a:pt x="1540950" y="833163"/>
                </a:cubicBezTo>
                <a:cubicBezTo>
                  <a:pt x="1574506" y="736690"/>
                  <a:pt x="1601071" y="438880"/>
                  <a:pt x="1507394" y="346601"/>
                </a:cubicBezTo>
                <a:cubicBezTo>
                  <a:pt x="1413717" y="254322"/>
                  <a:pt x="1108917" y="328425"/>
                  <a:pt x="978888" y="279489"/>
                </a:cubicBezTo>
                <a:cubicBezTo>
                  <a:pt x="848859" y="230553"/>
                  <a:pt x="878220" y="97728"/>
                  <a:pt x="727218" y="52987"/>
                </a:cubicBezTo>
                <a:cubicBezTo>
                  <a:pt x="576216" y="8246"/>
                  <a:pt x="176341" y="-26708"/>
                  <a:pt x="72877" y="27820"/>
                </a:cubicBezTo>
                <a:close/>
              </a:path>
            </a:pathLst>
          </a:cu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C1028-3D15-4ACA-B9D8-3D6F7B311BFD}"/>
              </a:ext>
            </a:extLst>
          </p:cNvPr>
          <p:cNvSpPr txBox="1"/>
          <p:nvPr/>
        </p:nvSpPr>
        <p:spPr>
          <a:xfrm>
            <a:off x="1032043" y="2610220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Corresponding</a:t>
            </a:r>
            <a:r>
              <a:rPr lang="ko-KR" altLang="en-US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functions</a:t>
            </a:r>
          </a:p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of each edge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B61D1CCF-527A-4E76-A888-ED2755691AE8}"/>
              </a:ext>
            </a:extLst>
          </p:cNvPr>
          <p:cNvSpPr/>
          <p:nvPr/>
        </p:nvSpPr>
        <p:spPr>
          <a:xfrm>
            <a:off x="1954732" y="3073134"/>
            <a:ext cx="1600380" cy="2207270"/>
          </a:xfrm>
          <a:custGeom>
            <a:avLst/>
            <a:gdLst>
              <a:gd name="connsiteX0" fmla="*/ 75404 w 1600380"/>
              <a:gd name="connsiteY0" fmla="*/ 72738 h 2207270"/>
              <a:gd name="connsiteX1" fmla="*/ 75404 w 1600380"/>
              <a:gd name="connsiteY1" fmla="*/ 836136 h 2207270"/>
              <a:gd name="connsiteX2" fmla="*/ 58626 w 1600380"/>
              <a:gd name="connsiteY2" fmla="*/ 2069317 h 2207270"/>
              <a:gd name="connsiteX3" fmla="*/ 914303 w 1600380"/>
              <a:gd name="connsiteY3" fmla="*/ 2161596 h 2207270"/>
              <a:gd name="connsiteX4" fmla="*/ 998193 w 1600380"/>
              <a:gd name="connsiteY4" fmla="*/ 1926705 h 2207270"/>
              <a:gd name="connsiteX5" fmla="*/ 1048527 w 1600380"/>
              <a:gd name="connsiteY5" fmla="*/ 1414976 h 2207270"/>
              <a:gd name="connsiteX6" fmla="*/ 1291807 w 1600380"/>
              <a:gd name="connsiteY6" fmla="*/ 1406587 h 2207270"/>
              <a:gd name="connsiteX7" fmla="*/ 1316974 w 1600380"/>
              <a:gd name="connsiteY7" fmla="*/ 1112972 h 2207270"/>
              <a:gd name="connsiteX8" fmla="*/ 1384086 w 1600380"/>
              <a:gd name="connsiteY8" fmla="*/ 894859 h 2207270"/>
              <a:gd name="connsiteX9" fmla="*/ 1543477 w 1600380"/>
              <a:gd name="connsiteY9" fmla="*/ 886470 h 2207270"/>
              <a:gd name="connsiteX10" fmla="*/ 1560255 w 1600380"/>
              <a:gd name="connsiteY10" fmla="*/ 584466 h 2207270"/>
              <a:gd name="connsiteX11" fmla="*/ 1031749 w 1600380"/>
              <a:gd name="connsiteY11" fmla="*/ 450242 h 2207270"/>
              <a:gd name="connsiteX12" fmla="*/ 771690 w 1600380"/>
              <a:gd name="connsiteY12" fmla="*/ 391519 h 2207270"/>
              <a:gd name="connsiteX13" fmla="*/ 712967 w 1600380"/>
              <a:gd name="connsiteY13" fmla="*/ 64349 h 2207270"/>
              <a:gd name="connsiteX14" fmla="*/ 75404 w 1600380"/>
              <a:gd name="connsiteY14" fmla="*/ 72738 h 220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00380" h="2207270">
                <a:moveTo>
                  <a:pt x="75404" y="72738"/>
                </a:moveTo>
                <a:cubicBezTo>
                  <a:pt x="-30856" y="201369"/>
                  <a:pt x="78200" y="503373"/>
                  <a:pt x="75404" y="836136"/>
                </a:cubicBezTo>
                <a:cubicBezTo>
                  <a:pt x="72608" y="1168899"/>
                  <a:pt x="-81190" y="1848407"/>
                  <a:pt x="58626" y="2069317"/>
                </a:cubicBezTo>
                <a:cubicBezTo>
                  <a:pt x="198442" y="2290227"/>
                  <a:pt x="757709" y="2185365"/>
                  <a:pt x="914303" y="2161596"/>
                </a:cubicBezTo>
                <a:cubicBezTo>
                  <a:pt x="1070897" y="2137827"/>
                  <a:pt x="975822" y="2051142"/>
                  <a:pt x="998193" y="1926705"/>
                </a:cubicBezTo>
                <a:cubicBezTo>
                  <a:pt x="1020564" y="1802268"/>
                  <a:pt x="999591" y="1501662"/>
                  <a:pt x="1048527" y="1414976"/>
                </a:cubicBezTo>
                <a:cubicBezTo>
                  <a:pt x="1097463" y="1328290"/>
                  <a:pt x="1247066" y="1456921"/>
                  <a:pt x="1291807" y="1406587"/>
                </a:cubicBezTo>
                <a:cubicBezTo>
                  <a:pt x="1336548" y="1356253"/>
                  <a:pt x="1301594" y="1198260"/>
                  <a:pt x="1316974" y="1112972"/>
                </a:cubicBezTo>
                <a:cubicBezTo>
                  <a:pt x="1332354" y="1027684"/>
                  <a:pt x="1346336" y="932609"/>
                  <a:pt x="1384086" y="894859"/>
                </a:cubicBezTo>
                <a:cubicBezTo>
                  <a:pt x="1421837" y="857109"/>
                  <a:pt x="1514116" y="938202"/>
                  <a:pt x="1543477" y="886470"/>
                </a:cubicBezTo>
                <a:cubicBezTo>
                  <a:pt x="1572838" y="834738"/>
                  <a:pt x="1645543" y="657171"/>
                  <a:pt x="1560255" y="584466"/>
                </a:cubicBezTo>
                <a:cubicBezTo>
                  <a:pt x="1474967" y="511761"/>
                  <a:pt x="1163176" y="482400"/>
                  <a:pt x="1031749" y="450242"/>
                </a:cubicBezTo>
                <a:cubicBezTo>
                  <a:pt x="900322" y="418084"/>
                  <a:pt x="824820" y="455834"/>
                  <a:pt x="771690" y="391519"/>
                </a:cubicBezTo>
                <a:cubicBezTo>
                  <a:pt x="718560" y="327204"/>
                  <a:pt x="831811" y="113285"/>
                  <a:pt x="712967" y="64349"/>
                </a:cubicBezTo>
                <a:cubicBezTo>
                  <a:pt x="594123" y="15413"/>
                  <a:pt x="181664" y="-55893"/>
                  <a:pt x="75404" y="72738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7B3B38-8410-4A6B-B529-3B6310F7B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441" y="2611122"/>
            <a:ext cx="3802051" cy="28650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B4B259-4738-41A2-87B8-760D4863B47E}"/>
              </a:ext>
            </a:extLst>
          </p:cNvPr>
          <p:cNvSpPr txBox="1"/>
          <p:nvPr/>
        </p:nvSpPr>
        <p:spPr>
          <a:xfrm>
            <a:off x="4914185" y="5476200"/>
            <a:ext cx="368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Var. edge IDs of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cflow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by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-fuzz debug mode</a:t>
            </a:r>
          </a:p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 seconds of fuzzing run)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9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EFEA3-1608-4FBE-9048-8EC58FC8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 Edge Hit of Each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EC6C9-D34D-4BD1-B572-7199F06B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24F89A-0C41-4612-8A68-176DB019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15" y="2091231"/>
            <a:ext cx="3830885" cy="13377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0B7508-2EFF-4068-A921-476DB4E4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115" y="3933283"/>
            <a:ext cx="3830885" cy="1331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119759-6A52-41FB-B2DB-BB26F051A907}"/>
              </a:ext>
            </a:extLst>
          </p:cNvPr>
          <p:cNvSpPr txBox="1"/>
          <p:nvPr/>
        </p:nvSpPr>
        <p:spPr>
          <a:xfrm>
            <a:off x="4941114" y="3429000"/>
            <a:ext cx="3830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hit count of run 1 for the function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hash_find_entry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A5A3B-0DFC-429E-88B7-4D6738F41C97}"/>
              </a:ext>
            </a:extLst>
          </p:cNvPr>
          <p:cNvSpPr txBox="1"/>
          <p:nvPr/>
        </p:nvSpPr>
        <p:spPr>
          <a:xfrm>
            <a:off x="4941113" y="5264712"/>
            <a:ext cx="3830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hit count of run 2 for the function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hash_find_entry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A5BFFD-2AC4-4B93-8309-63B4A9E29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33" y="2091231"/>
            <a:ext cx="3599882" cy="15950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3F2D77-D055-44FA-A024-1BAA2E053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33" y="4432239"/>
            <a:ext cx="3055118" cy="5937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A701EC6-8262-4C51-A12E-1F32B2437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33" y="3884757"/>
            <a:ext cx="1117262" cy="236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13D5A8-CC8F-471A-A818-A8D603976092}"/>
              </a:ext>
            </a:extLst>
          </p:cNvPr>
          <p:cNvSpPr txBox="1"/>
          <p:nvPr/>
        </p:nvSpPr>
        <p:spPr>
          <a:xfrm rot="5400000">
            <a:off x="797340" y="36400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AEA39D-8D23-413A-9AC6-78EE3B10E61B}"/>
              </a:ext>
            </a:extLst>
          </p:cNvPr>
          <p:cNvCxnSpPr>
            <a:cxnSpLocks/>
          </p:cNvCxnSpPr>
          <p:nvPr/>
        </p:nvCxnSpPr>
        <p:spPr>
          <a:xfrm flipH="1">
            <a:off x="3145872" y="2290194"/>
            <a:ext cx="213919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96BA5B-3C08-4762-A197-2D7B598F3FBC}"/>
              </a:ext>
            </a:extLst>
          </p:cNvPr>
          <p:cNvCxnSpPr>
            <a:cxnSpLocks/>
          </p:cNvCxnSpPr>
          <p:nvPr/>
        </p:nvCxnSpPr>
        <p:spPr>
          <a:xfrm flipH="1">
            <a:off x="1476462" y="2769902"/>
            <a:ext cx="3868723" cy="166233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895BA4-A5BB-4F3E-9A8F-200890D0CD82}"/>
              </a:ext>
            </a:extLst>
          </p:cNvPr>
          <p:cNvCxnSpPr>
            <a:cxnSpLocks/>
          </p:cNvCxnSpPr>
          <p:nvPr/>
        </p:nvCxnSpPr>
        <p:spPr>
          <a:xfrm flipH="1" flipV="1">
            <a:off x="3145872" y="2290194"/>
            <a:ext cx="2139192" cy="18174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25991E-3A08-4B59-9F5F-BA1204D1A746}"/>
              </a:ext>
            </a:extLst>
          </p:cNvPr>
          <p:cNvCxnSpPr>
            <a:cxnSpLocks/>
          </p:cNvCxnSpPr>
          <p:nvPr/>
        </p:nvCxnSpPr>
        <p:spPr>
          <a:xfrm flipH="1" flipV="1">
            <a:off x="1476461" y="4503925"/>
            <a:ext cx="3724713" cy="72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0D3D4A-6845-410B-B3E3-59AA1D066231}"/>
              </a:ext>
            </a:extLst>
          </p:cNvPr>
          <p:cNvSpPr txBox="1"/>
          <p:nvPr/>
        </p:nvSpPr>
        <p:spPr>
          <a:xfrm>
            <a:off x="4369831" y="1711768"/>
            <a:ext cx="440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Same number of the function call across the two runs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982CA7-16BF-4DF2-AE23-0A5F3E0B9527}"/>
              </a:ext>
            </a:extLst>
          </p:cNvPr>
          <p:cNvSpPr/>
          <p:nvPr/>
        </p:nvSpPr>
        <p:spPr>
          <a:xfrm>
            <a:off x="5345185" y="2172150"/>
            <a:ext cx="1883751" cy="37046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0CB6D0-B198-486B-9F37-C8B9A1D185B9}"/>
              </a:ext>
            </a:extLst>
          </p:cNvPr>
          <p:cNvSpPr/>
          <p:nvPr/>
        </p:nvSpPr>
        <p:spPr>
          <a:xfrm>
            <a:off x="5345184" y="4014205"/>
            <a:ext cx="1883751" cy="37046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F1251-81DF-481B-8D50-D4ACCEEC04FD}"/>
              </a:ext>
            </a:extLst>
          </p:cNvPr>
          <p:cNvSpPr txBox="1"/>
          <p:nvPr/>
        </p:nvSpPr>
        <p:spPr>
          <a:xfrm>
            <a:off x="4662349" y="5677195"/>
            <a:ext cx="399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Different number of edge hit across the two runs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0290C7-EB2B-4465-BDFC-F192635D990A}"/>
              </a:ext>
            </a:extLst>
          </p:cNvPr>
          <p:cNvSpPr/>
          <p:nvPr/>
        </p:nvSpPr>
        <p:spPr>
          <a:xfrm>
            <a:off x="5345184" y="2648309"/>
            <a:ext cx="1806114" cy="366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E7FF5B-9489-4B8F-88AF-96EA4C27E5C1}"/>
              </a:ext>
            </a:extLst>
          </p:cNvPr>
          <p:cNvSpPr/>
          <p:nvPr/>
        </p:nvSpPr>
        <p:spPr>
          <a:xfrm>
            <a:off x="5384002" y="4459563"/>
            <a:ext cx="1806114" cy="3666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DE8BBD-EC15-492D-A34C-22DB6C811BC3}"/>
              </a:ext>
            </a:extLst>
          </p:cNvPr>
          <p:cNvSpPr txBox="1"/>
          <p:nvPr/>
        </p:nvSpPr>
        <p:spPr>
          <a:xfrm>
            <a:off x="7079620" y="4186863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122-61=61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F7F79A-C07F-4504-BFE7-113F9197DF72}"/>
              </a:ext>
            </a:extLst>
          </p:cNvPr>
          <p:cNvSpPr txBox="1"/>
          <p:nvPr/>
        </p:nvSpPr>
        <p:spPr>
          <a:xfrm>
            <a:off x="7105497" y="4633799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75-38=37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04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85599-E9AE-43B5-B432-52848BEF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Found Reason for the Instability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89EE5-BE12-44F5-9B61-7AAF2337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an outside (out of process) factor which is affected across inputs</a:t>
            </a:r>
          </a:p>
          <a:p>
            <a:pPr lvl="1"/>
            <a:r>
              <a:rPr lang="en-US" altLang="ko-KR" dirty="0"/>
              <a:t>e.g., file system access, system 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3848F-6A20-44E1-9B47-5DFEDDDC13B5}"/>
              </a:ext>
            </a:extLst>
          </p:cNvPr>
          <p:cNvSpPr txBox="1"/>
          <p:nvPr/>
        </p:nvSpPr>
        <p:spPr>
          <a:xfrm>
            <a:off x="1466220" y="270079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ex.c</a:t>
            </a:r>
            <a:endParaRPr lang="ko-KR" altLang="en-US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F3F2A79C-0DA9-4252-89F3-93619948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98831"/>
              </p:ext>
            </p:extLst>
          </p:nvPr>
        </p:nvGraphicFramePr>
        <p:xfrm>
          <a:off x="3626603" y="2742261"/>
          <a:ext cx="19876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150">
                  <a:extLst>
                    <a:ext uri="{9D8B030D-6E8A-4147-A177-3AD203B41FA5}">
                      <a16:colId xmlns:a16="http://schemas.microsoft.com/office/drawing/2014/main" val="80627670"/>
                    </a:ext>
                  </a:extLst>
                </a:gridCol>
                <a:gridCol w="1065508">
                  <a:extLst>
                    <a:ext uri="{9D8B030D-6E8A-4147-A177-3AD203B41FA5}">
                      <a16:colId xmlns:a16="http://schemas.microsoft.com/office/drawing/2014/main" val="44569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 count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7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85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9→10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9→12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12→13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14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12→14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9441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9E175B-9359-4ACC-B248-10DAC7988BA9}"/>
              </a:ext>
            </a:extLst>
          </p:cNvPr>
          <p:cNvSpPr txBox="1"/>
          <p:nvPr/>
        </p:nvSpPr>
        <p:spPr>
          <a:xfrm>
            <a:off x="4101358" y="23652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$ ex aa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75698-0975-43E4-8982-CC6E666E22A3}"/>
              </a:ext>
            </a:extLst>
          </p:cNvPr>
          <p:cNvSpPr txBox="1"/>
          <p:nvPr/>
        </p:nvSpPr>
        <p:spPr>
          <a:xfrm>
            <a:off x="4329326" y="516219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heap</a:t>
            </a:r>
            <a:endParaRPr lang="ko-KR" altLang="en-US" sz="1400" dirty="0"/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0E666F43-7CE3-4AF5-9413-095C1A2E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08147"/>
              </p:ext>
            </p:extLst>
          </p:nvPr>
        </p:nvGraphicFramePr>
        <p:xfrm>
          <a:off x="3778357" y="5475256"/>
          <a:ext cx="168415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522">
                  <a:extLst>
                    <a:ext uri="{9D8B030D-6E8A-4147-A177-3AD203B41FA5}">
                      <a16:colId xmlns:a16="http://schemas.microsoft.com/office/drawing/2014/main" val="2088916836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928455162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1005038696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2589232158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2434573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0x000F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2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0x000B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26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0x0007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2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0x0003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33289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E16FFB94-0A30-43CF-8CB3-D648359E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4" y="3075817"/>
            <a:ext cx="3023232" cy="176103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5029C4-4CA1-4F47-979F-D5697E066A32}"/>
              </a:ext>
            </a:extLst>
          </p:cNvPr>
          <p:cNvSpPr txBox="1"/>
          <p:nvPr/>
        </p:nvSpPr>
        <p:spPr>
          <a:xfrm>
            <a:off x="4304938" y="661122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ptr_a</a:t>
            </a:r>
            <a:endParaRPr lang="ko-KR" altLang="en-US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3A2A37F-B230-42CB-9935-0A6A444F4032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571999" y="6349701"/>
            <a:ext cx="0" cy="261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6">
            <a:extLst>
              <a:ext uri="{FF2B5EF4-FFF2-40B4-BE49-F238E27FC236}">
                <a16:creationId xmlns:a16="http://schemas.microsoft.com/office/drawing/2014/main" id="{EFD3CD59-55A6-4DBA-97C2-EA897EE5E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18604"/>
              </p:ext>
            </p:extLst>
          </p:nvPr>
        </p:nvGraphicFramePr>
        <p:xfrm>
          <a:off x="6000529" y="2742256"/>
          <a:ext cx="198765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2150">
                  <a:extLst>
                    <a:ext uri="{9D8B030D-6E8A-4147-A177-3AD203B41FA5}">
                      <a16:colId xmlns:a16="http://schemas.microsoft.com/office/drawing/2014/main" val="80627670"/>
                    </a:ext>
                  </a:extLst>
                </a:gridCol>
                <a:gridCol w="1065508">
                  <a:extLst>
                    <a:ext uri="{9D8B030D-6E8A-4147-A177-3AD203B41FA5}">
                      <a16:colId xmlns:a16="http://schemas.microsoft.com/office/drawing/2014/main" val="44569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hit count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7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8→9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851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9→10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4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9→12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12→13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14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12→14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9441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FC3A211-D474-4AAF-8AAD-4EB11D00C30B}"/>
              </a:ext>
            </a:extLst>
          </p:cNvPr>
          <p:cNvSpPr txBox="1"/>
          <p:nvPr/>
        </p:nvSpPr>
        <p:spPr>
          <a:xfrm>
            <a:off x="6475284" y="236526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$ ex aa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1CF654-87F2-483F-AB5C-F1BDA235608B}"/>
              </a:ext>
            </a:extLst>
          </p:cNvPr>
          <p:cNvSpPr txBox="1"/>
          <p:nvPr/>
        </p:nvSpPr>
        <p:spPr>
          <a:xfrm>
            <a:off x="6703252" y="516218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heap</a:t>
            </a:r>
            <a:endParaRPr lang="ko-KR" altLang="en-US" sz="1400" dirty="0"/>
          </a:p>
        </p:txBody>
      </p:sp>
      <p:graphicFrame>
        <p:nvGraphicFramePr>
          <p:cNvPr id="38" name="표 26">
            <a:extLst>
              <a:ext uri="{FF2B5EF4-FFF2-40B4-BE49-F238E27FC236}">
                <a16:creationId xmlns:a16="http://schemas.microsoft.com/office/drawing/2014/main" id="{86355526-62B4-4824-A5B0-207CA0372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362777"/>
              </p:ext>
            </p:extLst>
          </p:nvPr>
        </p:nvGraphicFramePr>
        <p:xfrm>
          <a:off x="6152283" y="5475251"/>
          <a:ext cx="168415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522">
                  <a:extLst>
                    <a:ext uri="{9D8B030D-6E8A-4147-A177-3AD203B41FA5}">
                      <a16:colId xmlns:a16="http://schemas.microsoft.com/office/drawing/2014/main" val="2088916836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928455162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1005038696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2589232158"/>
                    </a:ext>
                  </a:extLst>
                </a:gridCol>
                <a:gridCol w="257907">
                  <a:extLst>
                    <a:ext uri="{9D8B030D-6E8A-4147-A177-3AD203B41FA5}">
                      <a16:colId xmlns:a16="http://schemas.microsoft.com/office/drawing/2014/main" val="24345736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0x000F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12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0x000B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26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0x0007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2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0x0003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6D7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3328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5DEB000-2302-4312-B49A-422E2B73AB21}"/>
              </a:ext>
            </a:extLst>
          </p:cNvPr>
          <p:cNvSpPr txBox="1"/>
          <p:nvPr/>
        </p:nvSpPr>
        <p:spPr>
          <a:xfrm>
            <a:off x="6678864" y="661122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ptr_a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0DE9479-1ABE-4239-87C2-65897FFF3B1E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6945925" y="6092631"/>
            <a:ext cx="0" cy="5185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02B41D-F5BB-4CAD-8DAC-0708ED1A759A}"/>
              </a:ext>
            </a:extLst>
          </p:cNvPr>
          <p:cNvSpPr/>
          <p:nvPr/>
        </p:nvSpPr>
        <p:spPr>
          <a:xfrm>
            <a:off x="3606034" y="3854780"/>
            <a:ext cx="4409034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146825-F55E-40E4-92DF-19D13CFFB651}"/>
              </a:ext>
            </a:extLst>
          </p:cNvPr>
          <p:cNvSpPr/>
          <p:nvPr/>
        </p:nvSpPr>
        <p:spPr>
          <a:xfrm>
            <a:off x="3606034" y="4219622"/>
            <a:ext cx="4409034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3AC891-1565-461E-94CE-22882C3FA721}"/>
              </a:ext>
            </a:extLst>
          </p:cNvPr>
          <p:cNvSpPr/>
          <p:nvPr/>
        </p:nvSpPr>
        <p:spPr>
          <a:xfrm>
            <a:off x="3606034" y="3474506"/>
            <a:ext cx="4409034" cy="3597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56A65B-9AF5-43F2-B68A-031BBD37825F}"/>
              </a:ext>
            </a:extLst>
          </p:cNvPr>
          <p:cNvSpPr txBox="1"/>
          <p:nvPr/>
        </p:nvSpPr>
        <p:spPr>
          <a:xfrm>
            <a:off x="8042476" y="380380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edges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variable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C0B09AE-456C-4C2E-8740-34A3A9D1918B}"/>
              </a:ext>
            </a:extLst>
          </p:cNvPr>
          <p:cNvSpPr/>
          <p:nvPr/>
        </p:nvSpPr>
        <p:spPr>
          <a:xfrm>
            <a:off x="3575538" y="3094797"/>
            <a:ext cx="4466938" cy="152658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D0E6B7-62DE-4248-83B6-4512DE9F43F9}"/>
              </a:ext>
            </a:extLst>
          </p:cNvPr>
          <p:cNvSpPr txBox="1"/>
          <p:nvPr/>
        </p:nvSpPr>
        <p:spPr>
          <a:xfrm>
            <a:off x="8063988" y="3264090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edges</a:t>
            </a:r>
          </a:p>
          <a:p>
            <a:pPr algn="ctr"/>
            <a:r>
              <a:rPr lang="en-US" altLang="ko-KR" sz="1200" dirty="0">
                <a:solidFill>
                  <a:srgbClr val="0000FF"/>
                </a:solidFill>
              </a:rPr>
              <a:t>found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3C14CE-4951-4BC0-B799-08DE862A8560}"/>
              </a:ext>
            </a:extLst>
          </p:cNvPr>
          <p:cNvSpPr txBox="1"/>
          <p:nvPr/>
        </p:nvSpPr>
        <p:spPr>
          <a:xfrm>
            <a:off x="984568" y="4992909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Unstable due</a:t>
            </a:r>
          </a:p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to system call</a:t>
            </a:r>
          </a:p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(general for most of</a:t>
            </a:r>
          </a:p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target programs)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7290ED-EFC2-4477-B281-6A98DF9027F8}"/>
              </a:ext>
            </a:extLst>
          </p:cNvPr>
          <p:cNvSpPr/>
          <p:nvPr/>
        </p:nvSpPr>
        <p:spPr>
          <a:xfrm>
            <a:off x="1924174" y="3507133"/>
            <a:ext cx="472699" cy="147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EF51D26-E6C8-44BF-8799-F2CC0E49B408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H="1" flipV="1">
            <a:off x="2160524" y="3654367"/>
            <a:ext cx="7" cy="13385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9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2FCAC-A1B0-420C-858B-48A0F70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Found Reason for the Instability in </a:t>
            </a:r>
            <a:r>
              <a:rPr lang="en-US" altLang="ko-KR" i="1" dirty="0" err="1"/>
              <a:t>cflow</a:t>
            </a:r>
            <a:endParaRPr lang="ko-KR" alt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C170-7465-46D7-95AD-E2A2FCA0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Hash function that uses memory address as key</a:t>
            </a:r>
          </a:p>
          <a:p>
            <a:pPr lvl="1"/>
            <a:r>
              <a:rPr lang="en-US" altLang="ko-KR" dirty="0"/>
              <a:t>Unstable, but correct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620E96-C327-44CA-87B0-45ADAFDE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94" y="2505670"/>
            <a:ext cx="3606487" cy="122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F7F573-807B-4FF7-9EAB-429E437A96B0}"/>
              </a:ext>
            </a:extLst>
          </p:cNvPr>
          <p:cNvSpPr txBox="1"/>
          <p:nvPr/>
        </p:nvSpPr>
        <p:spPr>
          <a:xfrm>
            <a:off x="4641742" y="2695203"/>
            <a:ext cx="3754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Use memory address (which may vary across inputs) of a pointer variable </a:t>
            </a:r>
            <a:r>
              <a:rPr lang="en-US" altLang="ko-KR" i="1" dirty="0">
                <a:solidFill>
                  <a:srgbClr val="FF0000"/>
                </a:solidFill>
              </a:rPr>
              <a:t>data</a:t>
            </a:r>
            <a:r>
              <a:rPr lang="en-US" altLang="ko-KR" dirty="0">
                <a:solidFill>
                  <a:srgbClr val="FF0000"/>
                </a:solidFill>
              </a:rPr>
              <a:t> as the key for hash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6A14E5-FEB1-44A4-AEBD-873ACEC6EDE2}"/>
              </a:ext>
            </a:extLst>
          </p:cNvPr>
          <p:cNvSpPr/>
          <p:nvPr/>
        </p:nvSpPr>
        <p:spPr>
          <a:xfrm>
            <a:off x="1249543" y="3249768"/>
            <a:ext cx="2300983" cy="153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0ADD32-C1C1-4727-9F6B-44DFFCF9069D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3550526" y="3156868"/>
            <a:ext cx="1091216" cy="1694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46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8243B1E-AA1C-4E0A-9F75-BB6BA67F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Comparing fuzzing speed and crash detection ability of AFL++ normal mode and that of (manually</a:t>
            </a:r>
            <a:r>
              <a:rPr lang="ko-KR" altLang="en-US" dirty="0"/>
              <a:t> </a:t>
            </a:r>
            <a:r>
              <a:rPr lang="en-US" altLang="ko-KR" dirty="0"/>
              <a:t>configured) persistent mode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3F9536-FDA0-4ABE-9115-0F8DE18F4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74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55DC2-BE74-486B-970B-43150FEF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There may be More Reasons of</a:t>
            </a:r>
            <a:br>
              <a:rPr lang="en-US" altLang="ko-KR" dirty="0"/>
            </a:br>
            <a:r>
              <a:rPr lang="en-US" altLang="ko-KR" dirty="0"/>
              <a:t>Low Stability, but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B6F4F-2B73-42AE-9FA6-1D91325F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Difficulty on finding the reasons</a:t>
            </a:r>
          </a:p>
          <a:p>
            <a:pPr lvl="1"/>
            <a:r>
              <a:rPr lang="en-US" altLang="ko-KR" dirty="0"/>
              <a:t>Some variable edges occur after many side effects of many fuzzing inputs</a:t>
            </a:r>
          </a:p>
          <a:p>
            <a:pPr lvl="2"/>
            <a:r>
              <a:rPr lang="en-US" altLang="ko-KR" dirty="0"/>
              <a:t>and hard to catch the time it occur.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179F37-5B08-4D57-980D-592D9A50D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496"/>
          <a:stretch/>
        </p:blipFill>
        <p:spPr>
          <a:xfrm>
            <a:off x="934936" y="2914244"/>
            <a:ext cx="2907222" cy="3440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82FC3E-628E-44FC-B2F9-0B652E0F0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54"/>
          <a:stretch/>
        </p:blipFill>
        <p:spPr>
          <a:xfrm>
            <a:off x="934936" y="3282229"/>
            <a:ext cx="2907222" cy="14566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E605A9-0DEE-445F-BD5E-373471BF1FFB}"/>
              </a:ext>
            </a:extLst>
          </p:cNvPr>
          <p:cNvSpPr/>
          <p:nvPr/>
        </p:nvSpPr>
        <p:spPr>
          <a:xfrm>
            <a:off x="934936" y="3403833"/>
            <a:ext cx="2554884" cy="119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ACC311-0C4D-4407-94C7-5D9A61D0F2B7}"/>
              </a:ext>
            </a:extLst>
          </p:cNvPr>
          <p:cNvSpPr/>
          <p:nvPr/>
        </p:nvSpPr>
        <p:spPr>
          <a:xfrm>
            <a:off x="934936" y="3763256"/>
            <a:ext cx="2554884" cy="119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411D94-3551-4E4D-A3F7-5B53CCEDB0A3}"/>
              </a:ext>
            </a:extLst>
          </p:cNvPr>
          <p:cNvSpPr/>
          <p:nvPr/>
        </p:nvSpPr>
        <p:spPr>
          <a:xfrm>
            <a:off x="934936" y="4474196"/>
            <a:ext cx="2554884" cy="1195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D88E5-8034-47AD-9E56-897AAD7DD6CA}"/>
              </a:ext>
            </a:extLst>
          </p:cNvPr>
          <p:cNvSpPr txBox="1"/>
          <p:nvPr/>
        </p:nvSpPr>
        <p:spPr>
          <a:xfrm>
            <a:off x="609206" y="333970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B0C41-B602-4EA3-9525-6B6C37CE75FE}"/>
              </a:ext>
            </a:extLst>
          </p:cNvPr>
          <p:cNvSpPr txBox="1"/>
          <p:nvPr/>
        </p:nvSpPr>
        <p:spPr>
          <a:xfrm>
            <a:off x="609206" y="368662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761FB-AA2D-4A56-8F98-1E7D00DD545E}"/>
              </a:ext>
            </a:extLst>
          </p:cNvPr>
          <p:cNvSpPr txBox="1"/>
          <p:nvPr/>
        </p:nvSpPr>
        <p:spPr>
          <a:xfrm>
            <a:off x="609206" y="439459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b4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31E2EC-1915-4AE3-94AE-6397DF8C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345" y="2554793"/>
            <a:ext cx="2382473" cy="10574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716033-4510-40B0-9F98-84B1B7EC66FA}"/>
              </a:ext>
            </a:extLst>
          </p:cNvPr>
          <p:cNvSpPr txBox="1"/>
          <p:nvPr/>
        </p:nvSpPr>
        <p:spPr>
          <a:xfrm>
            <a:off x="4714984" y="291175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Run 1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2D26C-5DBE-49D7-A92B-9D67ECF35075}"/>
              </a:ext>
            </a:extLst>
          </p:cNvPr>
          <p:cNvSpPr txBox="1"/>
          <p:nvPr/>
        </p:nvSpPr>
        <p:spPr>
          <a:xfrm>
            <a:off x="4714983" y="404554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Run 2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FD74CF7-7CAF-443E-AB5F-BFE35FE29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345" y="3662599"/>
            <a:ext cx="2382474" cy="10660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600CCD-1F4D-4D7A-AA44-A68EEB47C69E}"/>
              </a:ext>
            </a:extLst>
          </p:cNvPr>
          <p:cNvSpPr txBox="1"/>
          <p:nvPr/>
        </p:nvSpPr>
        <p:spPr>
          <a:xfrm>
            <a:off x="985983" y="4738901"/>
            <a:ext cx="280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ident that includes var. edges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FD672-E013-4D95-8AB5-A9F96465A982}"/>
              </a:ext>
            </a:extLst>
          </p:cNvPr>
          <p:cNvSpPr txBox="1"/>
          <p:nvPr/>
        </p:nvSpPr>
        <p:spPr>
          <a:xfrm>
            <a:off x="7697813" y="3831456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232=116*2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0CD2E4-658C-42ED-8E33-4F019B733A3F}"/>
              </a:ext>
            </a:extLst>
          </p:cNvPr>
          <p:cNvSpPr txBox="1"/>
          <p:nvPr/>
        </p:nvSpPr>
        <p:spPr>
          <a:xfrm>
            <a:off x="7697813" y="4156923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62=31*2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048182-118A-4093-B2AC-9A2740D994A3}"/>
              </a:ext>
            </a:extLst>
          </p:cNvPr>
          <p:cNvSpPr txBox="1"/>
          <p:nvPr/>
        </p:nvSpPr>
        <p:spPr>
          <a:xfrm>
            <a:off x="7697813" y="4482391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170=85*2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89D91-7C2C-412E-B465-3CB9418C9108}"/>
              </a:ext>
            </a:extLst>
          </p:cNvPr>
          <p:cNvSpPr txBox="1"/>
          <p:nvPr/>
        </p:nvSpPr>
        <p:spPr>
          <a:xfrm>
            <a:off x="4714985" y="559427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Run 8</a:t>
            </a:r>
            <a:endParaRPr lang="ko-KR" altLang="en-US" sz="1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8041887-DDBA-4E36-98F2-8C78C1657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344" y="5215838"/>
            <a:ext cx="2382474" cy="10847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773D689-9781-4E05-9DA4-3EC329C0162A}"/>
              </a:ext>
            </a:extLst>
          </p:cNvPr>
          <p:cNvSpPr txBox="1"/>
          <p:nvPr/>
        </p:nvSpPr>
        <p:spPr>
          <a:xfrm rot="5400000">
            <a:off x="6484690" y="48020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C70701-65C0-43A3-AFF9-6C2760B2CD5B}"/>
              </a:ext>
            </a:extLst>
          </p:cNvPr>
          <p:cNvSpPr txBox="1"/>
          <p:nvPr/>
        </p:nvSpPr>
        <p:spPr>
          <a:xfrm>
            <a:off x="7714361" y="5381205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928=116*8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3D858-8DE3-4A1E-BB51-9605182B1764}"/>
              </a:ext>
            </a:extLst>
          </p:cNvPr>
          <p:cNvSpPr txBox="1"/>
          <p:nvPr/>
        </p:nvSpPr>
        <p:spPr>
          <a:xfrm>
            <a:off x="7722610" y="5749873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248=31*8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041DFE-2C3A-42BD-816F-1CD3158FB5AE}"/>
              </a:ext>
            </a:extLst>
          </p:cNvPr>
          <p:cNvSpPr txBox="1"/>
          <p:nvPr/>
        </p:nvSpPr>
        <p:spPr>
          <a:xfrm>
            <a:off x="7724689" y="6074833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680=85*8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F15DD2-C5CE-46DF-BB60-669B73AEBC47}"/>
              </a:ext>
            </a:extLst>
          </p:cNvPr>
          <p:cNvSpPr txBox="1"/>
          <p:nvPr/>
        </p:nvSpPr>
        <p:spPr>
          <a:xfrm>
            <a:off x="2038553" y="5295215"/>
            <a:ext cx="239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i="1" dirty="0">
                <a:solidFill>
                  <a:srgbClr val="FF0000"/>
                </a:solidFill>
              </a:rPr>
              <a:t>No found var. edges</a:t>
            </a:r>
          </a:p>
          <a:p>
            <a:pPr algn="r"/>
            <a:r>
              <a:rPr lang="en-US" altLang="ko-KR" b="1" i="1" dirty="0">
                <a:solidFill>
                  <a:srgbClr val="FF0000"/>
                </a:solidFill>
              </a:rPr>
              <a:t>across eight runs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E7E0F3A1-E00D-461A-A257-F7941273EA5A}"/>
              </a:ext>
            </a:extLst>
          </p:cNvPr>
          <p:cNvSpPr/>
          <p:nvPr/>
        </p:nvSpPr>
        <p:spPr>
          <a:xfrm>
            <a:off x="4429016" y="2701254"/>
            <a:ext cx="361470" cy="3599287"/>
          </a:xfrm>
          <a:prstGeom prst="leftBrace">
            <a:avLst>
              <a:gd name="adj1" fmla="val 8333"/>
              <a:gd name="adj2" fmla="val 8263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40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2BD6-E188-4B10-8D0B-A5EF7534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There may be More Reasons of</a:t>
            </a:r>
            <a:br>
              <a:rPr lang="en-US" altLang="ko-KR" dirty="0"/>
            </a:br>
            <a:r>
              <a:rPr lang="en-US" altLang="ko-KR" dirty="0"/>
              <a:t>Low Stability, but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A96F6-22C2-42CC-9C03-132844C1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Difficulty on finding the reasons</a:t>
            </a:r>
          </a:p>
          <a:p>
            <a:pPr lvl="1"/>
            <a:r>
              <a:rPr lang="en-US" altLang="ko-KR" dirty="0"/>
              <a:t>Still some global variables are not reinitialized after the exhaustive reinitialization.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54529-D8E0-4F42-9F19-FF13EAF6CDC0}"/>
              </a:ext>
            </a:extLst>
          </p:cNvPr>
          <p:cNvSpPr txBox="1"/>
          <p:nvPr/>
        </p:nvSpPr>
        <p:spPr>
          <a:xfrm>
            <a:off x="3822881" y="2397056"/>
            <a:ext cx="19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Make a list of</a:t>
            </a:r>
          </a:p>
          <a:p>
            <a:pPr algn="ctr"/>
            <a:r>
              <a:rPr lang="en-US" altLang="ko-KR" sz="1400" dirty="0"/>
              <a:t>Global Variables (GV)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ECA9E-F27C-487C-95C3-E1A2EE70BF30}"/>
              </a:ext>
            </a:extLst>
          </p:cNvPr>
          <p:cNvSpPr txBox="1"/>
          <p:nvPr/>
        </p:nvSpPr>
        <p:spPr>
          <a:xfrm>
            <a:off x="4779777" y="2938636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list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19CF70-99FC-4415-93CE-26431BA5083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4779777" y="2920276"/>
            <a:ext cx="1" cy="296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58A19A-D977-41C2-8BF1-7D6E66A0AB5C}"/>
              </a:ext>
            </a:extLst>
          </p:cNvPr>
          <p:cNvSpPr txBox="1"/>
          <p:nvPr/>
        </p:nvSpPr>
        <p:spPr>
          <a:xfrm>
            <a:off x="2992649" y="4081479"/>
            <a:ext cx="1585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Extract the value</a:t>
            </a:r>
          </a:p>
          <a:p>
            <a:pPr algn="ctr"/>
            <a:r>
              <a:rPr lang="en-US" altLang="ko-KR" sz="1400" dirty="0"/>
              <a:t>of the GV at the beginning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32A62-D1C7-4737-B6D2-64014D2F8145}"/>
              </a:ext>
            </a:extLst>
          </p:cNvPr>
          <p:cNvSpPr txBox="1"/>
          <p:nvPr/>
        </p:nvSpPr>
        <p:spPr>
          <a:xfrm>
            <a:off x="1124294" y="3810592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program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35DCA-EE3A-4DB4-8225-4F15A10C7C3F}"/>
              </a:ext>
            </a:extLst>
          </p:cNvPr>
          <p:cNvSpPr txBox="1"/>
          <p:nvPr/>
        </p:nvSpPr>
        <p:spPr>
          <a:xfrm>
            <a:off x="1207650" y="4189201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seed input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44827B4-A15E-4221-84C9-11336E5F6DE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187406" y="3941397"/>
            <a:ext cx="410210" cy="19314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E4BE6FF-A9AC-49F1-A8F7-9040DF311778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2104049" y="4134544"/>
            <a:ext cx="493567" cy="185462"/>
          </a:xfrm>
          <a:prstGeom prst="bentConnector3">
            <a:avLst>
              <a:gd name="adj1" fmla="val 586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344C49-C4E0-4930-95E6-E2EE62512F9D}"/>
              </a:ext>
            </a:extLst>
          </p:cNvPr>
          <p:cNvSpPr txBox="1"/>
          <p:nvPr/>
        </p:nvSpPr>
        <p:spPr>
          <a:xfrm>
            <a:off x="3514120" y="3242821"/>
            <a:ext cx="2531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For each GV in the list</a:t>
            </a:r>
          </a:p>
          <a:p>
            <a:pPr algn="ctr"/>
            <a:r>
              <a:rPr lang="en-US" altLang="ko-KR" sz="1400" dirty="0"/>
              <a:t>Run </a:t>
            </a:r>
            <a:r>
              <a:rPr lang="en-US" altLang="ko-KR" sz="1400" dirty="0" err="1"/>
              <a:t>gdb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9AA8B-723C-42E3-8EBE-7F4F206CD5C9}"/>
              </a:ext>
            </a:extLst>
          </p:cNvPr>
          <p:cNvSpPr txBox="1"/>
          <p:nvPr/>
        </p:nvSpPr>
        <p:spPr>
          <a:xfrm>
            <a:off x="4876953" y="4189201"/>
            <a:ext cx="1810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Extract the value</a:t>
            </a:r>
          </a:p>
          <a:p>
            <a:pPr algn="ctr"/>
            <a:r>
              <a:rPr lang="en-US" altLang="ko-KR" sz="1400" dirty="0"/>
              <a:t>of the GV at the end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5A822-72C9-4416-861C-EDED114B73C5}"/>
              </a:ext>
            </a:extLst>
          </p:cNvPr>
          <p:cNvSpPr txBox="1"/>
          <p:nvPr/>
        </p:nvSpPr>
        <p:spPr>
          <a:xfrm>
            <a:off x="3240068" y="5250035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value</a:t>
            </a:r>
          </a:p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89C4D-2B2D-4487-BCDC-A255755860C6}"/>
              </a:ext>
            </a:extLst>
          </p:cNvPr>
          <p:cNvSpPr txBox="1"/>
          <p:nvPr/>
        </p:nvSpPr>
        <p:spPr>
          <a:xfrm>
            <a:off x="5417261" y="5250035"/>
            <a:ext cx="7296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value</a:t>
            </a:r>
          </a:p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66821F-1227-4E69-9898-98A00A6AF1A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3785250" y="4820143"/>
            <a:ext cx="1" cy="4298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937013-A00C-40F9-B17D-5EAA99AFF992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5782105" y="4712421"/>
            <a:ext cx="1" cy="5376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0F0CB1F-29CB-47C4-B299-252DDF0E16CD}"/>
              </a:ext>
            </a:extLst>
          </p:cNvPr>
          <p:cNvSpPr/>
          <p:nvPr/>
        </p:nvSpPr>
        <p:spPr>
          <a:xfrm>
            <a:off x="2597616" y="3216824"/>
            <a:ext cx="4364322" cy="183544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7BA1AD3-F538-4B9C-A3FD-4F8F8D4C8DBA}"/>
              </a:ext>
            </a:extLst>
          </p:cNvPr>
          <p:cNvSpPr/>
          <p:nvPr/>
        </p:nvSpPr>
        <p:spPr>
          <a:xfrm>
            <a:off x="2992649" y="4081480"/>
            <a:ext cx="1585203" cy="7386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351E1B1-A589-439F-B07B-355EF8F6E4A4}"/>
              </a:ext>
            </a:extLst>
          </p:cNvPr>
          <p:cNvSpPr/>
          <p:nvPr/>
        </p:nvSpPr>
        <p:spPr>
          <a:xfrm>
            <a:off x="4876952" y="4189202"/>
            <a:ext cx="1810305" cy="52322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4926D91A-F853-46B7-AB28-322D718E5B35}"/>
              </a:ext>
            </a:extLst>
          </p:cNvPr>
          <p:cNvSpPr/>
          <p:nvPr/>
        </p:nvSpPr>
        <p:spPr>
          <a:xfrm>
            <a:off x="4375145" y="5779841"/>
            <a:ext cx="960968" cy="2901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17AACE1-ADDA-498A-B7E0-E9F7680F44A4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>
            <a:off x="4330431" y="5465479"/>
            <a:ext cx="525198" cy="3143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4584EB2-7D56-4E5D-BC29-83410BCC80CF}"/>
              </a:ext>
            </a:extLst>
          </p:cNvPr>
          <p:cNvCxnSpPr>
            <a:cxnSpLocks/>
            <a:stCxn id="15" idx="1"/>
            <a:endCxn id="21" idx="0"/>
          </p:cNvCxnSpPr>
          <p:nvPr/>
        </p:nvCxnSpPr>
        <p:spPr>
          <a:xfrm rot="10800000" flipV="1">
            <a:off x="4855629" y="5465479"/>
            <a:ext cx="561632" cy="3143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356AFB-81DA-4BDF-889B-E7B1E4D3D05D}"/>
              </a:ext>
            </a:extLst>
          </p:cNvPr>
          <p:cNvSpPr txBox="1"/>
          <p:nvPr/>
        </p:nvSpPr>
        <p:spPr>
          <a:xfrm>
            <a:off x="4101833" y="5773930"/>
            <a:ext cx="1507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If they are different,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38B3A1-489B-4E1F-9A98-56E56710B517}"/>
              </a:ext>
            </a:extLst>
          </p:cNvPr>
          <p:cNvSpPr txBox="1"/>
          <p:nvPr/>
        </p:nvSpPr>
        <p:spPr>
          <a:xfrm>
            <a:off x="6264932" y="5743152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 list to reinitialize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F683DD-12AA-489B-914F-4881AEA7F1B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5609425" y="5912429"/>
            <a:ext cx="6555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95FE6C9-8BA8-4000-9D05-16B6758480F7}"/>
              </a:ext>
            </a:extLst>
          </p:cNvPr>
          <p:cNvSpPr txBox="1"/>
          <p:nvPr/>
        </p:nvSpPr>
        <p:spPr>
          <a:xfrm>
            <a:off x="5634557" y="5900406"/>
            <a:ext cx="627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</a:t>
            </a:r>
            <a:endParaRPr lang="ko-KR" altLang="en-US" sz="10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1F395C5E-84F3-4C21-9F85-A7BCE0740A11}"/>
              </a:ext>
            </a:extLst>
          </p:cNvPr>
          <p:cNvCxnSpPr>
            <a:cxnSpLocks/>
            <a:stCxn id="12" idx="1"/>
            <a:endCxn id="19" idx="1"/>
          </p:cNvCxnSpPr>
          <p:nvPr/>
        </p:nvCxnSpPr>
        <p:spPr>
          <a:xfrm rot="10800000" flipV="1">
            <a:off x="2992650" y="3504430"/>
            <a:ext cx="521471" cy="946381"/>
          </a:xfrm>
          <a:prstGeom prst="bentConnector3">
            <a:avLst>
              <a:gd name="adj1" fmla="val 1438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357339A-69E4-4E5C-A23E-072955CBEDFB}"/>
              </a:ext>
            </a:extLst>
          </p:cNvPr>
          <p:cNvCxnSpPr>
            <a:cxnSpLocks/>
            <a:stCxn id="20" idx="3"/>
            <a:endCxn id="12" idx="3"/>
          </p:cNvCxnSpPr>
          <p:nvPr/>
        </p:nvCxnSpPr>
        <p:spPr>
          <a:xfrm flipH="1" flipV="1">
            <a:off x="6045434" y="3504431"/>
            <a:ext cx="641823" cy="946381"/>
          </a:xfrm>
          <a:prstGeom prst="bentConnector3">
            <a:avLst>
              <a:gd name="adj1" fmla="val -235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CC08E8C-59DA-413B-A9B7-60F9BDEBB362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4577852" y="4450811"/>
            <a:ext cx="29910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20832F5-CC00-435D-B4EB-B6D89680B302}"/>
              </a:ext>
            </a:extLst>
          </p:cNvPr>
          <p:cNvSpPr/>
          <p:nvPr/>
        </p:nvSpPr>
        <p:spPr>
          <a:xfrm>
            <a:off x="3822882" y="2397054"/>
            <a:ext cx="1913794" cy="52322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3A0AB4-D65C-46D8-A543-D1454E93818B}"/>
              </a:ext>
            </a:extLst>
          </p:cNvPr>
          <p:cNvSpPr/>
          <p:nvPr/>
        </p:nvSpPr>
        <p:spPr>
          <a:xfrm>
            <a:off x="1216037" y="4197590"/>
            <a:ext cx="896399" cy="247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0F8704-BECF-4A06-8EC5-F43CADC8E07C}"/>
              </a:ext>
            </a:extLst>
          </p:cNvPr>
          <p:cNvSpPr txBox="1"/>
          <p:nvPr/>
        </p:nvSpPr>
        <p:spPr>
          <a:xfrm>
            <a:off x="403385" y="581528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If an input changes,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GV list to reinitialize also changes.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ADF7506-6CEE-43C5-AA96-2E6E46658958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H="1" flipV="1">
            <a:off x="1664237" y="4445394"/>
            <a:ext cx="588372" cy="1369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DC235E-1255-4B96-BC95-061A5717E468}"/>
              </a:ext>
            </a:extLst>
          </p:cNvPr>
          <p:cNvSpPr/>
          <p:nvPr/>
        </p:nvSpPr>
        <p:spPr>
          <a:xfrm>
            <a:off x="6270188" y="5756567"/>
            <a:ext cx="1921512" cy="2998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094AFBC-BA23-4C66-8A6C-FD54F0C66525}"/>
              </a:ext>
            </a:extLst>
          </p:cNvPr>
          <p:cNvCxnSpPr>
            <a:cxnSpLocks/>
          </p:cNvCxnSpPr>
          <p:nvPr/>
        </p:nvCxnSpPr>
        <p:spPr>
          <a:xfrm flipV="1">
            <a:off x="4018327" y="6056409"/>
            <a:ext cx="2251861" cy="2447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06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34D5-74F2-48A3-AAE1-6A3ED1D3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</a:t>
            </a:r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BC831-549A-4517-9702-249A7AA1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Analyze the reason why fuzzing stability is too low for some programs</a:t>
            </a:r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Does the reason is general or specific for each target program?</a:t>
            </a:r>
          </a:p>
          <a:p>
            <a:pPr lvl="1"/>
            <a:r>
              <a:rPr lang="en-US" altLang="ko-KR" dirty="0"/>
              <a:t>Analyze the reasons for the instability of </a:t>
            </a:r>
            <a:r>
              <a:rPr lang="en-US" altLang="ko-KR" dirty="0" err="1"/>
              <a:t>cflow</a:t>
            </a:r>
            <a:r>
              <a:rPr lang="en-US" altLang="ko-KR" dirty="0"/>
              <a:t> and bison</a:t>
            </a:r>
          </a:p>
          <a:p>
            <a:pPr lvl="2"/>
            <a:r>
              <a:rPr lang="en-US" altLang="ko-KR" dirty="0"/>
              <a:t>NOTE: after exhaustive global var. reinitialization, persistent mode for bison still fails for all seed inputs</a:t>
            </a:r>
          </a:p>
          <a:p>
            <a:pPr lvl="2"/>
            <a:r>
              <a:rPr lang="en-US" altLang="ko-KR" dirty="0"/>
              <a:t>By excluding unstable-but-correct functions (files) from instrumentation</a:t>
            </a:r>
          </a:p>
          <a:p>
            <a:pPr lvl="2"/>
            <a:r>
              <a:rPr lang="en-US" altLang="ko-KR" dirty="0"/>
              <a:t>By repeating 1. finds a variable input, 2. finds the GV list to </a:t>
            </a:r>
            <a:r>
              <a:rPr lang="en-US" altLang="ko-KR" dirty="0" err="1"/>
              <a:t>reinit</a:t>
            </a:r>
            <a:r>
              <a:rPr lang="en-US" altLang="ko-KR" dirty="0"/>
              <a:t>. for the variable input, 3. reinitialize the GVs</a:t>
            </a:r>
          </a:p>
          <a:p>
            <a:pPr lvl="1"/>
            <a:r>
              <a:rPr lang="en-US" altLang="ko-KR" dirty="0"/>
              <a:t>Make 100% stability of </a:t>
            </a:r>
            <a:r>
              <a:rPr lang="en-US" altLang="ko-KR" dirty="0" err="1"/>
              <a:t>binutils</a:t>
            </a:r>
            <a:r>
              <a:rPr lang="en-US" altLang="ko-KR" dirty="0"/>
              <a:t>/nm and exiv2</a:t>
            </a:r>
          </a:p>
        </p:txBody>
      </p:sp>
    </p:spTree>
    <p:extLst>
      <p:ext uri="{BB962C8B-B14F-4D97-AF65-F5344CB8AC3E}">
        <p14:creationId xmlns:p14="http://schemas.microsoft.com/office/powerpoint/2010/main" val="102255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2FDDC-1717-4989-8A16-9D2B6601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Programs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C6ECE-37E0-4B80-9B82-610AF14E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Programs that need manual reinitialization for Persistent Mode (PM)</a:t>
            </a:r>
          </a:p>
          <a:p>
            <a:pPr lvl="1"/>
            <a:r>
              <a:rPr lang="en-US" altLang="ko-KR" strike="sngStrike" dirty="0"/>
              <a:t>bison-3.7 (fails to apply persistent mode)</a:t>
            </a:r>
          </a:p>
          <a:p>
            <a:pPr lvl="1"/>
            <a:r>
              <a:rPr lang="en-US" altLang="ko-KR" dirty="0"/>
              <a:t>cflow-1.6</a:t>
            </a:r>
          </a:p>
          <a:p>
            <a:pPr lvl="2"/>
            <a:r>
              <a:rPr lang="en-US" altLang="ko-KR" dirty="0"/>
              <a:t>Building a control-flow graph from a given C source file</a:t>
            </a:r>
          </a:p>
          <a:p>
            <a:pPr lvl="2"/>
            <a:r>
              <a:rPr lang="en-US" altLang="ko-KR" dirty="0"/>
              <a:t>Persistent mode wrapping main </a:t>
            </a:r>
            <a:r>
              <a:rPr lang="en-US" altLang="ko-KR" b="1" dirty="0"/>
              <a:t>possible</a:t>
            </a:r>
            <a:r>
              <a:rPr lang="en-US" altLang="ko-KR" dirty="0"/>
              <a:t> with manual reinitialization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Manual Deferred Initialization (DI) before the first </a:t>
            </a:r>
            <a:r>
              <a:rPr lang="en-US" altLang="ko-KR" dirty="0" err="1">
                <a:solidFill>
                  <a:srgbClr val="0000FF"/>
                </a:solidFill>
              </a:rPr>
              <a:t>argv</a:t>
            </a:r>
            <a:r>
              <a:rPr lang="en-US" altLang="ko-KR" dirty="0">
                <a:solidFill>
                  <a:srgbClr val="0000FF"/>
                </a:solidFill>
              </a:rPr>
              <a:t> processing</a:t>
            </a:r>
          </a:p>
          <a:p>
            <a:r>
              <a:rPr lang="en-US" altLang="ko-KR" dirty="0"/>
              <a:t>Programs that do not need manual reinitialization for PM (just wrapping main without DI)</a:t>
            </a:r>
          </a:p>
          <a:p>
            <a:pPr lvl="1"/>
            <a:r>
              <a:rPr lang="en-US" altLang="ko-KR" dirty="0" err="1"/>
              <a:t>binutils</a:t>
            </a:r>
            <a:r>
              <a:rPr lang="en-US" altLang="ko-KR" dirty="0"/>
              <a:t>/nm 2.36.1</a:t>
            </a:r>
          </a:p>
          <a:p>
            <a:pPr lvl="1"/>
            <a:r>
              <a:rPr lang="en-US" altLang="ko-KR" dirty="0" err="1"/>
              <a:t>binutils</a:t>
            </a:r>
            <a:r>
              <a:rPr lang="en-US" altLang="ko-KR" dirty="0"/>
              <a:t>/size 2.36.1</a:t>
            </a:r>
          </a:p>
          <a:p>
            <a:pPr lvl="1"/>
            <a:r>
              <a:rPr lang="en-US" altLang="ko-KR" dirty="0"/>
              <a:t>exiv2 0.27.2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0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A7B2A-2E7C-46EC-B280-A4AEA69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Reinitialization for </a:t>
            </a:r>
            <a:r>
              <a:rPr lang="en-US" altLang="ko-KR" dirty="0" err="1"/>
              <a:t>cflow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E8AF7-EFF1-4311-BA2A-980FBBD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Clear variables in the global region</a:t>
            </a:r>
          </a:p>
          <a:p>
            <a:r>
              <a:rPr lang="en-US" altLang="ko-KR" dirty="0"/>
              <a:t>Clear argument file list</a:t>
            </a:r>
          </a:p>
          <a:p>
            <a:r>
              <a:rPr lang="en-US" altLang="ko-KR" dirty="0"/>
              <a:t>Prevent closing “</a:t>
            </a:r>
            <a:r>
              <a:rPr lang="en-US" altLang="ko-KR" dirty="0" err="1"/>
              <a:t>stdout</a:t>
            </a:r>
            <a:r>
              <a:rPr lang="en-US" altLang="ko-K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8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A7B2A-2E7C-46EC-B280-A4AEA69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Reinitialization for </a:t>
            </a:r>
            <a:r>
              <a:rPr lang="en-US" altLang="ko-KR" dirty="0" err="1"/>
              <a:t>cflow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E8AF7-EFF1-4311-BA2A-980FBBD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Clear variables in the global region</a:t>
            </a:r>
          </a:p>
          <a:p>
            <a:pPr lvl="1"/>
            <a:r>
              <a:rPr lang="en-US" altLang="ko-KR" dirty="0"/>
              <a:t>which can cause crash on persistent mode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0113FF-3671-4CFE-BF9D-EDB4AAD9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34" y="2673428"/>
            <a:ext cx="2596839" cy="3587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99FF8-9A17-456B-9B64-BA85248A9D61}"/>
              </a:ext>
            </a:extLst>
          </p:cNvPr>
          <p:cNvSpPr txBox="1"/>
          <p:nvPr/>
        </p:nvSpPr>
        <p:spPr>
          <a:xfrm>
            <a:off x="6518445" y="2473263"/>
            <a:ext cx="2724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Reinitialization functions for global variables in different files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1278C3-EF3E-40E4-B98E-636957572894}"/>
              </a:ext>
            </a:extLst>
          </p:cNvPr>
          <p:cNvSpPr/>
          <p:nvPr/>
        </p:nvSpPr>
        <p:spPr>
          <a:xfrm>
            <a:off x="3590234" y="2673428"/>
            <a:ext cx="1677520" cy="523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84354C-387C-4244-BC5B-32888BDBA5C0}"/>
              </a:ext>
            </a:extLst>
          </p:cNvPr>
          <p:cNvSpPr/>
          <p:nvPr/>
        </p:nvSpPr>
        <p:spPr>
          <a:xfrm>
            <a:off x="4146825" y="3904920"/>
            <a:ext cx="993708" cy="4842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41A60-DD6A-46DF-9C8C-10C3EEC06DB4}"/>
              </a:ext>
            </a:extLst>
          </p:cNvPr>
          <p:cNvSpPr txBox="1"/>
          <p:nvPr/>
        </p:nvSpPr>
        <p:spPr>
          <a:xfrm>
            <a:off x="6518445" y="3686847"/>
            <a:ext cx="2724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Call the reinitialization functions at the end of the main function call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E270D7-9C2E-451D-B5C6-E6A1FD10547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267754" y="2934928"/>
            <a:ext cx="125069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017ACB-A50D-4977-8071-70703DA5ABC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5140533" y="4147022"/>
            <a:ext cx="1377912" cy="14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EBE4B16-D896-41FB-8F69-5F3792B8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91" y="3396593"/>
            <a:ext cx="2119445" cy="1151149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B0C847F-AAC4-4A57-B8DE-2890276C3693}"/>
              </a:ext>
            </a:extLst>
          </p:cNvPr>
          <p:cNvCxnSpPr>
            <a:cxnSpLocks/>
          </p:cNvCxnSpPr>
          <p:nvPr/>
        </p:nvCxnSpPr>
        <p:spPr>
          <a:xfrm flipH="1" flipV="1">
            <a:off x="2728136" y="3396593"/>
            <a:ext cx="1418689" cy="508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969A90F-44AB-41E3-8F9F-1929EE0CC297}"/>
              </a:ext>
            </a:extLst>
          </p:cNvPr>
          <p:cNvCxnSpPr>
            <a:cxnSpLocks/>
          </p:cNvCxnSpPr>
          <p:nvPr/>
        </p:nvCxnSpPr>
        <p:spPr>
          <a:xfrm flipH="1">
            <a:off x="2715204" y="3981122"/>
            <a:ext cx="1431621" cy="5666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349E6D-0D9B-4AE8-81FF-BADFF0B0758C}"/>
              </a:ext>
            </a:extLst>
          </p:cNvPr>
          <p:cNvSpPr txBox="1"/>
          <p:nvPr/>
        </p:nvSpPr>
        <p:spPr>
          <a:xfrm>
            <a:off x="163169" y="4670742"/>
            <a:ext cx="3236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register output driver for each persistent mode iteration, which finally exceeds the MAX_OUTPUT_DRIVERS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3AAE31-4EA0-44D2-A34B-AFCEA9EAFF79}"/>
              </a:ext>
            </a:extLst>
          </p:cNvPr>
          <p:cNvSpPr/>
          <p:nvPr/>
        </p:nvSpPr>
        <p:spPr>
          <a:xfrm>
            <a:off x="779226" y="3950241"/>
            <a:ext cx="1431621" cy="174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8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A7B2A-2E7C-46EC-B280-A4AEA69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Reinitialization for </a:t>
            </a:r>
            <a:r>
              <a:rPr lang="en-US" altLang="ko-KR" dirty="0" err="1"/>
              <a:t>cflow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E8AF7-EFF1-4311-BA2A-980FBBD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Clear argument file list</a:t>
            </a:r>
          </a:p>
          <a:p>
            <a:pPr lvl="1"/>
            <a:r>
              <a:rPr lang="en-US" altLang="ko-KR" dirty="0"/>
              <a:t>which stores the input files of previous runs unexpectedly</a:t>
            </a:r>
          </a:p>
          <a:p>
            <a:pPr lvl="1"/>
            <a:r>
              <a:rPr lang="en-US" altLang="ko-KR" dirty="0"/>
              <a:t>which does not cause crash but significantly increase execution time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A0C9E9-CB70-4FC3-8FAB-7767B546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34" y="2673428"/>
            <a:ext cx="2596839" cy="35873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BDB077-10E2-4560-B320-B01FA366BBFF}"/>
              </a:ext>
            </a:extLst>
          </p:cNvPr>
          <p:cNvSpPr/>
          <p:nvPr/>
        </p:nvSpPr>
        <p:spPr>
          <a:xfrm>
            <a:off x="4146605" y="4253947"/>
            <a:ext cx="898497" cy="127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8E098B-91B4-44FB-9BD2-7A2149401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5" y="3911462"/>
            <a:ext cx="2137824" cy="86945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0BFD72-F93A-4A3E-B7C7-9FE86A085060}"/>
              </a:ext>
            </a:extLst>
          </p:cNvPr>
          <p:cNvCxnSpPr>
            <a:cxnSpLocks/>
          </p:cNvCxnSpPr>
          <p:nvPr/>
        </p:nvCxnSpPr>
        <p:spPr>
          <a:xfrm flipH="1" flipV="1">
            <a:off x="2677712" y="3911462"/>
            <a:ext cx="1468893" cy="342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B682C5-6251-488D-9A6B-0DD13F86DCFA}"/>
              </a:ext>
            </a:extLst>
          </p:cNvPr>
          <p:cNvCxnSpPr>
            <a:cxnSpLocks/>
          </p:cNvCxnSpPr>
          <p:nvPr/>
        </p:nvCxnSpPr>
        <p:spPr>
          <a:xfrm flipH="1">
            <a:off x="2677712" y="4381168"/>
            <a:ext cx="1468893" cy="3997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EB532F-DDCA-48A9-9D23-EB0AF31F6FFF}"/>
              </a:ext>
            </a:extLst>
          </p:cNvPr>
          <p:cNvSpPr txBox="1"/>
          <p:nvPr/>
        </p:nvSpPr>
        <p:spPr>
          <a:xfrm>
            <a:off x="333955" y="4780912"/>
            <a:ext cx="3112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arglist</a:t>
            </a:r>
            <a:r>
              <a:rPr lang="en-US" altLang="ko-KR" dirty="0">
                <a:solidFill>
                  <a:srgbClr val="FF0000"/>
                </a:solidFill>
              </a:rPr>
              <a:t> have input files of previous runs thus, program processes all the input files of previous runs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CDD4CF-3BD5-48E8-B259-191F7A596808}"/>
              </a:ext>
            </a:extLst>
          </p:cNvPr>
          <p:cNvSpPr/>
          <p:nvPr/>
        </p:nvSpPr>
        <p:spPr>
          <a:xfrm>
            <a:off x="655983" y="4210213"/>
            <a:ext cx="1729408" cy="127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9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A7B2A-2E7C-46EC-B280-A4AEA69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Reinitialization for </a:t>
            </a:r>
            <a:r>
              <a:rPr lang="en-US" altLang="ko-KR" dirty="0" err="1"/>
              <a:t>cflow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E8AF7-EFF1-4311-BA2A-980FBBD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Prevent closing “</a:t>
            </a:r>
            <a:r>
              <a:rPr lang="en-US" altLang="ko-KR" dirty="0" err="1"/>
              <a:t>stdout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which does not cause crash</a:t>
            </a:r>
          </a:p>
          <a:p>
            <a:pPr lvl="1"/>
            <a:r>
              <a:rPr lang="en-US" altLang="ko-KR" dirty="0"/>
              <a:t>but, affects the program state outside the program memory space (e.g., file system)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8D3512-02EE-42EB-BFFB-A104B902C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661" y="3049325"/>
            <a:ext cx="2067340" cy="2743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2EBB9F-CE9D-4840-81EF-1D2A9E73C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29" y="3049325"/>
            <a:ext cx="1663056" cy="27436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77FFE33-D48B-40FA-A2A7-7216B1294075}"/>
              </a:ext>
            </a:extLst>
          </p:cNvPr>
          <p:cNvSpPr/>
          <p:nvPr/>
        </p:nvSpPr>
        <p:spPr>
          <a:xfrm>
            <a:off x="2051437" y="5442668"/>
            <a:ext cx="1001864" cy="2027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6DEAC7-421E-4197-BC65-665D4C9CEDE6}"/>
              </a:ext>
            </a:extLst>
          </p:cNvPr>
          <p:cNvSpPr/>
          <p:nvPr/>
        </p:nvSpPr>
        <p:spPr>
          <a:xfrm>
            <a:off x="5082210" y="5236426"/>
            <a:ext cx="1231126" cy="409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3D68618-A002-4267-981A-4E2B77EA79E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053301" y="5440926"/>
            <a:ext cx="2028909" cy="1031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4C98EC-2976-4DBC-88B0-19C47E85EE68}"/>
              </a:ext>
            </a:extLst>
          </p:cNvPr>
          <p:cNvSpPr txBox="1"/>
          <p:nvPr/>
        </p:nvSpPr>
        <p:spPr>
          <a:xfrm>
            <a:off x="2389366" y="5892472"/>
            <a:ext cx="39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Close </a:t>
            </a:r>
            <a:r>
              <a:rPr lang="en-US" altLang="ko-KR" dirty="0" err="1">
                <a:solidFill>
                  <a:srgbClr val="FF0000"/>
                </a:solidFill>
              </a:rPr>
              <a:t>outfile</a:t>
            </a:r>
            <a:r>
              <a:rPr lang="en-US" altLang="ko-KR" dirty="0">
                <a:solidFill>
                  <a:srgbClr val="FF0000"/>
                </a:solidFill>
              </a:rPr>
              <a:t> whether it is </a:t>
            </a:r>
            <a:r>
              <a:rPr lang="en-US" altLang="ko-KR" dirty="0" err="1">
                <a:solidFill>
                  <a:srgbClr val="FF0000"/>
                </a:solidFill>
              </a:rPr>
              <a:t>stdout</a:t>
            </a:r>
            <a:r>
              <a:rPr lang="en-US" altLang="ko-KR" dirty="0">
                <a:solidFill>
                  <a:srgbClr val="FF0000"/>
                </a:solidFill>
              </a:rPr>
              <a:t> or not thus, next run cannot use </a:t>
            </a:r>
            <a:r>
              <a:rPr lang="en-US" altLang="ko-KR" dirty="0" err="1">
                <a:solidFill>
                  <a:srgbClr val="FF0000"/>
                </a:solidFill>
              </a:rPr>
              <a:t>stdout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0D6B6-6113-44B7-A3A7-172F2707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 Deferred Initialization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C3CEE-11AD-481B-88DE-2C3487DC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Initialize the target program instance just before the first </a:t>
            </a:r>
            <a:r>
              <a:rPr lang="en-US" altLang="ko-KR" dirty="0" err="1"/>
              <a:t>argv</a:t>
            </a:r>
            <a:r>
              <a:rPr lang="en-US" altLang="ko-KR" dirty="0"/>
              <a:t> processing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35B14-9B16-40B4-84EF-C3B56A34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45" y="2325007"/>
            <a:ext cx="2733795" cy="3284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B91EB-6A5C-40E1-88CB-C141C370329C}"/>
              </a:ext>
            </a:extLst>
          </p:cNvPr>
          <p:cNvSpPr txBox="1"/>
          <p:nvPr/>
        </p:nvSpPr>
        <p:spPr>
          <a:xfrm>
            <a:off x="3959023" y="195567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the main function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7C4DD-91BF-4754-8FB2-D187A3BBA600}"/>
              </a:ext>
            </a:extLst>
          </p:cNvPr>
          <p:cNvSpPr txBox="1"/>
          <p:nvPr/>
        </p:nvSpPr>
        <p:spPr>
          <a:xfrm>
            <a:off x="636917" y="441694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First </a:t>
            </a:r>
            <a:r>
              <a:rPr lang="en-US" altLang="ko-KR" dirty="0" err="1">
                <a:solidFill>
                  <a:srgbClr val="FF0000"/>
                </a:solidFill>
              </a:rPr>
              <a:t>argv</a:t>
            </a:r>
            <a:r>
              <a:rPr lang="en-US" altLang="ko-KR" dirty="0">
                <a:solidFill>
                  <a:srgbClr val="FF0000"/>
                </a:solidFill>
              </a:rPr>
              <a:t> processing point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C8F51E-7B1D-4DF2-B004-3D704F7CFE4F}"/>
              </a:ext>
            </a:extLst>
          </p:cNvPr>
          <p:cNvSpPr/>
          <p:nvPr/>
        </p:nvSpPr>
        <p:spPr>
          <a:xfrm>
            <a:off x="3959023" y="4528263"/>
            <a:ext cx="1388229" cy="139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3A2A60-DE41-421D-87DD-36ECFAB17EA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527452" y="4597837"/>
            <a:ext cx="431571" cy="37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F88D0B-1358-4C2B-AD3E-6E6023F765B8}"/>
              </a:ext>
            </a:extLst>
          </p:cNvPr>
          <p:cNvSpPr txBox="1"/>
          <p:nvPr/>
        </p:nvSpPr>
        <p:spPr>
          <a:xfrm>
            <a:off x="1188350" y="285711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Deferred initialization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A4F52D-F4FC-4BC3-B289-FB80E4BE8765}"/>
              </a:ext>
            </a:extLst>
          </p:cNvPr>
          <p:cNvSpPr/>
          <p:nvPr/>
        </p:nvSpPr>
        <p:spPr>
          <a:xfrm>
            <a:off x="3959023" y="2835457"/>
            <a:ext cx="1932894" cy="4126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A09F12-844A-4658-B2F7-A0730E499DC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527452" y="3041779"/>
            <a:ext cx="43157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A5F46D-5EBC-42EF-AB62-307A986A1242}"/>
              </a:ext>
            </a:extLst>
          </p:cNvPr>
          <p:cNvSpPr/>
          <p:nvPr/>
        </p:nvSpPr>
        <p:spPr>
          <a:xfrm>
            <a:off x="3959023" y="3325621"/>
            <a:ext cx="1491596" cy="1946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6254D-EF46-4679-B907-F0E0340096CD}"/>
              </a:ext>
            </a:extLst>
          </p:cNvPr>
          <p:cNvSpPr txBox="1"/>
          <p:nvPr/>
        </p:nvSpPr>
        <p:spPr>
          <a:xfrm>
            <a:off x="328007" y="3325621"/>
            <a:ext cx="319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Starting persistent mode loop after the deferred initialization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3D42EA5-043A-4A0C-9761-EB71A16AFC3A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3527452" y="3422927"/>
            <a:ext cx="431571" cy="2258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90F6B6-4449-48C6-BDF5-755FD5DAB047}"/>
              </a:ext>
            </a:extLst>
          </p:cNvPr>
          <p:cNvSpPr txBox="1"/>
          <p:nvPr/>
        </p:nvSpPr>
        <p:spPr>
          <a:xfrm>
            <a:off x="5157590" y="5985602"/>
            <a:ext cx="318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Manual state reset at the end of the persistent loop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15C4916-ACF5-4695-B5DE-6477A14A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45" y="5877902"/>
            <a:ext cx="1293858" cy="9107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77D3C8A-1E57-422A-8DE5-A56A6EC8E3B1}"/>
              </a:ext>
            </a:extLst>
          </p:cNvPr>
          <p:cNvSpPr txBox="1"/>
          <p:nvPr/>
        </p:nvSpPr>
        <p:spPr>
          <a:xfrm rot="5400000">
            <a:off x="4130325" y="55722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CF30E1-6AA4-4865-85E3-7D27E07CD33F}"/>
              </a:ext>
            </a:extLst>
          </p:cNvPr>
          <p:cNvSpPr/>
          <p:nvPr/>
        </p:nvSpPr>
        <p:spPr>
          <a:xfrm>
            <a:off x="3951071" y="5903347"/>
            <a:ext cx="1025980" cy="8090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51B9454-C021-4AD6-9CFE-0903662F7A7F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 flipV="1">
            <a:off x="4977051" y="6307869"/>
            <a:ext cx="180539" cy="8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587BC5-D280-4BCD-A0C0-E5E16CD83E69}"/>
              </a:ext>
            </a:extLst>
          </p:cNvPr>
          <p:cNvSpPr txBox="1"/>
          <p:nvPr/>
        </p:nvSpPr>
        <p:spPr>
          <a:xfrm>
            <a:off x="6694077" y="3490027"/>
            <a:ext cx="2645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Manual state backup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(backup </a:t>
            </a:r>
            <a:r>
              <a:rPr lang="en-US" altLang="ko-KR" dirty="0" err="1">
                <a:solidFill>
                  <a:srgbClr val="FF0000"/>
                </a:solidFill>
              </a:rPr>
              <a:t>argc</a:t>
            </a:r>
            <a:r>
              <a:rPr lang="en-US" altLang="ko-KR" dirty="0">
                <a:solidFill>
                  <a:srgbClr val="FF0000"/>
                </a:solidFill>
              </a:rPr>
              <a:t> and </a:t>
            </a:r>
            <a:r>
              <a:rPr lang="en-US" altLang="ko-KR" dirty="0" err="1">
                <a:solidFill>
                  <a:srgbClr val="FF0000"/>
                </a:solidFill>
              </a:rPr>
              <a:t>argv</a:t>
            </a:r>
            <a:r>
              <a:rPr lang="en-US" altLang="ko-KR" dirty="0">
                <a:solidFill>
                  <a:srgbClr val="FF0000"/>
                </a:solidFill>
              </a:rPr>
              <a:t> because </a:t>
            </a:r>
            <a:r>
              <a:rPr lang="en-US" altLang="ko-KR" dirty="0" err="1">
                <a:solidFill>
                  <a:srgbClr val="FF0000"/>
                </a:solidFill>
              </a:rPr>
              <a:t>cflow</a:t>
            </a:r>
            <a:r>
              <a:rPr lang="en-US" altLang="ko-KR" dirty="0">
                <a:solidFill>
                  <a:srgbClr val="FF0000"/>
                </a:solidFill>
              </a:rPr>
              <a:t> modify </a:t>
            </a:r>
            <a:r>
              <a:rPr lang="en-US" altLang="ko-KR" dirty="0" err="1">
                <a:solidFill>
                  <a:srgbClr val="FF0000"/>
                </a:solidFill>
              </a:rPr>
              <a:t>argc</a:t>
            </a:r>
            <a:r>
              <a:rPr lang="en-US" altLang="ko-KR" dirty="0">
                <a:solidFill>
                  <a:srgbClr val="FF0000"/>
                </a:solidFill>
              </a:rPr>
              <a:t> and </a:t>
            </a:r>
            <a:r>
              <a:rPr lang="en-US" altLang="ko-KR" dirty="0" err="1">
                <a:solidFill>
                  <a:srgbClr val="FF0000"/>
                </a:solidFill>
              </a:rPr>
              <a:t>argv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809131-6E5A-4212-B7B0-11330AD8B8B1}"/>
              </a:ext>
            </a:extLst>
          </p:cNvPr>
          <p:cNvSpPr/>
          <p:nvPr/>
        </p:nvSpPr>
        <p:spPr>
          <a:xfrm>
            <a:off x="3959023" y="3728357"/>
            <a:ext cx="2465917" cy="723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D8C6C9C-A52E-40F7-988C-41D109941027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6424940" y="4090192"/>
            <a:ext cx="2691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19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3D925-A48C-4857-915F-5D4CCE8A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AA845-1F19-4E39-9ACB-E9D3C14A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Speed-up when using PM but, worse crash detection ability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A1E811-B9BB-4BCF-9D97-4F73B8B8A6C0}"/>
              </a:ext>
            </a:extLst>
          </p:cNvPr>
          <p:cNvGraphicFramePr>
            <a:graphicFrameLocks noGrp="1"/>
          </p:cNvGraphicFramePr>
          <p:nvPr/>
        </p:nvGraphicFramePr>
        <p:xfrm>
          <a:off x="191882" y="1874157"/>
          <a:ext cx="638832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750">
                  <a:extLst>
                    <a:ext uri="{9D8B030D-6E8A-4147-A177-3AD203B41FA5}">
                      <a16:colId xmlns:a16="http://schemas.microsoft.com/office/drawing/2014/main" val="2017714740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71257144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940289621"/>
                    </a:ext>
                  </a:extLst>
                </a:gridCol>
                <a:gridCol w="1147818">
                  <a:extLst>
                    <a:ext uri="{9D8B030D-6E8A-4147-A177-3AD203B41FA5}">
                      <a16:colId xmlns:a16="http://schemas.microsoft.com/office/drawing/2014/main" val="383710289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1905796105"/>
                    </a:ext>
                  </a:extLst>
                </a:gridCol>
              </a:tblGrid>
              <a:tr h="202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cflow-1.6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exec/sec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bitmap_cvg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stability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saved crashes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(reproducible)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07595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Normal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2437.59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21.58%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871356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10985.00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22.54%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21.94%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207 (199)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7196138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2946.05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22.14%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100.00%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54436631"/>
                  </a:ext>
                </a:extLst>
              </a:tr>
              <a:tr h="2027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DI+PM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12335.84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21.55%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21.23%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181 (138)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72104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4F5A46-F91C-44C9-BC7B-5E1A4D0E3424}"/>
              </a:ext>
            </a:extLst>
          </p:cNvPr>
          <p:cNvSpPr txBox="1"/>
          <p:nvPr/>
        </p:nvSpPr>
        <p:spPr>
          <a:xfrm>
            <a:off x="6707409" y="1982698"/>
            <a:ext cx="20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188 known crashes and 1 new crash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8F855EA-3784-4575-AD90-FC8E47796C5A}"/>
              </a:ext>
            </a:extLst>
          </p:cNvPr>
          <p:cNvSpPr/>
          <p:nvPr/>
        </p:nvSpPr>
        <p:spPr>
          <a:xfrm>
            <a:off x="5625296" y="2204977"/>
            <a:ext cx="509286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C63B90-4F14-49B3-B623-B88660A0C0C6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>
            <a:off x="6134582" y="2244308"/>
            <a:ext cx="572827" cy="82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FC983B-6222-4DF5-98E9-6D21E017D905}"/>
              </a:ext>
            </a:extLst>
          </p:cNvPr>
          <p:cNvSpPr txBox="1"/>
          <p:nvPr/>
        </p:nvSpPr>
        <p:spPr>
          <a:xfrm>
            <a:off x="6707409" y="2540139"/>
            <a:ext cx="20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All the known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9B8AFC-F761-4BB5-9061-E5168FA3A4FD}"/>
              </a:ext>
            </a:extLst>
          </p:cNvPr>
          <p:cNvSpPr/>
          <p:nvPr/>
        </p:nvSpPr>
        <p:spPr>
          <a:xfrm>
            <a:off x="5436031" y="2514622"/>
            <a:ext cx="910525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AB5918-079B-4423-8368-742A2E252E31}"/>
              </a:ext>
            </a:extLst>
          </p:cNvPr>
          <p:cNvCxnSpPr>
            <a:cxnSpLocks/>
            <a:stCxn id="13" idx="1"/>
            <a:endCxn id="14" idx="6"/>
          </p:cNvCxnSpPr>
          <p:nvPr/>
        </p:nvCxnSpPr>
        <p:spPr>
          <a:xfrm flipH="1" flipV="1">
            <a:off x="6346556" y="2636157"/>
            <a:ext cx="360853" cy="578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C22F1C89-3A2C-4CA9-9C23-D9C7DDE07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502"/>
          <a:stretch/>
        </p:blipFill>
        <p:spPr>
          <a:xfrm>
            <a:off x="122624" y="3768308"/>
            <a:ext cx="5811747" cy="8479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C2B7E2-ADEF-4585-9141-AB98CC8E5F49}"/>
              </a:ext>
            </a:extLst>
          </p:cNvPr>
          <p:cNvSpPr txBox="1"/>
          <p:nvPr/>
        </p:nvSpPr>
        <p:spPr>
          <a:xfrm>
            <a:off x="1229767" y="4616278"/>
            <a:ext cx="359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An example stack trace of the known crash</a:t>
            </a:r>
            <a:endParaRPr lang="ko-KR" altLang="en-US" sz="1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5DB04DE-A774-4E7D-AEF1-E9FC48088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5" y="5086983"/>
            <a:ext cx="4405424" cy="11921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FF789C7-02CB-4CB1-A27E-87EF8E82017D}"/>
              </a:ext>
            </a:extLst>
          </p:cNvPr>
          <p:cNvSpPr txBox="1"/>
          <p:nvPr/>
        </p:nvSpPr>
        <p:spPr>
          <a:xfrm>
            <a:off x="1806848" y="627910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Stack trace of the new crash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4263C-AAE6-4180-AA47-4273D0A11CAB}"/>
              </a:ext>
            </a:extLst>
          </p:cNvPr>
          <p:cNvSpPr txBox="1"/>
          <p:nvPr/>
        </p:nvSpPr>
        <p:spPr>
          <a:xfrm>
            <a:off x="6707409" y="2918346"/>
            <a:ext cx="20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215 known crashes and 2 new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EBD783-997F-4542-961B-099B967969DD}"/>
              </a:ext>
            </a:extLst>
          </p:cNvPr>
          <p:cNvSpPr/>
          <p:nvPr/>
        </p:nvSpPr>
        <p:spPr>
          <a:xfrm>
            <a:off x="5625296" y="2810401"/>
            <a:ext cx="509286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BDF260-EE10-4AC4-9A1C-0BCA3865F869}"/>
              </a:ext>
            </a:extLst>
          </p:cNvPr>
          <p:cNvCxnSpPr>
            <a:cxnSpLocks/>
            <a:stCxn id="16" idx="1"/>
            <a:endCxn id="17" idx="6"/>
          </p:cNvCxnSpPr>
          <p:nvPr/>
        </p:nvCxnSpPr>
        <p:spPr>
          <a:xfrm flipH="1" flipV="1">
            <a:off x="6134582" y="2931936"/>
            <a:ext cx="572827" cy="2480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F6CD80-BE19-418D-B0DD-83568BDF09F6}"/>
              </a:ext>
            </a:extLst>
          </p:cNvPr>
          <p:cNvSpPr txBox="1"/>
          <p:nvPr/>
        </p:nvSpPr>
        <p:spPr>
          <a:xfrm>
            <a:off x="6707409" y="3455457"/>
            <a:ext cx="205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All the known crashes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7AA2227-8AD5-4427-9B2E-16999E605999}"/>
              </a:ext>
            </a:extLst>
          </p:cNvPr>
          <p:cNvSpPr/>
          <p:nvPr/>
        </p:nvSpPr>
        <p:spPr>
          <a:xfrm>
            <a:off x="5436031" y="3139215"/>
            <a:ext cx="910525" cy="2430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59EFBF-A8DD-4DC8-8F61-C0D84E35F7E3}"/>
              </a:ext>
            </a:extLst>
          </p:cNvPr>
          <p:cNvCxnSpPr>
            <a:cxnSpLocks/>
            <a:stCxn id="22" idx="1"/>
            <a:endCxn id="23" idx="6"/>
          </p:cNvCxnSpPr>
          <p:nvPr/>
        </p:nvCxnSpPr>
        <p:spPr>
          <a:xfrm flipH="1" flipV="1">
            <a:off x="6346556" y="3260750"/>
            <a:ext cx="360853" cy="3485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9C66D1-F463-4F2B-BBD0-979123ADE3D5}"/>
              </a:ext>
            </a:extLst>
          </p:cNvPr>
          <p:cNvSpPr txBox="1"/>
          <p:nvPr/>
        </p:nvSpPr>
        <p:spPr>
          <a:xfrm>
            <a:off x="6145424" y="4616278"/>
            <a:ext cx="2621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Too low stability which causes not-reproducible crash inputs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8C56A7B-005D-49C5-93F3-373BF0FA2B66}"/>
              </a:ext>
            </a:extLst>
          </p:cNvPr>
          <p:cNvSpPr/>
          <p:nvPr/>
        </p:nvSpPr>
        <p:spPr>
          <a:xfrm>
            <a:off x="4199176" y="2502468"/>
            <a:ext cx="745647" cy="267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B8FE346-7577-46D6-9DD2-8F700E93E744}"/>
              </a:ext>
            </a:extLst>
          </p:cNvPr>
          <p:cNvCxnSpPr>
            <a:cxnSpLocks/>
            <a:stCxn id="27" idx="0"/>
            <a:endCxn id="28" idx="4"/>
          </p:cNvCxnSpPr>
          <p:nvPr/>
        </p:nvCxnSpPr>
        <p:spPr>
          <a:xfrm flipH="1" flipV="1">
            <a:off x="4572000" y="2769844"/>
            <a:ext cx="2883925" cy="18464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950E05E-0B9D-4530-8A5B-7B76318F5145}"/>
              </a:ext>
            </a:extLst>
          </p:cNvPr>
          <p:cNvSpPr/>
          <p:nvPr/>
        </p:nvSpPr>
        <p:spPr>
          <a:xfrm>
            <a:off x="4200682" y="3114908"/>
            <a:ext cx="745647" cy="267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E6EF2F1-0C25-44FC-B91E-677FEC0214EE}"/>
              </a:ext>
            </a:extLst>
          </p:cNvPr>
          <p:cNvCxnSpPr>
            <a:cxnSpLocks/>
            <a:stCxn id="27" idx="0"/>
            <a:endCxn id="30" idx="5"/>
          </p:cNvCxnSpPr>
          <p:nvPr/>
        </p:nvCxnSpPr>
        <p:spPr>
          <a:xfrm flipH="1" flipV="1">
            <a:off x="4837132" y="3343128"/>
            <a:ext cx="2618793" cy="1273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2C07332-9557-41CE-A906-810E227E670F}"/>
              </a:ext>
            </a:extLst>
          </p:cNvPr>
          <p:cNvSpPr txBox="1"/>
          <p:nvPr/>
        </p:nvSpPr>
        <p:spPr>
          <a:xfrm>
            <a:off x="6055069" y="5448941"/>
            <a:ext cx="2674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FF0000"/>
                </a:solidFill>
              </a:rPr>
              <a:t>N</a:t>
            </a:r>
            <a:r>
              <a:rPr lang="en-US" altLang="ko-KR" sz="1800" b="1" i="1" dirty="0">
                <a:solidFill>
                  <a:srgbClr val="FF0000"/>
                </a:solidFill>
              </a:rPr>
              <a:t>eed more exhaustive reinitialization?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7884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99617</TotalTime>
  <Words>1572</Words>
  <Application>Microsoft Office PowerPoint</Application>
  <PresentationFormat>화면 슬라이드 쇼(4:3)</PresentationFormat>
  <Paragraphs>396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Arial Black</vt:lpstr>
      <vt:lpstr>Times New Roman</vt:lpstr>
      <vt:lpstr>Office 테마</vt:lpstr>
      <vt:lpstr>ToDo</vt:lpstr>
      <vt:lpstr>Comparing fuzzing speed and crash detection ability of AFL++ normal mode and that of (manually configured) persistent mode</vt:lpstr>
      <vt:lpstr>Target Programs</vt:lpstr>
      <vt:lpstr>Manual Reinitialization for cflow</vt:lpstr>
      <vt:lpstr>Manual Reinitialization for cflow</vt:lpstr>
      <vt:lpstr>Manual Reinitialization for cflow</vt:lpstr>
      <vt:lpstr>Manual Reinitialization for cflow</vt:lpstr>
      <vt:lpstr>Manual Deferred Initialization</vt:lpstr>
      <vt:lpstr>Results</vt:lpstr>
      <vt:lpstr>Exhaustive Reinitialization</vt:lpstr>
      <vt:lpstr>Results with Exhaustive Reinit.</vt:lpstr>
      <vt:lpstr>Result Summary of the Four Target Programs</vt:lpstr>
      <vt:lpstr>Analyze the reason why fuzzing stability is too low for some programs</vt:lpstr>
      <vt:lpstr>AFL++’s Stability</vt:lpstr>
      <vt:lpstr>Analysis for Reasons of Low Stability</vt:lpstr>
      <vt:lpstr>Extract Edge IDs and Var. Edges</vt:lpstr>
      <vt:lpstr>Count Edge Hit of Each Function</vt:lpstr>
      <vt:lpstr>A Found Reason for the Instability</vt:lpstr>
      <vt:lpstr>A Found Reason for the Instability in cflow</vt:lpstr>
      <vt:lpstr>There may be More Reasons of Low Stability, but</vt:lpstr>
      <vt:lpstr>There may be More Reasons of Low Stability, but</vt:lpstr>
      <vt:lpstr>Next 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Fuzz Testing</dc:title>
  <dc:creator>NWLee</dc:creator>
  <cp:lastModifiedBy>LeeNakwon</cp:lastModifiedBy>
  <cp:revision>5571</cp:revision>
  <cp:lastPrinted>2021-12-09T05:53:59Z</cp:lastPrinted>
  <dcterms:created xsi:type="dcterms:W3CDTF">2019-01-18T11:50:36Z</dcterms:created>
  <dcterms:modified xsi:type="dcterms:W3CDTF">2022-03-27T13:33:55Z</dcterms:modified>
</cp:coreProperties>
</file>