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784" r:id="rId2"/>
    <p:sldId id="786" r:id="rId3"/>
    <p:sldId id="787" r:id="rId4"/>
    <p:sldId id="788" r:id="rId5"/>
    <p:sldId id="785" r:id="rId6"/>
    <p:sldId id="789" r:id="rId7"/>
    <p:sldId id="791" r:id="rId8"/>
    <p:sldId id="790" r:id="rId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70D8"/>
    <a:srgbClr val="41719C"/>
    <a:srgbClr val="FFFF66"/>
    <a:srgbClr val="BFBFBF"/>
    <a:srgbClr val="0E8012"/>
    <a:srgbClr val="BDD7EE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0" autoAdjust="0"/>
    <p:restoredTop sz="92082" autoAdjust="0"/>
  </p:normalViewPr>
  <p:slideViewPr>
    <p:cSldViewPr snapToGrid="0">
      <p:cViewPr varScale="1">
        <p:scale>
          <a:sx n="106" d="100"/>
          <a:sy n="106" d="100"/>
        </p:scale>
        <p:origin x="6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34D5-74F2-48A3-AAE1-6A3ED1D3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BC831-549A-4517-9702-249A7AA1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Analyze the reason why fuzzing stability is too low for some programs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Does the reason is general or specific for each target program?</a:t>
            </a:r>
          </a:p>
          <a:p>
            <a:pPr lvl="1"/>
            <a:r>
              <a:rPr lang="en-US" altLang="ko-KR" dirty="0"/>
              <a:t>Analyze the reasons for the instability of </a:t>
            </a:r>
            <a:r>
              <a:rPr lang="en-US" altLang="ko-KR" dirty="0" err="1"/>
              <a:t>cflow</a:t>
            </a:r>
            <a:r>
              <a:rPr lang="en-US" altLang="ko-KR" dirty="0"/>
              <a:t> </a:t>
            </a:r>
            <a:r>
              <a:rPr lang="en-US" altLang="ko-KR" strike="sngStrike" dirty="0"/>
              <a:t>and bison</a:t>
            </a:r>
          </a:p>
          <a:p>
            <a:pPr lvl="2"/>
            <a:r>
              <a:rPr lang="en-US" altLang="ko-KR" dirty="0"/>
              <a:t>NOTE: after exhaustive global var. reinitialization, persistent mode for bison still fails for all seed inputs</a:t>
            </a:r>
          </a:p>
          <a:p>
            <a:pPr lvl="2"/>
            <a:r>
              <a:rPr lang="en-US" altLang="ko-KR" dirty="0"/>
              <a:t>By excluding unstable-but-correct functions (files) from instrumentation</a:t>
            </a:r>
          </a:p>
          <a:p>
            <a:pPr lvl="2"/>
            <a:r>
              <a:rPr lang="en-US" altLang="ko-KR" dirty="0"/>
              <a:t>By repeating 1. finds a variable input, 2. finds the GV list to </a:t>
            </a:r>
            <a:r>
              <a:rPr lang="en-US" altLang="ko-KR" dirty="0" err="1"/>
              <a:t>reinit</a:t>
            </a:r>
            <a:r>
              <a:rPr lang="en-US" altLang="ko-KR" dirty="0"/>
              <a:t>. for the variable input, 3. reinitialize the GVs</a:t>
            </a:r>
          </a:p>
          <a:p>
            <a:pPr lvl="1"/>
            <a:r>
              <a:rPr lang="en-US" altLang="ko-KR" strike="sngStrike" dirty="0"/>
              <a:t>Make 100% stability of </a:t>
            </a:r>
            <a:r>
              <a:rPr lang="en-US" altLang="ko-KR" strike="sngStrike" dirty="0" err="1"/>
              <a:t>binutils</a:t>
            </a:r>
            <a:r>
              <a:rPr lang="en-US" altLang="ko-KR" strike="sngStrike" dirty="0"/>
              <a:t>/nm and exiv2</a:t>
            </a:r>
          </a:p>
        </p:txBody>
      </p:sp>
    </p:spTree>
    <p:extLst>
      <p:ext uri="{BB962C8B-B14F-4D97-AF65-F5344CB8AC3E}">
        <p14:creationId xmlns:p14="http://schemas.microsoft.com/office/powerpoint/2010/main" val="164702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1D7CF-8036-4244-AAA2-254E0FD5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AF754-6BA9-4737-8954-819DB648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Found NO reason that the persistent mode itself affects the stability</a:t>
            </a:r>
          </a:p>
          <a:p>
            <a:pPr lvl="1"/>
            <a:r>
              <a:rPr lang="en-US" altLang="ko-KR" dirty="0"/>
              <a:t>However, persistent mode makes randomness of a target program easy to occur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Limitations</a:t>
            </a:r>
          </a:p>
          <a:p>
            <a:pPr lvl="1"/>
            <a:r>
              <a:rPr lang="en-US" altLang="ko-KR" dirty="0"/>
              <a:t>Fails to analyze many variable edges: found no input reproducing the variable edges</a:t>
            </a:r>
          </a:p>
          <a:p>
            <a:pPr lvl="1"/>
            <a:r>
              <a:rPr lang="en-US" altLang="ko-KR" dirty="0"/>
              <a:t>Fails to exclude unstable-but-correct functions</a:t>
            </a:r>
          </a:p>
        </p:txBody>
      </p:sp>
    </p:spTree>
    <p:extLst>
      <p:ext uri="{BB962C8B-B14F-4D97-AF65-F5344CB8AC3E}">
        <p14:creationId xmlns:p14="http://schemas.microsoft.com/office/powerpoint/2010/main" val="365818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83E4E-6EBD-48E5-B7BD-64DD4E42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Improving Stability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9939C-6E1D-4B09-BCDC-C0A26723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Repeatedly improve GV list to reinitialize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B62F8-5570-48C8-A0AB-6C1F5366B8CD}"/>
              </a:ext>
            </a:extLst>
          </p:cNvPr>
          <p:cNvSpPr txBox="1"/>
          <p:nvPr/>
        </p:nvSpPr>
        <p:spPr>
          <a:xfrm>
            <a:off x="4057831" y="2365306"/>
            <a:ext cx="19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Make a list of</a:t>
            </a:r>
          </a:p>
          <a:p>
            <a:pPr algn="ctr"/>
            <a:r>
              <a:rPr lang="en-US" altLang="ko-KR" sz="1400" dirty="0"/>
              <a:t>Global Variables (GV)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906B9-084A-4AEB-9112-279DF3190349}"/>
              </a:ext>
            </a:extLst>
          </p:cNvPr>
          <p:cNvSpPr txBox="1"/>
          <p:nvPr/>
        </p:nvSpPr>
        <p:spPr>
          <a:xfrm>
            <a:off x="5014727" y="2906886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list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306C9D-03DF-4FC8-AE8A-D01F10BB9084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5014727" y="2888526"/>
            <a:ext cx="1" cy="296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C3A91F-E903-4E98-9DBC-04C2139E2A95}"/>
              </a:ext>
            </a:extLst>
          </p:cNvPr>
          <p:cNvSpPr txBox="1"/>
          <p:nvPr/>
        </p:nvSpPr>
        <p:spPr>
          <a:xfrm>
            <a:off x="3227599" y="4049729"/>
            <a:ext cx="1585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Extract the value</a:t>
            </a:r>
          </a:p>
          <a:p>
            <a:pPr algn="ctr"/>
            <a:r>
              <a:rPr lang="en-US" altLang="ko-KR" sz="1400" dirty="0"/>
              <a:t>of the GV at the beginning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D1B6D-7AF4-4DD4-BDCF-E568AE6BA90B}"/>
              </a:ext>
            </a:extLst>
          </p:cNvPr>
          <p:cNvSpPr txBox="1"/>
          <p:nvPr/>
        </p:nvSpPr>
        <p:spPr>
          <a:xfrm>
            <a:off x="1359244" y="377884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program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27532-F11F-4E63-A581-4B65DE681ACC}"/>
              </a:ext>
            </a:extLst>
          </p:cNvPr>
          <p:cNvSpPr txBox="1"/>
          <p:nvPr/>
        </p:nvSpPr>
        <p:spPr>
          <a:xfrm>
            <a:off x="1442600" y="4157451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seed input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69231C4-08EB-47D3-91F6-49D318D56257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422356" y="3909647"/>
            <a:ext cx="410210" cy="1931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1F0E548-195D-47AE-AFF7-E075703CF4C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2338999" y="4102794"/>
            <a:ext cx="493567" cy="185462"/>
          </a:xfrm>
          <a:prstGeom prst="bentConnector3">
            <a:avLst>
              <a:gd name="adj1" fmla="val 586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6C034E-F31A-40F7-9AFD-382321CD7B9C}"/>
              </a:ext>
            </a:extLst>
          </p:cNvPr>
          <p:cNvSpPr txBox="1"/>
          <p:nvPr/>
        </p:nvSpPr>
        <p:spPr>
          <a:xfrm>
            <a:off x="3749070" y="3211071"/>
            <a:ext cx="2531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For each GV in the list</a:t>
            </a:r>
          </a:p>
          <a:p>
            <a:pPr algn="ctr"/>
            <a:r>
              <a:rPr lang="en-US" altLang="ko-KR" sz="1400" dirty="0"/>
              <a:t>Run </a:t>
            </a:r>
            <a:r>
              <a:rPr lang="en-US" altLang="ko-KR" sz="1400" dirty="0" err="1"/>
              <a:t>gdb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0B559-B1AD-4918-92E5-9CD2F4E6B1E7}"/>
              </a:ext>
            </a:extLst>
          </p:cNvPr>
          <p:cNvSpPr txBox="1"/>
          <p:nvPr/>
        </p:nvSpPr>
        <p:spPr>
          <a:xfrm>
            <a:off x="5111903" y="4157451"/>
            <a:ext cx="181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Extract the value</a:t>
            </a:r>
          </a:p>
          <a:p>
            <a:pPr algn="ctr"/>
            <a:r>
              <a:rPr lang="en-US" altLang="ko-KR" sz="1400" dirty="0"/>
              <a:t>of the GV at the end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893D5-3125-4B44-8728-7163715100CF}"/>
              </a:ext>
            </a:extLst>
          </p:cNvPr>
          <p:cNvSpPr txBox="1"/>
          <p:nvPr/>
        </p:nvSpPr>
        <p:spPr>
          <a:xfrm>
            <a:off x="3475018" y="5218285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value</a:t>
            </a:r>
          </a:p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E39F54-D506-4BE4-8410-21318ECCF7D2}"/>
              </a:ext>
            </a:extLst>
          </p:cNvPr>
          <p:cNvSpPr txBox="1"/>
          <p:nvPr/>
        </p:nvSpPr>
        <p:spPr>
          <a:xfrm>
            <a:off x="5652211" y="5218285"/>
            <a:ext cx="729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value</a:t>
            </a:r>
          </a:p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959FF8-F61F-4990-B3DA-24B5F30C96E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020200" y="4788393"/>
            <a:ext cx="1" cy="4298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8EAA1D-4BBA-4436-BF91-EBDA54BBA5C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017055" y="4680671"/>
            <a:ext cx="1" cy="537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7846AD5-50EB-4756-9BF3-DEFACC6280D2}"/>
              </a:ext>
            </a:extLst>
          </p:cNvPr>
          <p:cNvSpPr/>
          <p:nvPr/>
        </p:nvSpPr>
        <p:spPr>
          <a:xfrm>
            <a:off x="2832566" y="3185074"/>
            <a:ext cx="4364322" cy="18354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A72238-8CF9-4583-9470-4682C885B5E9}"/>
              </a:ext>
            </a:extLst>
          </p:cNvPr>
          <p:cNvSpPr/>
          <p:nvPr/>
        </p:nvSpPr>
        <p:spPr>
          <a:xfrm>
            <a:off x="3227599" y="4049730"/>
            <a:ext cx="1585203" cy="7386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DD97602-2E88-401C-A9AD-2E5AE6C0BA13}"/>
              </a:ext>
            </a:extLst>
          </p:cNvPr>
          <p:cNvSpPr/>
          <p:nvPr/>
        </p:nvSpPr>
        <p:spPr>
          <a:xfrm>
            <a:off x="5111902" y="4157452"/>
            <a:ext cx="1810305" cy="5232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351110EB-ED22-405A-866F-340FBD883B0F}"/>
              </a:ext>
            </a:extLst>
          </p:cNvPr>
          <p:cNvSpPr/>
          <p:nvPr/>
        </p:nvSpPr>
        <p:spPr>
          <a:xfrm>
            <a:off x="4610095" y="5748091"/>
            <a:ext cx="960968" cy="2901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5F517FB-B5A0-4996-941A-F527813058B5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>
            <a:off x="4565381" y="5433729"/>
            <a:ext cx="525198" cy="3143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9FA096E-1A0E-4594-8AE9-15EA269A871F}"/>
              </a:ext>
            </a:extLst>
          </p:cNvPr>
          <p:cNvCxnSpPr>
            <a:cxnSpLocks/>
            <a:stCxn id="15" idx="1"/>
            <a:endCxn id="21" idx="0"/>
          </p:cNvCxnSpPr>
          <p:nvPr/>
        </p:nvCxnSpPr>
        <p:spPr>
          <a:xfrm rot="10800000" flipV="1">
            <a:off x="5090579" y="5433729"/>
            <a:ext cx="561632" cy="3143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E7EADC-BBF4-40D7-91E1-0E008FA4D659}"/>
              </a:ext>
            </a:extLst>
          </p:cNvPr>
          <p:cNvSpPr txBox="1"/>
          <p:nvPr/>
        </p:nvSpPr>
        <p:spPr>
          <a:xfrm>
            <a:off x="4336783" y="5742180"/>
            <a:ext cx="1507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If they are different,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D617A4-6A3A-46D4-B9A2-3CB0D9AB70B3}"/>
              </a:ext>
            </a:extLst>
          </p:cNvPr>
          <p:cNvSpPr txBox="1"/>
          <p:nvPr/>
        </p:nvSpPr>
        <p:spPr>
          <a:xfrm>
            <a:off x="6499882" y="5711402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list to reinitialize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C85C11-EF47-4D70-AAD3-263D83B840FC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844375" y="5880679"/>
            <a:ext cx="6555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6701B-FB86-4F31-8E00-EA93847D8037}"/>
              </a:ext>
            </a:extLst>
          </p:cNvPr>
          <p:cNvSpPr txBox="1"/>
          <p:nvPr/>
        </p:nvSpPr>
        <p:spPr>
          <a:xfrm>
            <a:off x="5869507" y="5868656"/>
            <a:ext cx="627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</a:t>
            </a:r>
            <a:endParaRPr lang="ko-KR" altLang="en-US" sz="10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541C4B5-F7B0-4F4E-835F-8A0D2F643031}"/>
              </a:ext>
            </a:extLst>
          </p:cNvPr>
          <p:cNvCxnSpPr>
            <a:cxnSpLocks/>
            <a:stCxn id="12" idx="1"/>
            <a:endCxn id="19" idx="1"/>
          </p:cNvCxnSpPr>
          <p:nvPr/>
        </p:nvCxnSpPr>
        <p:spPr>
          <a:xfrm rot="10800000" flipV="1">
            <a:off x="3227600" y="3472680"/>
            <a:ext cx="521471" cy="946381"/>
          </a:xfrm>
          <a:prstGeom prst="bentConnector3">
            <a:avLst>
              <a:gd name="adj1" fmla="val 1438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90B4F0-370D-4A72-BC69-2EE877066FF0}"/>
              </a:ext>
            </a:extLst>
          </p:cNvPr>
          <p:cNvCxnSpPr>
            <a:cxnSpLocks/>
            <a:stCxn id="20" idx="3"/>
            <a:endCxn id="12" idx="3"/>
          </p:cNvCxnSpPr>
          <p:nvPr/>
        </p:nvCxnSpPr>
        <p:spPr>
          <a:xfrm flipH="1" flipV="1">
            <a:off x="6280384" y="3472681"/>
            <a:ext cx="641823" cy="946381"/>
          </a:xfrm>
          <a:prstGeom prst="bentConnector3">
            <a:avLst>
              <a:gd name="adj1" fmla="val -235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172329F-0101-41D9-8841-524FF0B9E32D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4812802" y="4419061"/>
            <a:ext cx="29910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9EED8A-2F4D-43FA-B075-EC5D418B6869}"/>
              </a:ext>
            </a:extLst>
          </p:cNvPr>
          <p:cNvSpPr/>
          <p:nvPr/>
        </p:nvSpPr>
        <p:spPr>
          <a:xfrm>
            <a:off x="4057832" y="2365304"/>
            <a:ext cx="1913794" cy="52322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3E0911-D814-4821-89E4-A85A6328D927}"/>
              </a:ext>
            </a:extLst>
          </p:cNvPr>
          <p:cNvSpPr/>
          <p:nvPr/>
        </p:nvSpPr>
        <p:spPr>
          <a:xfrm>
            <a:off x="1450987" y="4165840"/>
            <a:ext cx="896399" cy="247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881C82-88C6-47D3-B6C1-F21322E60E04}"/>
              </a:ext>
            </a:extLst>
          </p:cNvPr>
          <p:cNvSpPr txBox="1"/>
          <p:nvPr/>
        </p:nvSpPr>
        <p:spPr>
          <a:xfrm>
            <a:off x="638335" y="578353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If an input changes,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GV list to reinitialize also changes.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A765F0-C73F-4742-B5FA-474D9CEE1F0E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H="1" flipV="1">
            <a:off x="1899187" y="4413644"/>
            <a:ext cx="588372" cy="1369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CB0795-7238-433B-9507-B8250103141C}"/>
              </a:ext>
            </a:extLst>
          </p:cNvPr>
          <p:cNvSpPr/>
          <p:nvPr/>
        </p:nvSpPr>
        <p:spPr>
          <a:xfrm>
            <a:off x="6505138" y="5724817"/>
            <a:ext cx="1921512" cy="299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26A92-59A0-4070-9BC6-C0623039CDE1}"/>
              </a:ext>
            </a:extLst>
          </p:cNvPr>
          <p:cNvCxnSpPr>
            <a:cxnSpLocks/>
          </p:cNvCxnSpPr>
          <p:nvPr/>
        </p:nvCxnSpPr>
        <p:spPr>
          <a:xfrm flipV="1">
            <a:off x="4253277" y="6024659"/>
            <a:ext cx="2251861" cy="2447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5BF332-7834-4027-8788-B81533A8A937}"/>
              </a:ext>
            </a:extLst>
          </p:cNvPr>
          <p:cNvSpPr txBox="1"/>
          <p:nvPr/>
        </p:nvSpPr>
        <p:spPr>
          <a:xfrm>
            <a:off x="481119" y="2620783"/>
            <a:ext cx="3098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 Reinitialization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8F26-AC9D-4316-A6F0-1DFFF8C2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Improving Stability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4CB0C-6CE2-4291-A1E1-DB8A4FFDB5EE}"/>
              </a:ext>
            </a:extLst>
          </p:cNvPr>
          <p:cNvSpPr txBox="1"/>
          <p:nvPr/>
        </p:nvSpPr>
        <p:spPr>
          <a:xfrm>
            <a:off x="1219120" y="1807003"/>
            <a:ext cx="154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Pre-run: </a:t>
            </a:r>
            <a:r>
              <a:rPr lang="en-US" altLang="ko-KR" sz="1400" dirty="0" err="1"/>
              <a:t>afl</a:t>
            </a:r>
            <a:r>
              <a:rPr lang="en-US" altLang="ko-KR" sz="1400" dirty="0"/>
              <a:t>-fuzz</a:t>
            </a:r>
          </a:p>
          <a:p>
            <a:pPr algn="ctr"/>
            <a:r>
              <a:rPr lang="en-US" altLang="ko-KR" sz="1400" dirty="0"/>
              <a:t>with debug mode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2C0DE-98BE-438F-BBCF-FC3AC79C0303}"/>
              </a:ext>
            </a:extLst>
          </p:cNvPr>
          <p:cNvSpPr txBox="1"/>
          <p:nvPr/>
        </p:nvSpPr>
        <p:spPr>
          <a:xfrm>
            <a:off x="3235542" y="1837780"/>
            <a:ext cx="145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(var.) edges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by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-fuzz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00A1AC-E518-4A8E-9EA9-9BDC9C47DA46}"/>
              </a:ext>
            </a:extLst>
          </p:cNvPr>
          <p:cNvSpPr/>
          <p:nvPr/>
        </p:nvSpPr>
        <p:spPr>
          <a:xfrm>
            <a:off x="1219119" y="1807004"/>
            <a:ext cx="1547219" cy="52321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FEB09-612C-499D-BD53-BE7C4CC8758B}"/>
              </a:ext>
            </a:extLst>
          </p:cNvPr>
          <p:cNvSpPr txBox="1"/>
          <p:nvPr/>
        </p:nvSpPr>
        <p:spPr>
          <a:xfrm>
            <a:off x="5515531" y="1837780"/>
            <a:ext cx="801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var. edges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30FDF-AD33-4A0B-95F3-4D0A43D8D30E}"/>
              </a:ext>
            </a:extLst>
          </p:cNvPr>
          <p:cNvSpPr txBox="1"/>
          <p:nvPr/>
        </p:nvSpPr>
        <p:spPr>
          <a:xfrm>
            <a:off x="4631411" y="2505503"/>
            <a:ext cx="966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difference</a:t>
            </a:r>
            <a:endParaRPr lang="ko-KR" altLang="en-US" sz="14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672AB54-70D5-4F61-96CE-9529ADE6E4CA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4693121" y="2068613"/>
            <a:ext cx="421724" cy="43689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F0680F1-6EF0-4657-8E6B-0C5B1759BFCA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5114845" y="2068613"/>
            <a:ext cx="400686" cy="43689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E8F32E-9A06-4AB5-8510-F19AC7F8F0C6}"/>
              </a:ext>
            </a:extLst>
          </p:cNvPr>
          <p:cNvSpPr txBox="1"/>
          <p:nvPr/>
        </p:nvSpPr>
        <p:spPr>
          <a:xfrm>
            <a:off x="4714158" y="3006589"/>
            <a:ext cx="80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var. edges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1EDD42-5ED0-4DD1-847C-37FDAB205964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5114845" y="2813280"/>
            <a:ext cx="0" cy="193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32797430-FF57-4F25-B97B-384916725095}"/>
              </a:ext>
            </a:extLst>
          </p:cNvPr>
          <p:cNvSpPr/>
          <p:nvPr/>
        </p:nvSpPr>
        <p:spPr>
          <a:xfrm>
            <a:off x="4631411" y="2505502"/>
            <a:ext cx="966869" cy="307777"/>
          </a:xfrm>
          <a:prstGeom prst="flowChartTerminator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F01ED-232D-4C2C-8BAC-DA21989E9C8D}"/>
              </a:ext>
            </a:extLst>
          </p:cNvPr>
          <p:cNvSpPr txBox="1"/>
          <p:nvPr/>
        </p:nvSpPr>
        <p:spPr>
          <a:xfrm>
            <a:off x="2272150" y="2798226"/>
            <a:ext cx="145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var. inputs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by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-fuzz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7188002-8BA2-4AEE-922F-67AC36C997F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766338" y="2068613"/>
            <a:ext cx="4692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E3F3463-CE54-45FD-B48D-9041048EA55D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>
            <a:off x="2766338" y="2068614"/>
            <a:ext cx="234602" cy="7296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1A03C6-71C3-400C-9DAF-690A1FFC26AA}"/>
              </a:ext>
            </a:extLst>
          </p:cNvPr>
          <p:cNvSpPr txBox="1"/>
          <p:nvPr/>
        </p:nvSpPr>
        <p:spPr>
          <a:xfrm>
            <a:off x="3024782" y="3927098"/>
            <a:ext cx="154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afl</a:t>
            </a:r>
            <a:r>
              <a:rPr lang="en-US" altLang="ko-KR" sz="1400" dirty="0"/>
              <a:t>-fuzz</a:t>
            </a:r>
          </a:p>
          <a:p>
            <a:pPr algn="ctr"/>
            <a:r>
              <a:rPr lang="en-US" altLang="ko-KR" sz="1400" dirty="0"/>
              <a:t>with debug mode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3510D94-BCEE-4D39-B0FD-F9D13D2D76AE}"/>
              </a:ext>
            </a:extLst>
          </p:cNvPr>
          <p:cNvSpPr/>
          <p:nvPr/>
        </p:nvSpPr>
        <p:spPr>
          <a:xfrm>
            <a:off x="3024781" y="3927099"/>
            <a:ext cx="1547219" cy="52321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17DEE4F-3E1A-4635-9DF6-9479464B1E4E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 rot="16200000" flipH="1">
            <a:off x="3225211" y="3035620"/>
            <a:ext cx="324028" cy="772570"/>
          </a:xfrm>
          <a:prstGeom prst="bentConnector3">
            <a:avLst>
              <a:gd name="adj1" fmla="val 3628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1AB18DD-52C6-462D-9608-A414551692C9}"/>
              </a:ext>
            </a:extLst>
          </p:cNvPr>
          <p:cNvCxnSpPr>
            <a:cxnSpLocks/>
            <a:stCxn id="65" idx="1"/>
            <a:endCxn id="40" idx="1"/>
          </p:cNvCxnSpPr>
          <p:nvPr/>
        </p:nvCxnSpPr>
        <p:spPr>
          <a:xfrm rot="10800000" flipV="1">
            <a:off x="3024782" y="3722419"/>
            <a:ext cx="210761" cy="466290"/>
          </a:xfrm>
          <a:prstGeom prst="bentConnector3">
            <a:avLst>
              <a:gd name="adj1" fmla="val 20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A0D63F8-8895-4181-9466-F4E4445D18AE}"/>
              </a:ext>
            </a:extLst>
          </p:cNvPr>
          <p:cNvSpPr txBox="1"/>
          <p:nvPr/>
        </p:nvSpPr>
        <p:spPr>
          <a:xfrm>
            <a:off x="493731" y="279822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6F555F4-48F0-4068-9290-913687021F6A}"/>
              </a:ext>
            </a:extLst>
          </p:cNvPr>
          <p:cNvCxnSpPr>
            <a:cxnSpLocks/>
            <a:stCxn id="50" idx="0"/>
            <a:endCxn id="7" idx="1"/>
          </p:cNvCxnSpPr>
          <p:nvPr/>
        </p:nvCxnSpPr>
        <p:spPr>
          <a:xfrm rot="5400000" flipH="1" flipV="1">
            <a:off x="668431" y="2247538"/>
            <a:ext cx="729611" cy="3717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AF6DBAA-1E57-4D6F-9321-228C92776715}"/>
              </a:ext>
            </a:extLst>
          </p:cNvPr>
          <p:cNvCxnSpPr>
            <a:cxnSpLocks/>
            <a:stCxn id="50" idx="2"/>
            <a:endCxn id="73" idx="1"/>
          </p:cNvCxnSpPr>
          <p:nvPr/>
        </p:nvCxnSpPr>
        <p:spPr>
          <a:xfrm rot="16200000" flipH="1">
            <a:off x="1377953" y="2729291"/>
            <a:ext cx="771149" cy="183234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181D905-E242-430C-92B2-EF9AB77DFC4A}"/>
              </a:ext>
            </a:extLst>
          </p:cNvPr>
          <p:cNvSpPr txBox="1"/>
          <p:nvPr/>
        </p:nvSpPr>
        <p:spPr>
          <a:xfrm>
            <a:off x="397550" y="1353371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inputs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819B31B-A483-4C9B-98FF-FE88DB5E8BF4}"/>
              </a:ext>
            </a:extLst>
          </p:cNvPr>
          <p:cNvCxnSpPr>
            <a:cxnSpLocks/>
            <a:stCxn id="57" idx="2"/>
            <a:endCxn id="5" idx="1"/>
          </p:cNvCxnSpPr>
          <p:nvPr/>
        </p:nvCxnSpPr>
        <p:spPr>
          <a:xfrm rot="16200000" flipH="1">
            <a:off x="814115" y="1663607"/>
            <a:ext cx="438243" cy="37176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07CAAA-D4DE-431E-8CD0-4159B28CC0EA}"/>
              </a:ext>
            </a:extLst>
          </p:cNvPr>
          <p:cNvSpPr txBox="1"/>
          <p:nvPr/>
        </p:nvSpPr>
        <p:spPr>
          <a:xfrm>
            <a:off x="3235542" y="3583919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input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CB63E87-56E0-41C8-A126-CA5485CD5395}"/>
              </a:ext>
            </a:extLst>
          </p:cNvPr>
          <p:cNvCxnSpPr>
            <a:cxnSpLocks/>
            <a:stCxn id="39" idx="3"/>
            <a:endCxn id="65" idx="3"/>
          </p:cNvCxnSpPr>
          <p:nvPr/>
        </p:nvCxnSpPr>
        <p:spPr>
          <a:xfrm flipH="1" flipV="1">
            <a:off x="4311478" y="3722419"/>
            <a:ext cx="260523" cy="466289"/>
          </a:xfrm>
          <a:prstGeom prst="bentConnector3">
            <a:avLst>
              <a:gd name="adj1" fmla="val -877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DE5C22B-B8B9-485C-ACEA-707408D3FC0C}"/>
              </a:ext>
            </a:extLst>
          </p:cNvPr>
          <p:cNvSpPr/>
          <p:nvPr/>
        </p:nvSpPr>
        <p:spPr>
          <a:xfrm>
            <a:off x="2679700" y="3465948"/>
            <a:ext cx="2381250" cy="11301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6CD42482-BC06-441A-B991-785859550948}"/>
              </a:ext>
            </a:extLst>
          </p:cNvPr>
          <p:cNvCxnSpPr>
            <a:cxnSpLocks/>
            <a:stCxn id="19" idx="1"/>
            <a:endCxn id="73" idx="0"/>
          </p:cNvCxnSpPr>
          <p:nvPr/>
        </p:nvCxnSpPr>
        <p:spPr>
          <a:xfrm rot="10800000" flipV="1">
            <a:off x="3870326" y="3145088"/>
            <a:ext cx="843833" cy="3208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CD8400B-833C-434B-8D12-9D79387E9A07}"/>
              </a:ext>
            </a:extLst>
          </p:cNvPr>
          <p:cNvSpPr txBox="1"/>
          <p:nvPr/>
        </p:nvSpPr>
        <p:spPr>
          <a:xfrm>
            <a:off x="4732326" y="5088259"/>
            <a:ext cx="12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(real) var. inputs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var. edges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A199C3-DA73-428B-810E-D4993ECEBBEC}"/>
              </a:ext>
            </a:extLst>
          </p:cNvPr>
          <p:cNvSpPr txBox="1"/>
          <p:nvPr/>
        </p:nvSpPr>
        <p:spPr>
          <a:xfrm>
            <a:off x="5856247" y="3629475"/>
            <a:ext cx="206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cs typeface="Times New Roman" panose="02020603050405020304" pitchFamily="18" charset="0"/>
              </a:rPr>
              <a:t>Exhaustive Reinitialization</a:t>
            </a:r>
            <a:endParaRPr lang="ko-KR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6726E8D-8511-44A2-BB66-53E63C0A769A}"/>
              </a:ext>
            </a:extLst>
          </p:cNvPr>
          <p:cNvSpPr/>
          <p:nvPr/>
        </p:nvSpPr>
        <p:spPr>
          <a:xfrm>
            <a:off x="5695950" y="3465948"/>
            <a:ext cx="2381250" cy="11301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DAD347-4E58-4CF7-A3BE-7CA99F5ECA67}"/>
              </a:ext>
            </a:extLst>
          </p:cNvPr>
          <p:cNvSpPr txBox="1"/>
          <p:nvPr/>
        </p:nvSpPr>
        <p:spPr>
          <a:xfrm>
            <a:off x="6392053" y="4252208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input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91BCCED-9540-4A31-9C5A-14A0C3B8C573}"/>
              </a:ext>
            </a:extLst>
          </p:cNvPr>
          <p:cNvSpPr/>
          <p:nvPr/>
        </p:nvSpPr>
        <p:spPr>
          <a:xfrm>
            <a:off x="6118311" y="3629476"/>
            <a:ext cx="1547219" cy="52321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B66C6432-232C-40E5-B534-A14902BBEE7A}"/>
              </a:ext>
            </a:extLst>
          </p:cNvPr>
          <p:cNvCxnSpPr>
            <a:cxnSpLocks/>
            <a:stCxn id="95" idx="3"/>
            <a:endCxn id="96" idx="3"/>
          </p:cNvCxnSpPr>
          <p:nvPr/>
        </p:nvCxnSpPr>
        <p:spPr>
          <a:xfrm flipV="1">
            <a:off x="7467989" y="3891086"/>
            <a:ext cx="197541" cy="499622"/>
          </a:xfrm>
          <a:prstGeom prst="bentConnector3">
            <a:avLst>
              <a:gd name="adj1" fmla="val 2157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AA315874-0343-4270-86F5-BDACE31A0459}"/>
              </a:ext>
            </a:extLst>
          </p:cNvPr>
          <p:cNvCxnSpPr>
            <a:cxnSpLocks/>
            <a:stCxn id="96" idx="1"/>
            <a:endCxn id="95" idx="1"/>
          </p:cNvCxnSpPr>
          <p:nvPr/>
        </p:nvCxnSpPr>
        <p:spPr>
          <a:xfrm rot="10800000" flipH="1" flipV="1">
            <a:off x="6118311" y="3891086"/>
            <a:ext cx="273742" cy="499622"/>
          </a:xfrm>
          <a:prstGeom prst="bentConnector3">
            <a:avLst>
              <a:gd name="adj1" fmla="val -835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E74D0688-CBFC-4EC0-A295-E47944E35037}"/>
              </a:ext>
            </a:extLst>
          </p:cNvPr>
          <p:cNvCxnSpPr>
            <a:cxnSpLocks/>
            <a:stCxn id="73" idx="2"/>
            <a:endCxn id="86" idx="1"/>
          </p:cNvCxnSpPr>
          <p:nvPr/>
        </p:nvCxnSpPr>
        <p:spPr>
          <a:xfrm rot="16200000" flipH="1">
            <a:off x="3939844" y="4526609"/>
            <a:ext cx="722963" cy="8620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F8CF77D-C0CF-4F91-8F60-4A275F48E418}"/>
              </a:ext>
            </a:extLst>
          </p:cNvPr>
          <p:cNvCxnSpPr>
            <a:cxnSpLocks/>
            <a:stCxn id="86" idx="3"/>
            <a:endCxn id="95" idx="2"/>
          </p:cNvCxnSpPr>
          <p:nvPr/>
        </p:nvCxnSpPr>
        <p:spPr>
          <a:xfrm flipV="1">
            <a:off x="5932846" y="4529207"/>
            <a:ext cx="997175" cy="78988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판단 110">
            <a:extLst>
              <a:ext uri="{FF2B5EF4-FFF2-40B4-BE49-F238E27FC236}">
                <a16:creationId xmlns:a16="http://schemas.microsoft.com/office/drawing/2014/main" id="{4D4C9249-C933-435B-B446-AC3C043B5B7C}"/>
              </a:ext>
            </a:extLst>
          </p:cNvPr>
          <p:cNvSpPr/>
          <p:nvPr/>
        </p:nvSpPr>
        <p:spPr>
          <a:xfrm>
            <a:off x="6434721" y="2830661"/>
            <a:ext cx="914400" cy="314428"/>
          </a:xfrm>
          <a:prstGeom prst="flowChartDecis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CD9DE14-F05D-440F-9091-EB48537CEA40}"/>
              </a:ext>
            </a:extLst>
          </p:cNvPr>
          <p:cNvSpPr txBox="1"/>
          <p:nvPr/>
        </p:nvSpPr>
        <p:spPr>
          <a:xfrm>
            <a:off x="6178905" y="2712208"/>
            <a:ext cx="142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If a new GV to </a:t>
            </a:r>
            <a:r>
              <a:rPr lang="en-US" altLang="ko-KR" sz="1400" dirty="0" err="1"/>
              <a:t>reinit</a:t>
            </a:r>
            <a:r>
              <a:rPr lang="en-US" altLang="ko-KR" sz="1400" dirty="0"/>
              <a:t> found,</a:t>
            </a:r>
            <a:endParaRPr lang="ko-KR" altLang="en-US" sz="14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C4421C8-C879-4C99-A0F3-996E6BEBF489}"/>
              </a:ext>
            </a:extLst>
          </p:cNvPr>
          <p:cNvCxnSpPr>
            <a:cxnSpLocks/>
            <a:stCxn id="96" idx="0"/>
            <a:endCxn id="112" idx="2"/>
          </p:cNvCxnSpPr>
          <p:nvPr/>
        </p:nvCxnSpPr>
        <p:spPr>
          <a:xfrm flipV="1">
            <a:off x="6891921" y="3235428"/>
            <a:ext cx="0" cy="394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E6B051A-EE82-4951-95D6-8A67B58F787D}"/>
              </a:ext>
            </a:extLst>
          </p:cNvPr>
          <p:cNvSpPr txBox="1"/>
          <p:nvPr/>
        </p:nvSpPr>
        <p:spPr>
          <a:xfrm>
            <a:off x="7899099" y="2835318"/>
            <a:ext cx="1154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list to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reinit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16C911B-A5AD-4C09-BC05-521AB09ECB54}"/>
              </a:ext>
            </a:extLst>
          </p:cNvPr>
          <p:cNvCxnSpPr>
            <a:cxnSpLocks/>
            <a:stCxn id="112" idx="3"/>
            <a:endCxn id="116" idx="1"/>
          </p:cNvCxnSpPr>
          <p:nvPr/>
        </p:nvCxnSpPr>
        <p:spPr>
          <a:xfrm>
            <a:off x="7604937" y="2973818"/>
            <a:ext cx="29416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420DAA4-A519-485A-801A-57910CA0EE17}"/>
              </a:ext>
            </a:extLst>
          </p:cNvPr>
          <p:cNvSpPr txBox="1"/>
          <p:nvPr/>
        </p:nvSpPr>
        <p:spPr>
          <a:xfrm>
            <a:off x="7195364" y="3137778"/>
            <a:ext cx="110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Add the found GV</a:t>
            </a:r>
            <a:endParaRPr lang="ko-KR" altLang="en-US" sz="900" dirty="0"/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4E8B8FFD-E8D7-4968-BDB0-350EEB0DBFD5}"/>
              </a:ext>
            </a:extLst>
          </p:cNvPr>
          <p:cNvCxnSpPr>
            <a:cxnSpLocks/>
            <a:stCxn id="112" idx="0"/>
            <a:endCxn id="8" idx="3"/>
          </p:cNvCxnSpPr>
          <p:nvPr/>
        </p:nvCxnSpPr>
        <p:spPr>
          <a:xfrm rot="16200000" flipV="1">
            <a:off x="6282616" y="2102902"/>
            <a:ext cx="643595" cy="5750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CE980DA-7863-4DBE-9060-7685FCEB2D30}"/>
              </a:ext>
            </a:extLst>
          </p:cNvPr>
          <p:cNvSpPr txBox="1"/>
          <p:nvPr/>
        </p:nvSpPr>
        <p:spPr>
          <a:xfrm>
            <a:off x="6886575" y="2049345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Add the var. edges</a:t>
            </a:r>
            <a:endParaRPr lang="ko-KR" altLang="en-US" sz="900" dirty="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F7DEFC23-0EA8-49CC-93D5-DF15BC65BCA8}"/>
              </a:ext>
            </a:extLst>
          </p:cNvPr>
          <p:cNvCxnSpPr>
            <a:cxnSpLocks/>
            <a:stCxn id="50" idx="2"/>
            <a:endCxn id="94" idx="2"/>
          </p:cNvCxnSpPr>
          <p:nvPr/>
        </p:nvCxnSpPr>
        <p:spPr>
          <a:xfrm rot="16200000" flipH="1">
            <a:off x="3198845" y="908398"/>
            <a:ext cx="1336239" cy="6039221"/>
          </a:xfrm>
          <a:prstGeom prst="bentConnector3">
            <a:avLst>
              <a:gd name="adj1" fmla="val 1171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C72632-2956-4580-830E-30164895CA36}"/>
              </a:ext>
            </a:extLst>
          </p:cNvPr>
          <p:cNvSpPr txBox="1"/>
          <p:nvPr/>
        </p:nvSpPr>
        <p:spPr>
          <a:xfrm>
            <a:off x="2384377" y="5595652"/>
            <a:ext cx="4114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Exhaustive Reinitialization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2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83E4E-6EBD-48E5-B7BD-64DD4E42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Improving Stability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9939C-6E1D-4B09-BCDC-C0A26723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Pre-run for 1000~5000 inputs</a:t>
            </a:r>
          </a:p>
          <a:p>
            <a:r>
              <a:rPr lang="en-US" altLang="ko-KR" dirty="0"/>
              <a:t>Run </a:t>
            </a:r>
            <a:r>
              <a:rPr lang="en-US" altLang="ko-KR" dirty="0" err="1"/>
              <a:t>afl</a:t>
            </a:r>
            <a:r>
              <a:rPr lang="en-US" altLang="ko-KR" dirty="0"/>
              <a:t>-fuzz for each var. input 8 times</a:t>
            </a:r>
          </a:p>
          <a:p>
            <a:pPr lvl="1"/>
            <a:r>
              <a:rPr lang="en-US" altLang="ko-KR" dirty="0"/>
              <a:t>Can catch var. edges only if it occur until the eight runs</a:t>
            </a:r>
          </a:p>
          <a:p>
            <a:r>
              <a:rPr lang="en-US" altLang="ko-KR" dirty="0"/>
              <a:t>Repeat the procedure until the procedure cannot find a new GV to </a:t>
            </a:r>
            <a:r>
              <a:rPr lang="en-US" altLang="ko-KR" dirty="0" err="1"/>
              <a:t>reinit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34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C3981-385D-451B-9212-FAE046A6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During the Procedure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9AB27-1C97-4317-8E84-D44A242B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Only find the implicit randomness affecting the stability</a:t>
            </a:r>
          </a:p>
          <a:p>
            <a:pPr lvl="1"/>
            <a:r>
              <a:rPr lang="en-US" altLang="ko-KR" dirty="0" err="1"/>
              <a:t>e.g</a:t>
            </a:r>
            <a:r>
              <a:rPr lang="en-US" altLang="ko-KR" dirty="0"/>
              <a:t>, Hash function using memory addresses as the key value, masking function to memory addresses</a:t>
            </a:r>
          </a:p>
          <a:p>
            <a:pPr lvl="1"/>
            <a:r>
              <a:rPr lang="en-US" altLang="ko-KR" dirty="0"/>
              <a:t>Add them to the var. edges ignored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Still there are many var. edges that cannot be reproduced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636E1-198D-432A-A802-EF737806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25" y="2897187"/>
            <a:ext cx="2152650" cy="619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F5910D-BAC1-4D8C-9DE4-8AC1D973E826}"/>
              </a:ext>
            </a:extLst>
          </p:cNvPr>
          <p:cNvSpPr/>
          <p:nvPr/>
        </p:nvSpPr>
        <p:spPr>
          <a:xfrm>
            <a:off x="2800350" y="3086100"/>
            <a:ext cx="11747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994D-EBA9-4561-9178-807D6C7C801E}"/>
              </a:ext>
            </a:extLst>
          </p:cNvPr>
          <p:cNvSpPr txBox="1"/>
          <p:nvPr/>
        </p:nvSpPr>
        <p:spPr>
          <a:xfrm>
            <a:off x="4572000" y="272921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Masking using a bit operation for a memory address obtained by a dynamic mem allocation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B78543-C769-4B6F-9B04-204815636F1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975100" y="3190875"/>
            <a:ext cx="5969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83E9301-9EE9-4C79-9B64-5988B9001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7" y="4611378"/>
            <a:ext cx="2943225" cy="2088329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B203365-074E-4330-A521-0FB496273CD5}"/>
              </a:ext>
            </a:extLst>
          </p:cNvPr>
          <p:cNvSpPr/>
          <p:nvPr/>
        </p:nvSpPr>
        <p:spPr>
          <a:xfrm>
            <a:off x="3070148" y="6074785"/>
            <a:ext cx="3050708" cy="668924"/>
          </a:xfrm>
          <a:custGeom>
            <a:avLst/>
            <a:gdLst>
              <a:gd name="connsiteX0" fmla="*/ 1362152 w 3050708"/>
              <a:gd name="connsiteY0" fmla="*/ 21215 h 668924"/>
              <a:gd name="connsiteX1" fmla="*/ 1368502 w 3050708"/>
              <a:gd name="connsiteY1" fmla="*/ 91065 h 668924"/>
              <a:gd name="connsiteX2" fmla="*/ 892252 w 3050708"/>
              <a:gd name="connsiteY2" fmla="*/ 97415 h 668924"/>
              <a:gd name="connsiteX3" fmla="*/ 352502 w 3050708"/>
              <a:gd name="connsiteY3" fmla="*/ 84715 h 668924"/>
              <a:gd name="connsiteX4" fmla="*/ 41352 w 3050708"/>
              <a:gd name="connsiteY4" fmla="*/ 97415 h 668924"/>
              <a:gd name="connsiteX5" fmla="*/ 22302 w 3050708"/>
              <a:gd name="connsiteY5" fmla="*/ 414915 h 668924"/>
              <a:gd name="connsiteX6" fmla="*/ 35002 w 3050708"/>
              <a:gd name="connsiteY6" fmla="*/ 643515 h 668924"/>
              <a:gd name="connsiteX7" fmla="*/ 441402 w 3050708"/>
              <a:gd name="connsiteY7" fmla="*/ 662565 h 668924"/>
              <a:gd name="connsiteX8" fmla="*/ 1800302 w 3050708"/>
              <a:gd name="connsiteY8" fmla="*/ 637165 h 668924"/>
              <a:gd name="connsiteX9" fmla="*/ 2867102 w 3050708"/>
              <a:gd name="connsiteY9" fmla="*/ 611765 h 668924"/>
              <a:gd name="connsiteX10" fmla="*/ 2949652 w 3050708"/>
              <a:gd name="connsiteY10" fmla="*/ 268865 h 668924"/>
              <a:gd name="connsiteX11" fmla="*/ 2924252 w 3050708"/>
              <a:gd name="connsiteY11" fmla="*/ 21215 h 668924"/>
              <a:gd name="connsiteX12" fmla="*/ 1362152 w 3050708"/>
              <a:gd name="connsiteY12" fmla="*/ 21215 h 6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0708" h="668924">
                <a:moveTo>
                  <a:pt x="1362152" y="21215"/>
                </a:moveTo>
                <a:cubicBezTo>
                  <a:pt x="1102860" y="32857"/>
                  <a:pt x="1446819" y="78365"/>
                  <a:pt x="1368502" y="91065"/>
                </a:cubicBezTo>
                <a:cubicBezTo>
                  <a:pt x="1290185" y="103765"/>
                  <a:pt x="1061585" y="98473"/>
                  <a:pt x="892252" y="97415"/>
                </a:cubicBezTo>
                <a:cubicBezTo>
                  <a:pt x="722919" y="96357"/>
                  <a:pt x="494319" y="84715"/>
                  <a:pt x="352502" y="84715"/>
                </a:cubicBezTo>
                <a:cubicBezTo>
                  <a:pt x="210685" y="84715"/>
                  <a:pt x="96385" y="42382"/>
                  <a:pt x="41352" y="97415"/>
                </a:cubicBezTo>
                <a:cubicBezTo>
                  <a:pt x="-13681" y="152448"/>
                  <a:pt x="23360" y="323898"/>
                  <a:pt x="22302" y="414915"/>
                </a:cubicBezTo>
                <a:cubicBezTo>
                  <a:pt x="21244" y="505932"/>
                  <a:pt x="-34848" y="602240"/>
                  <a:pt x="35002" y="643515"/>
                </a:cubicBezTo>
                <a:cubicBezTo>
                  <a:pt x="104852" y="684790"/>
                  <a:pt x="147185" y="663623"/>
                  <a:pt x="441402" y="662565"/>
                </a:cubicBezTo>
                <a:cubicBezTo>
                  <a:pt x="735619" y="661507"/>
                  <a:pt x="1800302" y="637165"/>
                  <a:pt x="1800302" y="637165"/>
                </a:cubicBezTo>
                <a:cubicBezTo>
                  <a:pt x="2204585" y="628698"/>
                  <a:pt x="2675544" y="673148"/>
                  <a:pt x="2867102" y="611765"/>
                </a:cubicBezTo>
                <a:cubicBezTo>
                  <a:pt x="3058660" y="550382"/>
                  <a:pt x="2940127" y="367290"/>
                  <a:pt x="2949652" y="268865"/>
                </a:cubicBezTo>
                <a:cubicBezTo>
                  <a:pt x="2959177" y="170440"/>
                  <a:pt x="3187777" y="62490"/>
                  <a:pt x="2924252" y="21215"/>
                </a:cubicBezTo>
                <a:cubicBezTo>
                  <a:pt x="2660727" y="-20060"/>
                  <a:pt x="1621444" y="9573"/>
                  <a:pt x="1362152" y="21215"/>
                </a:cubicBez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29EDB-2364-4EAB-9446-FDB41249E796}"/>
              </a:ext>
            </a:extLst>
          </p:cNvPr>
          <p:cNvSpPr txBox="1"/>
          <p:nvPr/>
        </p:nvSpPr>
        <p:spPr>
          <a:xfrm>
            <a:off x="6073851" y="617168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ignored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2E489-E85A-4F23-B722-03323C4FA807}"/>
              </a:ext>
            </a:extLst>
          </p:cNvPr>
          <p:cNvSpPr txBox="1"/>
          <p:nvPr/>
        </p:nvSpPr>
        <p:spPr>
          <a:xfrm>
            <a:off x="6287919" y="513641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fails to reproduce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377064A2-8CB8-4586-82EC-51F0C0439478}"/>
              </a:ext>
            </a:extLst>
          </p:cNvPr>
          <p:cNvSpPr/>
          <p:nvPr/>
        </p:nvSpPr>
        <p:spPr>
          <a:xfrm>
            <a:off x="5969000" y="4611377"/>
            <a:ext cx="307304" cy="146340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3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A888-9544-4AD3-AF6B-587DC9AF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FAA87-2DDE-47ED-BA3E-88AC783B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Improved speed, stability, and crash detection ability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advanced</a:t>
            </a:r>
            <a:r>
              <a:rPr lang="ko-KR" altLang="en-US" dirty="0"/>
              <a:t> </a:t>
            </a:r>
            <a:r>
              <a:rPr lang="en-US" altLang="ko-KR" dirty="0"/>
              <a:t>exhaustive reinitialization</a:t>
            </a:r>
          </a:p>
          <a:p>
            <a:pPr lvl="1"/>
            <a:r>
              <a:rPr lang="en-US" altLang="ko-KR" dirty="0"/>
              <a:t>Compared to exhaustive reinitialization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707317-C097-40B9-940E-94B40B930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91926"/>
              </p:ext>
            </p:extLst>
          </p:nvPr>
        </p:nvGraphicFramePr>
        <p:xfrm>
          <a:off x="253878" y="2691698"/>
          <a:ext cx="638832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0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20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cflow-1.6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saved crashes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(reproducible)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2437.59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21.58%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10985.00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22.54%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21.94%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207 (199)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ExReinit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3703.74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22.55%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31.79%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183 (179)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443663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 (</a:t>
                      </a:r>
                      <a:r>
                        <a:rPr lang="en-US" altLang="ko-KR" sz="1400" dirty="0" err="1"/>
                        <a:t>Adv.ExRinit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4212.03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22.11%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00FF"/>
                          </a:solidFill>
                        </a:rPr>
                        <a:t>38.32%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215 (213)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22279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BA05BA-9147-4FEE-89A1-3591864279BC}"/>
              </a:ext>
            </a:extLst>
          </p:cNvPr>
          <p:cNvSpPr txBox="1"/>
          <p:nvPr/>
        </p:nvSpPr>
        <p:spPr>
          <a:xfrm>
            <a:off x="6769405" y="2800239"/>
            <a:ext cx="20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188 known crashes and 1 new crash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788738B-9C32-4667-9D2E-6ACFF34C072F}"/>
              </a:ext>
            </a:extLst>
          </p:cNvPr>
          <p:cNvSpPr/>
          <p:nvPr/>
        </p:nvSpPr>
        <p:spPr>
          <a:xfrm>
            <a:off x="5687292" y="3022518"/>
            <a:ext cx="509286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FE3DED-C54D-47D8-BB31-3B91EFC62F9C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>
            <a:off x="6196578" y="3061849"/>
            <a:ext cx="572827" cy="82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8D157-F349-444B-95D6-D60E182E57B9}"/>
              </a:ext>
            </a:extLst>
          </p:cNvPr>
          <p:cNvSpPr txBox="1"/>
          <p:nvPr/>
        </p:nvSpPr>
        <p:spPr>
          <a:xfrm>
            <a:off x="6769405" y="3357680"/>
            <a:ext cx="20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All the known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B887A4-9E9A-4401-8D32-F7F30AE88DCF}"/>
              </a:ext>
            </a:extLst>
          </p:cNvPr>
          <p:cNvSpPr/>
          <p:nvPr/>
        </p:nvSpPr>
        <p:spPr>
          <a:xfrm>
            <a:off x="5498027" y="3332163"/>
            <a:ext cx="910525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DD92FF-E0DD-4A2F-AEDB-9A9B8BCBF3B6}"/>
              </a:ext>
            </a:extLst>
          </p:cNvPr>
          <p:cNvCxnSpPr>
            <a:cxnSpLocks/>
            <a:stCxn id="8" idx="1"/>
            <a:endCxn id="9" idx="6"/>
          </p:cNvCxnSpPr>
          <p:nvPr/>
        </p:nvCxnSpPr>
        <p:spPr>
          <a:xfrm flipH="1" flipV="1">
            <a:off x="6408552" y="3453698"/>
            <a:ext cx="360853" cy="578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6329A3-183D-4B47-B668-D076DC792169}"/>
              </a:ext>
            </a:extLst>
          </p:cNvPr>
          <p:cNvSpPr txBox="1"/>
          <p:nvPr/>
        </p:nvSpPr>
        <p:spPr>
          <a:xfrm>
            <a:off x="6769405" y="3690448"/>
            <a:ext cx="20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All the known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BBA85DF-BBD8-4365-9949-1C1476A42B74}"/>
              </a:ext>
            </a:extLst>
          </p:cNvPr>
          <p:cNvSpPr/>
          <p:nvPr/>
        </p:nvSpPr>
        <p:spPr>
          <a:xfrm>
            <a:off x="5498027" y="3646309"/>
            <a:ext cx="910525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5C47DA-72E5-45C6-827B-BFCF3CBF6A98}"/>
              </a:ext>
            </a:extLst>
          </p:cNvPr>
          <p:cNvCxnSpPr>
            <a:cxnSpLocks/>
            <a:stCxn id="11" idx="1"/>
            <a:endCxn id="12" idx="6"/>
          </p:cNvCxnSpPr>
          <p:nvPr/>
        </p:nvCxnSpPr>
        <p:spPr>
          <a:xfrm flipH="1" flipV="1">
            <a:off x="6408552" y="3767844"/>
            <a:ext cx="360853" cy="764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C6DC0C-D38E-4692-BB13-E5A9D2546DE1}"/>
              </a:ext>
            </a:extLst>
          </p:cNvPr>
          <p:cNvSpPr txBox="1"/>
          <p:nvPr/>
        </p:nvSpPr>
        <p:spPr>
          <a:xfrm>
            <a:off x="6769405" y="4131259"/>
            <a:ext cx="2059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212 known crashes and 1 new crash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(different from the one normal found)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F5DA3A3-5316-4E05-B04B-690DD1F00F1D}"/>
              </a:ext>
            </a:extLst>
          </p:cNvPr>
          <p:cNvSpPr/>
          <p:nvPr/>
        </p:nvSpPr>
        <p:spPr>
          <a:xfrm>
            <a:off x="5490819" y="3947368"/>
            <a:ext cx="902233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E9D03E-F028-4F27-BA70-BC7C5FC49D1C}"/>
              </a:ext>
            </a:extLst>
          </p:cNvPr>
          <p:cNvCxnSpPr>
            <a:cxnSpLocks/>
            <a:stCxn id="14" idx="1"/>
            <a:endCxn id="15" idx="5"/>
          </p:cNvCxnSpPr>
          <p:nvPr/>
        </p:nvCxnSpPr>
        <p:spPr>
          <a:xfrm flipH="1" flipV="1">
            <a:off x="6260923" y="4154840"/>
            <a:ext cx="508482" cy="4534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0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FFA08-63E8-449E-9879-989A30E8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 about</a:t>
            </a:r>
            <a:br>
              <a:rPr lang="en-US" altLang="ko-KR" dirty="0"/>
            </a:br>
            <a:r>
              <a:rPr lang="en-US" altLang="ko-KR" dirty="0"/>
              <a:t>the unstable-but-correct 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03798-98BC-484E-8C6A-810C3D1A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Excluding the functions from the instrumentation</a:t>
            </a:r>
          </a:p>
          <a:p>
            <a:pPr lvl="1"/>
            <a:r>
              <a:rPr lang="en-US" altLang="ko-KR" dirty="0"/>
              <a:t>Inputs finding the edges from the functions are not identified as interesting</a:t>
            </a:r>
          </a:p>
          <a:p>
            <a:pPr lvl="1"/>
            <a:r>
              <a:rPr lang="en-US" altLang="ko-KR" dirty="0"/>
              <a:t>LLVM 12+ necessary but, using </a:t>
            </a:r>
            <a:r>
              <a:rPr lang="en-US" altLang="ko-KR" dirty="0" err="1"/>
              <a:t>afl</a:t>
            </a:r>
            <a:r>
              <a:rPr lang="en-US" altLang="ko-KR" dirty="0"/>
              <a:t>-clang-</a:t>
            </a:r>
            <a:r>
              <a:rPr lang="en-US" altLang="ko-KR" dirty="0" err="1"/>
              <a:t>lto</a:t>
            </a:r>
            <a:r>
              <a:rPr lang="en-US" altLang="ko-KR" dirty="0"/>
              <a:t> with LLVM (clang) 13 fails to build </a:t>
            </a:r>
            <a:r>
              <a:rPr lang="en-US" altLang="ko-KR" dirty="0" err="1"/>
              <a:t>cflow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360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100223</TotalTime>
  <Words>575</Words>
  <Application>Microsoft Office PowerPoint</Application>
  <PresentationFormat>화면 슬라이드 쇼(4:3)</PresentationFormat>
  <Paragraphs>119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Arial Black</vt:lpstr>
      <vt:lpstr>Times New Roman</vt:lpstr>
      <vt:lpstr>Office 테마</vt:lpstr>
      <vt:lpstr>Next ToDo</vt:lpstr>
      <vt:lpstr>Brief Conclusion</vt:lpstr>
      <vt:lpstr>Procedure for Improving Stability</vt:lpstr>
      <vt:lpstr>Procedure for Improving Stability</vt:lpstr>
      <vt:lpstr>Procedure for Improving Stability</vt:lpstr>
      <vt:lpstr>During the Procedure</vt:lpstr>
      <vt:lpstr>Results</vt:lpstr>
      <vt:lpstr>Limitation about the unstable-but-correct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5647</cp:revision>
  <cp:lastPrinted>2021-12-09T05:53:59Z</cp:lastPrinted>
  <dcterms:created xsi:type="dcterms:W3CDTF">2019-01-18T11:50:36Z</dcterms:created>
  <dcterms:modified xsi:type="dcterms:W3CDTF">2022-05-13T10:43:00Z</dcterms:modified>
</cp:coreProperties>
</file>