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793" r:id="rId2"/>
    <p:sldId id="805" r:id="rId3"/>
    <p:sldId id="796" r:id="rId4"/>
    <p:sldId id="799" r:id="rId5"/>
    <p:sldId id="800" r:id="rId6"/>
    <p:sldId id="803" r:id="rId7"/>
    <p:sldId id="802" r:id="rId8"/>
    <p:sldId id="807" r:id="rId9"/>
    <p:sldId id="804" r:id="rId10"/>
    <p:sldId id="806" r:id="rId11"/>
    <p:sldId id="795" r:id="rId12"/>
    <p:sldId id="794" r:id="rId13"/>
    <p:sldId id="809" r:id="rId14"/>
    <p:sldId id="810" r:id="rId15"/>
    <p:sldId id="812" r:id="rId16"/>
    <p:sldId id="811" r:id="rId17"/>
    <p:sldId id="813" r:id="rId18"/>
    <p:sldId id="814" r:id="rId19"/>
    <p:sldId id="815" r:id="rId20"/>
    <p:sldId id="816" r:id="rId21"/>
    <p:sldId id="817" r:id="rId22"/>
    <p:sldId id="818" r:id="rId23"/>
    <p:sldId id="819" r:id="rId24"/>
    <p:sldId id="821" r:id="rId25"/>
    <p:sldId id="822" r:id="rId26"/>
    <p:sldId id="823" r:id="rId27"/>
    <p:sldId id="824" r:id="rId28"/>
    <p:sldId id="820" r:id="rId29"/>
    <p:sldId id="825" r:id="rId30"/>
    <p:sldId id="826" r:id="rId3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D70D8"/>
    <a:srgbClr val="41719C"/>
    <a:srgbClr val="FFFF66"/>
    <a:srgbClr val="BFBFBF"/>
    <a:srgbClr val="0E8012"/>
    <a:srgbClr val="BDD7EE"/>
    <a:srgbClr val="0F16A1"/>
    <a:srgbClr val="5B9BD5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3" autoAdjust="0"/>
    <p:restoredTop sz="92082" autoAdjust="0"/>
  </p:normalViewPr>
  <p:slideViewPr>
    <p:cSldViewPr snapToGrid="0">
      <p:cViewPr varScale="1">
        <p:scale>
          <a:sx n="108" d="100"/>
          <a:sy n="108" d="100"/>
        </p:scale>
        <p:origin x="8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E17D-9D43-430E-B904-D50FEC09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0F85B-D3FE-42B2-AFC7-C437B467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Literature review about memory safety in </a:t>
            </a:r>
            <a:r>
              <a:rPr lang="en-US" altLang="ko-KR" i="1" dirty="0"/>
              <a:t>unsafe Rust</a:t>
            </a:r>
            <a:endParaRPr lang="en-US" altLang="ko-KR" dirty="0"/>
          </a:p>
          <a:p>
            <a:pPr lvl="1"/>
            <a:r>
              <a:rPr lang="en-US" altLang="ko-KR" dirty="0"/>
              <a:t>Evans, Ana Nora, Bradford Campbell, and Mary Lou </a:t>
            </a:r>
            <a:r>
              <a:rPr lang="en-US" altLang="ko-KR" dirty="0" err="1"/>
              <a:t>Soffa</a:t>
            </a:r>
            <a:r>
              <a:rPr lang="en-US" altLang="ko-KR" dirty="0"/>
              <a:t>. "</a:t>
            </a:r>
            <a:r>
              <a:rPr lang="en-US" altLang="ko-KR" i="1" dirty="0"/>
              <a:t>Is Rust used safely by software developers?</a:t>
            </a:r>
            <a:r>
              <a:rPr lang="en-US" altLang="ko-KR" dirty="0"/>
              <a:t>." 2020 IEEE/ACM 42nd International Conference on Software Engineering (ICSE). IEEE, 2020.</a:t>
            </a:r>
          </a:p>
          <a:p>
            <a:pPr lvl="1"/>
            <a:r>
              <a:rPr lang="en-US" altLang="ko-KR" dirty="0"/>
              <a:t>Bae, </a:t>
            </a:r>
            <a:r>
              <a:rPr lang="en-US" altLang="ko-KR" dirty="0" err="1"/>
              <a:t>Yechan</a:t>
            </a:r>
            <a:r>
              <a:rPr lang="en-US" altLang="ko-KR" dirty="0"/>
              <a:t>, et al. "</a:t>
            </a:r>
            <a:r>
              <a:rPr lang="en-US" altLang="ko-KR" i="1" dirty="0"/>
              <a:t>Rudra: Finding Memory Safety Bugs in Rust at the Ecosystem Scale.</a:t>
            </a:r>
            <a:r>
              <a:rPr lang="en-US" altLang="ko-KR" dirty="0"/>
              <a:t>" Proceedings of the ACM SIGOPS 28th Symposium on Operating Systems Principles. 2021.</a:t>
            </a:r>
          </a:p>
          <a:p>
            <a:r>
              <a:rPr lang="en-US" altLang="ko-KR" dirty="0"/>
              <a:t>Fuzzing Rust Programs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24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337F3-C7BF-4B78-BBDE-918BD4B9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 Example Crash in an Unsafe Rust Program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5B377-C77E-4960-B48C-CA75DC1A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68" y="2048347"/>
            <a:ext cx="5429250" cy="1847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63EFD3-239D-498E-8F78-3C6BB152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93" y="5055303"/>
            <a:ext cx="6096000" cy="1095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FB4CDD-CFBB-4AE6-8A26-3BD48D79B661}"/>
              </a:ext>
            </a:extLst>
          </p:cNvPr>
          <p:cNvSpPr/>
          <p:nvPr/>
        </p:nvSpPr>
        <p:spPr>
          <a:xfrm>
            <a:off x="729913" y="5759746"/>
            <a:ext cx="2862020" cy="183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4A02C3-80A5-40ED-9C80-575AABD24C61}"/>
              </a:ext>
            </a:extLst>
          </p:cNvPr>
          <p:cNvSpPr/>
          <p:nvPr/>
        </p:nvSpPr>
        <p:spPr>
          <a:xfrm>
            <a:off x="1378037" y="3505822"/>
            <a:ext cx="1954797" cy="183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4456B8-29A7-44BD-8CA6-0C5B0E0EB8C9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V="1">
            <a:off x="729913" y="3597403"/>
            <a:ext cx="648124" cy="2253924"/>
          </a:xfrm>
          <a:prstGeom prst="bentConnector3">
            <a:avLst>
              <a:gd name="adj1" fmla="val 1352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E3C10A-CFB5-4D1B-A9BC-2E901685E325}"/>
              </a:ext>
            </a:extLst>
          </p:cNvPr>
          <p:cNvSpPr txBox="1"/>
          <p:nvPr/>
        </p:nvSpPr>
        <p:spPr>
          <a:xfrm>
            <a:off x="3063814" y="151146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Raw pointer reference dereferencing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F79AAC-0865-4C9F-85A2-AC3D047EF9CC}"/>
              </a:ext>
            </a:extLst>
          </p:cNvPr>
          <p:cNvSpPr/>
          <p:nvPr/>
        </p:nvSpPr>
        <p:spPr>
          <a:xfrm>
            <a:off x="3727537" y="3140864"/>
            <a:ext cx="2601836" cy="183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D1D9B6-3616-46F7-B4A4-25032C59E30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028455" y="1880792"/>
            <a:ext cx="0" cy="12600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64A066-5A19-4EDC-8597-637205E51E62}"/>
              </a:ext>
            </a:extLst>
          </p:cNvPr>
          <p:cNvSpPr txBox="1"/>
          <p:nvPr/>
        </p:nvSpPr>
        <p:spPr>
          <a:xfrm>
            <a:off x="3611365" y="4058023"/>
            <a:ext cx="459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 guarantee about the validity of contents at the pointer </a:t>
            </a:r>
            <a:r>
              <a:rPr lang="en-US" altLang="ko-KR" b="1" i="1" dirty="0">
                <a:solidFill>
                  <a:srgbClr val="FF0000"/>
                </a:solidFill>
              </a:rPr>
              <a:t>r</a:t>
            </a:r>
            <a:r>
              <a:rPr lang="en-US" altLang="ko-KR" dirty="0">
                <a:solidFill>
                  <a:srgbClr val="FF0000"/>
                </a:solidFill>
              </a:rPr>
              <a:t> which induces seg-fault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5961C45-15EF-40CC-823A-4051EABA43CB}"/>
              </a:ext>
            </a:extLst>
          </p:cNvPr>
          <p:cNvSpPr/>
          <p:nvPr/>
        </p:nvSpPr>
        <p:spPr>
          <a:xfrm>
            <a:off x="5829300" y="3103784"/>
            <a:ext cx="162426" cy="2770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8CAACDA-2D01-44FF-8762-A016A17E2F0B}"/>
              </a:ext>
            </a:extLst>
          </p:cNvPr>
          <p:cNvCxnSpPr>
            <a:cxnSpLocks/>
            <a:stCxn id="24" idx="0"/>
            <a:endCxn id="25" idx="4"/>
          </p:cNvCxnSpPr>
          <p:nvPr/>
        </p:nvCxnSpPr>
        <p:spPr>
          <a:xfrm flipV="1">
            <a:off x="5910513" y="3380874"/>
            <a:ext cx="0" cy="6771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5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153D8E-D82E-48D8-8A66-889C8B9E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 Rust Used Safely by Software Developers?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780EC-5A76-44CE-8D10-1E7A16FDC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000" dirty="0"/>
              <a:t>Evans, Ana Nora, Bradford Campbell, and Mary Lou </a:t>
            </a:r>
            <a:r>
              <a:rPr lang="en-US" altLang="ko-KR" sz="2000" dirty="0" err="1"/>
              <a:t>Soffa</a:t>
            </a:r>
            <a:r>
              <a:rPr lang="en-US" altLang="ko-KR" sz="2000" dirty="0"/>
              <a:t>.</a:t>
            </a:r>
          </a:p>
          <a:p>
            <a:pPr algn="ctr"/>
            <a:r>
              <a:rPr lang="en-US" altLang="ko-KR" sz="2000" dirty="0"/>
              <a:t>University of Virginia</a:t>
            </a:r>
          </a:p>
          <a:p>
            <a:pPr algn="ctr"/>
            <a:r>
              <a:rPr lang="en-US" altLang="ko-KR" sz="2000" dirty="0"/>
              <a:t>ICSE 2020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40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DA93-3D81-4E18-9815-8A11D3E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Much Unsafe Codes are Used in Rust Programs?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635B0-2D77-4D46-B469-784966EB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 only declared unsafe codes but also possibly unsafe codes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CA2952-99B7-4715-9E68-5EAEDA09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5350648"/>
            <a:ext cx="2000250" cy="962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F998D6-B26D-4848-8EB5-6C37891F6DD9}"/>
              </a:ext>
            </a:extLst>
          </p:cNvPr>
          <p:cNvSpPr txBox="1"/>
          <p:nvPr/>
        </p:nvSpPr>
        <p:spPr>
          <a:xfrm>
            <a:off x="3536300" y="6224736"/>
            <a:ext cx="2071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annotation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taxanomy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B32157-234C-4F44-B7B4-895F1C1EE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73" b="13526"/>
          <a:stretch/>
        </p:blipFill>
        <p:spPr>
          <a:xfrm>
            <a:off x="396186" y="2118377"/>
            <a:ext cx="5669987" cy="27098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991E06-A7AB-49B9-99CC-0995FE126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08" t="35198" r="17186" b="13526"/>
          <a:stretch/>
        </p:blipFill>
        <p:spPr>
          <a:xfrm>
            <a:off x="6649074" y="3221384"/>
            <a:ext cx="1799303" cy="16068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411855-4840-499D-A073-83BDFC342606}"/>
              </a:ext>
            </a:extLst>
          </p:cNvPr>
          <p:cNvSpPr txBox="1"/>
          <p:nvPr/>
        </p:nvSpPr>
        <p:spPr>
          <a:xfrm>
            <a:off x="2483218" y="4828240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libraries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FD04-1E08-4420-8AF3-E9022A9B43FE}"/>
              </a:ext>
            </a:extLst>
          </p:cNvPr>
          <p:cNvSpPr txBox="1"/>
          <p:nvPr/>
        </p:nvSpPr>
        <p:spPr>
          <a:xfrm>
            <a:off x="6406425" y="4828239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graph of the libraries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4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8255A-7B7E-4D8E-A70A-A8CCC898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Function Call Graph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F7C1E-326B-40CF-808C-5A1396BA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identify safe, declared unsafe, and possibly unsafe functions</a:t>
            </a:r>
          </a:p>
          <a:p>
            <a:pPr lvl="1"/>
            <a:r>
              <a:rPr lang="en-US" altLang="ko-KR" dirty="0"/>
              <a:t>two versions of call graphs: optimistic and conservative by considering polymorphism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8E697B-BFF7-4DEC-AED6-0D2796FD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28" y="5097346"/>
            <a:ext cx="2152650" cy="1666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B78F55-5F33-453B-8A33-C1750EEB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19" y="5078296"/>
            <a:ext cx="2105025" cy="16859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9227885-675F-42F1-8515-66EE7EA47D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273" b="13526"/>
          <a:stretch/>
        </p:blipFill>
        <p:spPr>
          <a:xfrm>
            <a:off x="2597192" y="2784535"/>
            <a:ext cx="3949615" cy="18876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C7CE9C-AE80-48D2-B45F-F98631F06DFD}"/>
              </a:ext>
            </a:extLst>
          </p:cNvPr>
          <p:cNvSpPr txBox="1"/>
          <p:nvPr/>
        </p:nvSpPr>
        <p:spPr>
          <a:xfrm>
            <a:off x="3828097" y="4672179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libraries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5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7F716-FE70-4BEB-96D6-6E0DAFD5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Research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FEAB-D757-4DF9-872A-B23266ED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much Rust codes are unsafe?</a:t>
            </a:r>
          </a:p>
          <a:p>
            <a:pPr lvl="1"/>
            <a:r>
              <a:rPr lang="en-US" altLang="ko-KR" dirty="0"/>
              <a:t>RQ1: How much declared unsafe?</a:t>
            </a:r>
          </a:p>
          <a:p>
            <a:pPr lvl="1"/>
            <a:r>
              <a:rPr lang="en-US" altLang="ko-KR" dirty="0"/>
              <a:t>RQ2: How much possibly unsafe?</a:t>
            </a:r>
          </a:p>
          <a:p>
            <a:r>
              <a:rPr lang="en-US" altLang="ko-KR" dirty="0"/>
              <a:t>How developers use unsafe codes?</a:t>
            </a:r>
          </a:p>
          <a:p>
            <a:pPr lvl="1"/>
            <a:r>
              <a:rPr lang="en-US" altLang="ko-KR" dirty="0"/>
              <a:t>RQ3: What Unsafe Rust operations are used?</a:t>
            </a:r>
          </a:p>
          <a:p>
            <a:pPr lvl="1"/>
            <a:r>
              <a:rPr lang="en-US" altLang="ko-KR" dirty="0"/>
              <a:t>RQ4: What type of unsafe functions are called?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RQ5: Does the use of Unsafe Rust change over time?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RQ6: Why do Rust developers use unsafe?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45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BBAE8-F8DC-4F3B-9277-0DA52858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B0E0A-00E1-4B44-B73A-3AA368689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13,096 crates from </a:t>
            </a:r>
            <a:r>
              <a:rPr lang="en-US" altLang="ko-KR" b="1" dirty="0"/>
              <a:t>crates.io</a:t>
            </a:r>
          </a:p>
          <a:p>
            <a:pPr lvl="1"/>
            <a:r>
              <a:rPr lang="en-US" altLang="ko-KR" dirty="0"/>
              <a:t>Excluding crates that are not compiled (30% of the total registered crates)</a:t>
            </a:r>
          </a:p>
          <a:p>
            <a:pPr lvl="1"/>
            <a:r>
              <a:rPr lang="en-US" altLang="ko-KR" b="1" dirty="0"/>
              <a:t>Most Downloaded</a:t>
            </a:r>
            <a:r>
              <a:rPr lang="en-US" altLang="ko-KR" dirty="0"/>
              <a:t>: a subset of 462 top downloaded crates from crates.io</a:t>
            </a:r>
          </a:p>
          <a:p>
            <a:r>
              <a:rPr lang="en-US" altLang="ko-KR" b="1" dirty="0"/>
              <a:t>Servo</a:t>
            </a:r>
            <a:r>
              <a:rPr lang="en-US" altLang="ko-KR" dirty="0"/>
              <a:t> (approximately 50 crates)</a:t>
            </a:r>
          </a:p>
          <a:p>
            <a:pPr lvl="1"/>
            <a:r>
              <a:rPr lang="en-US" altLang="ko-KR" dirty="0"/>
              <a:t>As “higher quality” crates</a:t>
            </a:r>
          </a:p>
        </p:txBody>
      </p:sp>
    </p:spTree>
    <p:extLst>
      <p:ext uri="{BB962C8B-B14F-4D97-AF65-F5344CB8AC3E}">
        <p14:creationId xmlns:p14="http://schemas.microsoft.com/office/powerpoint/2010/main" val="78433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CAE6F-00A1-41F7-8E52-B81465A7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RQ1: How much declared unsafe?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7FC7C-EA37-4E37-BC5E-2C9E6C76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Count the number of declared unsafe blocks, functions, traits, and traits implementations in each crates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BDF9AC-FC9C-44E9-98F9-74892CF7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4" y="2276475"/>
            <a:ext cx="4125768" cy="1845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D9C5DF-B43E-46A8-91A8-F4699202DAE9}"/>
              </a:ext>
            </a:extLst>
          </p:cNvPr>
          <p:cNvSpPr txBox="1"/>
          <p:nvPr/>
        </p:nvSpPr>
        <p:spPr>
          <a:xfrm>
            <a:off x="91480" y="4083092"/>
            <a:ext cx="4459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Rust crates with Unsafe Rust based on abstraction type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704211-0A47-469D-B2A2-0F18B6D09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039" y="2221058"/>
            <a:ext cx="2918691" cy="1966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1F037D-4053-47B8-AF3C-BF9DFBE2C293}"/>
              </a:ext>
            </a:extLst>
          </p:cNvPr>
          <p:cNvSpPr txBox="1"/>
          <p:nvPr/>
        </p:nvSpPr>
        <p:spPr>
          <a:xfrm>
            <a:off x="5018738" y="6177777"/>
            <a:ext cx="2653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distribution of unsafe codes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2E3E5B-DE01-4B37-9745-15186B6C1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039" y="4187206"/>
            <a:ext cx="2918691" cy="19905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BCF376-D339-455C-806F-8481933A8E47}"/>
              </a:ext>
            </a:extLst>
          </p:cNvPr>
          <p:cNvSpPr txBox="1"/>
          <p:nvPr/>
        </p:nvSpPr>
        <p:spPr>
          <a:xfrm>
            <a:off x="7759342" y="259785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crates.io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09E92-4FFA-450E-AA08-A7C85D8D2829}"/>
              </a:ext>
            </a:extLst>
          </p:cNvPr>
          <p:cNvSpPr txBox="1"/>
          <p:nvPr/>
        </p:nvSpPr>
        <p:spPr>
          <a:xfrm>
            <a:off x="7759342" y="2974642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Most Down.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C012C8-A463-4428-BC25-AD7E3E81F32A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855852" y="2512291"/>
            <a:ext cx="1903490" cy="23944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0B5287-93C3-42FA-8A8E-C012574B191D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615706" y="2535829"/>
            <a:ext cx="2143636" cy="5927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6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00155-7136-4A86-A075-8FD8C47E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RQ2: How much possibly unsafe?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307616-4A71-4508-B119-7BB0F1AA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3" y="3552384"/>
            <a:ext cx="3242108" cy="814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B5986-D5A0-4386-9BCB-F97E12C964BC}"/>
              </a:ext>
            </a:extLst>
          </p:cNvPr>
          <p:cNvSpPr txBox="1"/>
          <p:nvPr/>
        </p:nvSpPr>
        <p:spPr>
          <a:xfrm>
            <a:off x="727406" y="4367373"/>
            <a:ext cx="295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crates with only safe functions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F5E285-4E7C-4AD1-994E-5DC7AE82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69" y="2946575"/>
            <a:ext cx="2953053" cy="2026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076E72-7F53-4714-8C78-EAAA919A9889}"/>
              </a:ext>
            </a:extLst>
          </p:cNvPr>
          <p:cNvSpPr txBox="1"/>
          <p:nvPr/>
        </p:nvSpPr>
        <p:spPr>
          <a:xfrm>
            <a:off x="4643589" y="4973180"/>
            <a:ext cx="3268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unsafe functions distribution of all crates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EAC2C-6959-4792-A78D-1AA192372440}"/>
              </a:ext>
            </a:extLst>
          </p:cNvPr>
          <p:cNvSpPr txBox="1"/>
          <p:nvPr/>
        </p:nvSpPr>
        <p:spPr>
          <a:xfrm>
            <a:off x="7893065" y="3574814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optimistic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CB70D-31EC-49BE-B916-D3B655A1A751}"/>
              </a:ext>
            </a:extLst>
          </p:cNvPr>
          <p:cNvSpPr txBox="1"/>
          <p:nvPr/>
        </p:nvSpPr>
        <p:spPr>
          <a:xfrm>
            <a:off x="7893065" y="395160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conservative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61C67-670F-425A-8096-98D45FA8D9D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989575" y="3489255"/>
            <a:ext cx="1903490" cy="23944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A49D12C-39AF-487D-89F5-6CFB3CF62BF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749429" y="3512793"/>
            <a:ext cx="2143636" cy="5927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D656C60-C25A-465E-BF59-3F23C0AB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34" y="1273629"/>
            <a:ext cx="8635093" cy="4909456"/>
          </a:xfrm>
        </p:spPr>
        <p:txBody>
          <a:bodyPr/>
          <a:lstStyle/>
          <a:p>
            <a:r>
              <a:rPr lang="en-US" altLang="ko-KR" dirty="0"/>
              <a:t>Less than 1/3 crates directly use unsafe.</a:t>
            </a:r>
          </a:p>
          <a:p>
            <a:r>
              <a:rPr lang="en-US" altLang="ko-KR" dirty="0"/>
              <a:t>Over half of crates use unsafe codes somewhere in the aggregate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56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AE9D-D9FF-4224-AD08-AC67B56A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RQ3: What Unsafe Rust operations are used?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39241-4F31-44E3-AF2F-2267E5F9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Distribution of unsafe operations in a data set</a:t>
            </a:r>
          </a:p>
          <a:p>
            <a:pPr lvl="1"/>
            <a:r>
              <a:rPr lang="en-US" altLang="ko-KR" dirty="0"/>
              <a:t>Results of crates that have more than 1% of unsafe operations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3B85B-0A64-482F-AC37-4F22A22B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593" y="2483855"/>
            <a:ext cx="4280189" cy="1574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1C1C95-79B0-4A68-8B2C-11957C10A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592" y="4391191"/>
            <a:ext cx="4280189" cy="1576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277E68-4414-43D8-B81F-148DE2147C77}"/>
              </a:ext>
            </a:extLst>
          </p:cNvPr>
          <p:cNvSpPr txBox="1"/>
          <p:nvPr/>
        </p:nvSpPr>
        <p:spPr>
          <a:xfrm>
            <a:off x="3222532" y="4027558"/>
            <a:ext cx="2342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Unsafe operations in unsafe blocks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1FF7F-6A01-43CD-BD94-E03201BBA881}"/>
              </a:ext>
            </a:extLst>
          </p:cNvPr>
          <p:cNvSpPr txBox="1"/>
          <p:nvPr/>
        </p:nvSpPr>
        <p:spPr>
          <a:xfrm>
            <a:off x="3136771" y="5968103"/>
            <a:ext cx="2513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Unsafe operations in unsafe functions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8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B2FC9-1891-4040-B27F-5E85D018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RQ4: What type of unsafe functions are called?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8CCAA-3301-48C9-8B23-191EC3790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types of unsafe functions</a:t>
            </a:r>
          </a:p>
          <a:p>
            <a:pPr lvl="1"/>
            <a:r>
              <a:rPr lang="en-US" altLang="ko-KR" dirty="0"/>
              <a:t>extern C functions, declared Rust functions, and Rust Intrinsic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DC257C-A444-4297-87BD-257F3C029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20" y="2478990"/>
            <a:ext cx="5202959" cy="32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9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153D8E-D82E-48D8-8A66-889C8B9E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Preliminary: What is Rust?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780EC-5A76-44CE-8D10-1E7A16FDC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1988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76759-89E2-47C6-9E9B-7F0C45DE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7357F-601E-45D6-90CC-B8A95DB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 analysis about whether the unsafe codes are “actually” unsafe</a:t>
            </a:r>
          </a:p>
          <a:p>
            <a:pPr lvl="1"/>
            <a:r>
              <a:rPr lang="en-US" altLang="ko-KR" dirty="0"/>
              <a:t>Higher portion of (possibly) unsafe rust does not mean lower safety.</a:t>
            </a:r>
          </a:p>
          <a:p>
            <a:pPr lvl="1"/>
            <a:r>
              <a:rPr lang="en-US" altLang="ko-KR" dirty="0"/>
              <a:t>Using unsafe itself does not induce a crash.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09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153D8E-D82E-48D8-8A66-889C8B9E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Rudra: Finding Memory Safety Bugs in Rust at the Ecosystem Scale.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780EC-5A76-44CE-8D10-1E7A16FDC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ko-KR" sz="2000" dirty="0" err="1"/>
              <a:t>Yechan</a:t>
            </a:r>
            <a:r>
              <a:rPr lang="en-US" altLang="ko-KR" sz="2000" dirty="0"/>
              <a:t> Bae, </a:t>
            </a:r>
            <a:r>
              <a:rPr lang="en-US" altLang="ko-KR" sz="2000" dirty="0" err="1"/>
              <a:t>Youngsuk</a:t>
            </a:r>
            <a:r>
              <a:rPr lang="en-US" altLang="ko-KR" sz="2000" dirty="0"/>
              <a:t> Kim, Ammar Askar, </a:t>
            </a:r>
          </a:p>
          <a:p>
            <a:pPr algn="ctr"/>
            <a:r>
              <a:rPr lang="en-US" altLang="ko-KR" sz="2000" dirty="0" err="1"/>
              <a:t>Jungwon</a:t>
            </a:r>
            <a:r>
              <a:rPr lang="en-US" altLang="ko-KR" sz="2000" dirty="0"/>
              <a:t> Lim, and </a:t>
            </a:r>
            <a:r>
              <a:rPr lang="en-US" altLang="ko-KR" sz="2000" dirty="0" err="1"/>
              <a:t>Taesoo</a:t>
            </a:r>
            <a:r>
              <a:rPr lang="en-US" altLang="ko-KR" sz="2000" dirty="0"/>
              <a:t> Kim</a:t>
            </a:r>
          </a:p>
          <a:p>
            <a:pPr algn="ctr"/>
            <a:r>
              <a:rPr lang="en-US" altLang="ko-KR" sz="2000" dirty="0"/>
              <a:t>Georgia Institute of Technology</a:t>
            </a:r>
          </a:p>
          <a:p>
            <a:pPr algn="ctr"/>
            <a:r>
              <a:rPr lang="en-US" altLang="ko-KR" sz="2000" dirty="0"/>
              <a:t>SOSP 2021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7617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DA93-3D81-4E18-9815-8A11D3E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Does Unsafe Rust Codes Actually Induce Memory Safety Bugs?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635B0-2D77-4D46-B469-784966EB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three important bug patterns in Unsafe Rust</a:t>
            </a:r>
          </a:p>
          <a:p>
            <a:r>
              <a:rPr lang="en-US" altLang="ko-KR" dirty="0"/>
              <a:t>Propose two scalable static analysis algorithms (as RUDRA) to find the patterns</a:t>
            </a:r>
          </a:p>
          <a:p>
            <a:r>
              <a:rPr lang="en-US" altLang="ko-KR" dirty="0"/>
              <a:t>Detect 264 new memory safety bugs in Rust ecosystem</a:t>
            </a:r>
          </a:p>
          <a:p>
            <a:pPr lvl="1"/>
            <a:r>
              <a:rPr lang="en-US" altLang="ko-KR" dirty="0"/>
              <a:t>Which are more than half (51.6%) of the known memory bugs in </a:t>
            </a:r>
            <a:r>
              <a:rPr lang="en-US" altLang="ko-KR" dirty="0" err="1"/>
              <a:t>RustSec</a:t>
            </a:r>
            <a:r>
              <a:rPr lang="en-US" altLang="ko-KR" dirty="0"/>
              <a:t> since 2016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B71ADD-786E-478E-AF92-6E55A8BC3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4144735"/>
            <a:ext cx="4048125" cy="2038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D7915-59A1-4873-9972-0DA2B6ECD480}"/>
              </a:ext>
            </a:extLst>
          </p:cNvPr>
          <p:cNvSpPr txBox="1"/>
          <p:nvPr/>
        </p:nvSpPr>
        <p:spPr>
          <a:xfrm>
            <a:off x="6431790" y="3553899"/>
            <a:ext cx="250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Memory safety bugs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that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RUDRA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found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62A468E-45A8-4244-85B6-D0715E08B10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678905" y="3877065"/>
            <a:ext cx="752885" cy="6889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36CE2B-5934-4F24-800D-86A67C42752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26342" y="3877065"/>
            <a:ext cx="205448" cy="10498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71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2D62-E581-46DB-AA52-6C19A33B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Mem Safety Bug Patterns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37964-F8EB-45DF-811A-439CDC06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Panic safety bug</a:t>
            </a:r>
          </a:p>
          <a:p>
            <a:r>
              <a:rPr lang="en-US" altLang="ko-KR" dirty="0"/>
              <a:t>Higher-order safety invariant bug</a:t>
            </a:r>
          </a:p>
          <a:p>
            <a:r>
              <a:rPr lang="en-US" altLang="ko-KR" dirty="0"/>
              <a:t>Propagating Send/Sync in generic types bug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004AB-1705-4940-934B-40D19F2873F6}"/>
              </a:ext>
            </a:extLst>
          </p:cNvPr>
          <p:cNvSpPr txBox="1"/>
          <p:nvPr/>
        </p:nvSpPr>
        <p:spPr>
          <a:xfrm>
            <a:off x="258534" y="3785803"/>
            <a:ext cx="863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Which are hard to reasoning by traditional testing due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rgbClr val="FF0000"/>
                </a:solidFill>
              </a:rPr>
              <a:t>Compiler generated codes (i.e., panic safety bug)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rgbClr val="FF0000"/>
                </a:solidFill>
              </a:rPr>
              <a:t>Limitation of Rust type system (i.e., higher-order safety invariant bug)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rgbClr val="FF0000"/>
                </a:solidFill>
              </a:rPr>
              <a:t>Manual trait implementation (i.e., propagating Send/Sync in generic types bug)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76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153D8E-D82E-48D8-8A66-889C8B9E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Rust Programs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780EC-5A76-44CE-8D10-1E7A16FDC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180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B4D0E0E-9E45-4AB2-A2AE-99CD3895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Available </a:t>
            </a:r>
            <a:r>
              <a:rPr lang="en-US" altLang="ko-KR" dirty="0" err="1"/>
              <a:t>Fuzzers</a:t>
            </a:r>
            <a:r>
              <a:rPr lang="en-US" altLang="ko-KR" dirty="0"/>
              <a:t> for Rust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D07870E-04D0-4330-953D-66424D73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cargo-fuzz: Fuzzing Rust programs with </a:t>
            </a:r>
            <a:r>
              <a:rPr lang="en-US" altLang="ko-KR" dirty="0" err="1"/>
              <a:t>libFuzzer</a:t>
            </a:r>
            <a:endParaRPr lang="en-US" altLang="ko-KR" dirty="0"/>
          </a:p>
          <a:p>
            <a:r>
              <a:rPr lang="en-US" altLang="ko-KR" dirty="0"/>
              <a:t>afl.rs: Fuzzing Rust programs with AFL++</a:t>
            </a:r>
          </a:p>
          <a:p>
            <a:r>
              <a:rPr lang="en-US" altLang="ko-KR" dirty="0" err="1"/>
              <a:t>honggfuzz-rs</a:t>
            </a:r>
            <a:r>
              <a:rPr lang="en-US" altLang="ko-KR" dirty="0"/>
              <a:t>: based on </a:t>
            </a:r>
            <a:r>
              <a:rPr lang="en-US" altLang="ko-KR" dirty="0" err="1"/>
              <a:t>honggfuzz</a:t>
            </a:r>
            <a:r>
              <a:rPr lang="en-US" altLang="ko-KR" dirty="0"/>
              <a:t>, developed and maintained by Google (not an official product)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AA885-85D2-42E5-8A1D-2F82BC188CB7}"/>
              </a:ext>
            </a:extLst>
          </p:cNvPr>
          <p:cNvSpPr txBox="1"/>
          <p:nvPr/>
        </p:nvSpPr>
        <p:spPr>
          <a:xfrm>
            <a:off x="2243888" y="348314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Need fuzzing harness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3545E6-C84E-4435-967D-8E04C7CC8DD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888958" y="1594184"/>
            <a:ext cx="1562953" cy="18889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9D07DA-C9A1-4EAD-A455-0F58D0BCD53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888958" y="2532647"/>
            <a:ext cx="1562953" cy="9504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CD5691-BCC8-49D4-83CA-971896315CE1}"/>
                  </a:ext>
                </a:extLst>
              </p:cNvPr>
              <p:cNvSpPr txBox="1"/>
              <p:nvPr/>
            </p:nvSpPr>
            <p:spPr>
              <a:xfrm>
                <a:off x="623932" y="4567258"/>
                <a:ext cx="7916911" cy="120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i="1" dirty="0">
                    <a:solidFill>
                      <a:srgbClr val="FF0000"/>
                    </a:solidFill>
                  </a:rPr>
                  <a:t>All the </a:t>
                </a:r>
                <a:r>
                  <a:rPr lang="en-US" altLang="ko-KR" b="1" i="1" dirty="0" err="1">
                    <a:solidFill>
                      <a:srgbClr val="FF0000"/>
                    </a:solidFill>
                  </a:rPr>
                  <a:t>fuzzers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 do not mature much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i="1" dirty="0">
                    <a:solidFill>
                      <a:srgbClr val="FF0000"/>
                    </a:solidFill>
                  </a:rPr>
                  <a:t>cargo-fuzz and afl.rs</a:t>
                </a:r>
                <a:r>
                  <a:rPr lang="ko-KR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are</a:t>
                </a:r>
                <a:r>
                  <a:rPr lang="ko-KR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not</a:t>
                </a:r>
                <a:r>
                  <a:rPr lang="ko-KR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yet v1.0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i="1" dirty="0" err="1">
                    <a:solidFill>
                      <a:srgbClr val="FF0000"/>
                    </a:solidFill>
                  </a:rPr>
                  <a:t>honggfuzz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 is originally C </a:t>
                </a:r>
                <a:r>
                  <a:rPr lang="en-US" altLang="ko-KR" b="1" i="1" dirty="0" err="1">
                    <a:solidFill>
                      <a:srgbClr val="FF0000"/>
                    </a:solidFill>
                  </a:rPr>
                  <a:t>fuzzer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 and imported to Rust (v0.5)</a:t>
                </a:r>
              </a:p>
              <a:p>
                <a:r>
                  <a:rPr lang="en-US" altLang="ko-KR" b="1" i="1" dirty="0">
                    <a:solidFill>
                      <a:srgbClr val="FF0000"/>
                    </a:solidFill>
                  </a:rPr>
                  <a:t>All the </a:t>
                </a:r>
                <a:r>
                  <a:rPr lang="en-US" altLang="ko-KR" b="1" i="1" dirty="0" err="1">
                    <a:solidFill>
                      <a:srgbClr val="FF0000"/>
                    </a:solidFill>
                  </a:rPr>
                  <a:t>fuzzers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 are maintained by an initiative, Rust Fuzzing Authority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ko-KR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CD5691-BCC8-49D4-83CA-97189631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32" y="4567258"/>
                <a:ext cx="7916911" cy="1206549"/>
              </a:xfrm>
              <a:prstGeom prst="rect">
                <a:avLst/>
              </a:prstGeom>
              <a:blipFill>
                <a:blip r:embed="rId2"/>
                <a:stretch>
                  <a:fillRect l="-616" t="-2525"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E52C1A0-C2C7-41C2-A458-6F09040D442F}"/>
              </a:ext>
            </a:extLst>
          </p:cNvPr>
          <p:cNvSpPr txBox="1"/>
          <p:nvPr/>
        </p:nvSpPr>
        <p:spPr>
          <a:xfrm>
            <a:off x="258534" y="6464371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https://github.com/rust-fuzz</a:t>
            </a:r>
          </a:p>
        </p:txBody>
      </p:sp>
    </p:spTree>
    <p:extLst>
      <p:ext uri="{BB962C8B-B14F-4D97-AF65-F5344CB8AC3E}">
        <p14:creationId xmlns:p14="http://schemas.microsoft.com/office/powerpoint/2010/main" val="183952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B9B11-72BA-4684-9ECB-DB720C06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Available Target Rust Programs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8B75-E57A-492E-A6DD-6B6C05F7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From “trophy case” of Rust Fuzzing Authority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050811-9759-4FAA-84D5-D190832A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02" y="2029943"/>
            <a:ext cx="4523372" cy="40063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A54671-D75C-4919-B44A-98E238A006AD}"/>
              </a:ext>
            </a:extLst>
          </p:cNvPr>
          <p:cNvSpPr txBox="1"/>
          <p:nvPr/>
        </p:nvSpPr>
        <p:spPr>
          <a:xfrm>
            <a:off x="3847238" y="6139779"/>
            <a:ext cx="1590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Trophy case from rust-fuzz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683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9130-5FE0-4FA4-8176-45D9D990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</a:t>
            </a:r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21056-BDF3-4C2E-96C8-56DD66AD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Analysis about the memory safety bugs induced by unsafe codes</a:t>
            </a:r>
          </a:p>
          <a:p>
            <a:r>
              <a:rPr lang="en-US" altLang="ko-KR" dirty="0"/>
              <a:t>Fuzzing Rust Programs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87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2D62-E581-46DB-AA52-6C19A33B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Panic Safety 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37964-F8EB-45DF-811A-439CDC06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54FDEE-BDA4-40D3-8880-22AE0849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048" y="1190467"/>
            <a:ext cx="4442579" cy="53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17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EA806-BEFF-4CE6-A88B-B13A1C7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Safety Invariant 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4A278-4A63-4A4A-A91F-BEF16103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42FD41-2BF1-4C1E-96B0-CA6BBB4B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171" y="1030620"/>
            <a:ext cx="4352456" cy="554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7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66E1E5-0E25-4F7E-85A1-654BB36C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Rust’s Competing Goals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9C6F9-6F1E-48F5-93C0-055ACB9A68CB}"/>
              </a:ext>
            </a:extLst>
          </p:cNvPr>
          <p:cNvSpPr txBox="1"/>
          <p:nvPr/>
        </p:nvSpPr>
        <p:spPr>
          <a:xfrm>
            <a:off x="330250" y="2290518"/>
            <a:ext cx="4161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Memory 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Data-race freedom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E4246-62B1-4CBA-A0EA-C7533C0657B0}"/>
              </a:ext>
            </a:extLst>
          </p:cNvPr>
          <p:cNvSpPr txBox="1"/>
          <p:nvPr/>
        </p:nvSpPr>
        <p:spPr>
          <a:xfrm>
            <a:off x="4651878" y="2290518"/>
            <a:ext cx="41610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Suitable for low-level and real-time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As fast as C</a:t>
            </a:r>
          </a:p>
        </p:txBody>
      </p:sp>
    </p:spTree>
    <p:extLst>
      <p:ext uri="{BB962C8B-B14F-4D97-AF65-F5344CB8AC3E}">
        <p14:creationId xmlns:p14="http://schemas.microsoft.com/office/powerpoint/2010/main" val="1535102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A9E2B-D803-4885-9E07-2AEF00FE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Propagating Send/Sync in Generic Types 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C3798-E674-4776-AA95-C45C2C9B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D84188-F16E-4A96-97FA-EA4E5768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352" y="1784634"/>
            <a:ext cx="4343275" cy="38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1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070CB6D-9ABC-49BD-A7AE-6999ED1A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Rust Programs are Memory Safe?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730C37F-332C-4167-AAB9-F057FFE9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 raw pointer dereferencing, Automatic memory release, and Enforced null checking</a:t>
            </a:r>
          </a:p>
          <a:p>
            <a:pPr lvl="1"/>
            <a:r>
              <a:rPr lang="en-US" altLang="ko-KR" dirty="0"/>
              <a:t>Using ownership and lifetime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Aliasing </a:t>
            </a:r>
            <a:r>
              <a:rPr lang="en-US" altLang="ko-KR" dirty="0" err="1"/>
              <a:t>xor</a:t>
            </a:r>
            <a:r>
              <a:rPr lang="en-US" altLang="ko-KR" dirty="0"/>
              <a:t> Mutability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D9C87C-A9DD-4D76-8335-0EEC50D9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01" y="2470318"/>
            <a:ext cx="3094899" cy="1389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699A2-0154-4B23-80BB-07832C3352E5}"/>
              </a:ext>
            </a:extLst>
          </p:cNvPr>
          <p:cNvSpPr txBox="1"/>
          <p:nvPr/>
        </p:nvSpPr>
        <p:spPr>
          <a:xfrm>
            <a:off x="4505972" y="2109375"/>
            <a:ext cx="372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The variable </a:t>
            </a:r>
            <a:r>
              <a:rPr lang="en-US" altLang="ko-KR" sz="1200" b="1" i="1" dirty="0">
                <a:solidFill>
                  <a:srgbClr val="0000FF"/>
                </a:solidFill>
              </a:rPr>
              <a:t>s1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own the String value “hello”.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6CDDD-4098-4C32-B854-ECB5F39F2EA9}"/>
              </a:ext>
            </a:extLst>
          </p:cNvPr>
          <p:cNvSpPr txBox="1"/>
          <p:nvPr/>
        </p:nvSpPr>
        <p:spPr>
          <a:xfrm>
            <a:off x="4505972" y="2473167"/>
            <a:ext cx="425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The variable </a:t>
            </a:r>
            <a:r>
              <a:rPr lang="en-US" altLang="ko-KR" sz="1200" b="1" i="1" dirty="0">
                <a:solidFill>
                  <a:srgbClr val="0000FF"/>
                </a:solidFill>
              </a:rPr>
              <a:t>s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own the </a:t>
            </a:r>
            <a:r>
              <a:rPr lang="en-US" altLang="ko-KR" sz="1200" i="1" dirty="0">
                <a:solidFill>
                  <a:srgbClr val="0000FF"/>
                </a:solidFill>
                <a:cs typeface="Times New Roman" panose="02020603050405020304" pitchFamily="18" charset="0"/>
              </a:rPr>
              <a:t>reference</a:t>
            </a:r>
            <a:r>
              <a:rPr lang="en-US" altLang="ko-KR" sz="1200" dirty="0">
                <a:solidFill>
                  <a:srgbClr val="0000FF"/>
                </a:solidFill>
              </a:rPr>
              <a:t> of the String value “hello”.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7F304-C3AA-48CC-9D5B-FEB0317DA8AC}"/>
              </a:ext>
            </a:extLst>
          </p:cNvPr>
          <p:cNvSpPr txBox="1"/>
          <p:nvPr/>
        </p:nvSpPr>
        <p:spPr>
          <a:xfrm>
            <a:off x="4505971" y="3599126"/>
            <a:ext cx="425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However, the value “hello” is not dropped at that time because the variable </a:t>
            </a:r>
            <a:r>
              <a:rPr lang="en-US" altLang="ko-KR" sz="1200" b="1" i="1" dirty="0">
                <a:solidFill>
                  <a:srgbClr val="0000FF"/>
                </a:solidFill>
              </a:rPr>
              <a:t>s1</a:t>
            </a:r>
            <a:r>
              <a:rPr lang="en-US" altLang="ko-KR" sz="1200" dirty="0">
                <a:solidFill>
                  <a:srgbClr val="0000FF"/>
                </a:solidFill>
              </a:rPr>
              <a:t> (owner of “hello”) is still alive.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DE25AC-181C-48BA-B118-3FE3723309A5}"/>
              </a:ext>
            </a:extLst>
          </p:cNvPr>
          <p:cNvSpPr/>
          <p:nvPr/>
        </p:nvSpPr>
        <p:spPr>
          <a:xfrm>
            <a:off x="1491916" y="2610852"/>
            <a:ext cx="1768642" cy="156411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CFB1527-E20E-4A04-A7AF-84BA29E79283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3260558" y="2247875"/>
            <a:ext cx="1245414" cy="44118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1F6745-FF43-48B5-B928-28C4FFB62303}"/>
              </a:ext>
            </a:extLst>
          </p:cNvPr>
          <p:cNvSpPr/>
          <p:nvPr/>
        </p:nvSpPr>
        <p:spPr>
          <a:xfrm>
            <a:off x="2989377" y="2850293"/>
            <a:ext cx="179561" cy="156411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A597DC-8373-45E5-8ACE-BC608DCD7816}"/>
              </a:ext>
            </a:extLst>
          </p:cNvPr>
          <p:cNvSpPr/>
          <p:nvPr/>
        </p:nvSpPr>
        <p:spPr>
          <a:xfrm>
            <a:off x="2384301" y="3471931"/>
            <a:ext cx="563544" cy="156411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54FF8F3-4961-4F30-A653-90A3CBD0DC0D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3168938" y="2611667"/>
            <a:ext cx="1337034" cy="31683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E231C3-CB00-4FD4-B9AE-61B9BE9916DB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2947845" y="2611667"/>
            <a:ext cx="1558127" cy="93847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4A3172-8F1C-4DFD-9D62-28FD6E66DCC1}"/>
              </a:ext>
            </a:extLst>
          </p:cNvPr>
          <p:cNvSpPr txBox="1"/>
          <p:nvPr/>
        </p:nvSpPr>
        <p:spPr>
          <a:xfrm>
            <a:off x="4505972" y="3006704"/>
            <a:ext cx="4259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The reference value is dropped after the line because </a:t>
            </a:r>
            <a:r>
              <a:rPr lang="en-US" altLang="ko-KR" sz="1200" b="1" i="1" dirty="0">
                <a:solidFill>
                  <a:srgbClr val="0000FF"/>
                </a:solidFill>
              </a:rPr>
              <a:t>s</a:t>
            </a:r>
            <a:r>
              <a:rPr lang="en-US" altLang="ko-KR" sz="1200" dirty="0">
                <a:solidFill>
                  <a:srgbClr val="0000FF"/>
                </a:solidFill>
              </a:rPr>
              <a:t>’ lifetime is end.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D05002-D530-44C8-80DF-088E6C46DDD5}"/>
                  </a:ext>
                </a:extLst>
              </p:cNvPr>
              <p:cNvSpPr txBox="1"/>
              <p:nvPr/>
            </p:nvSpPr>
            <p:spPr>
              <a:xfrm>
                <a:off x="5883442" y="2652932"/>
                <a:ext cx="12282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1000" dirty="0">
                    <a:solidFill>
                      <a:srgbClr val="FF0000"/>
                    </a:solidFill>
                  </a:rPr>
                  <a:t>read-only pointer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D05002-D530-44C8-80DF-088E6C46D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442" y="2652932"/>
                <a:ext cx="1228221" cy="246221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2418933-7955-4A57-B415-D437EADD595B}"/>
              </a:ext>
            </a:extLst>
          </p:cNvPr>
          <p:cNvCxnSpPr/>
          <p:nvPr/>
        </p:nvCxnSpPr>
        <p:spPr>
          <a:xfrm>
            <a:off x="6166185" y="2701060"/>
            <a:ext cx="6677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FBE176-F004-44CA-BEB5-4ECB371452C6}"/>
                  </a:ext>
                </a:extLst>
              </p:cNvPr>
              <p:cNvSpPr txBox="1"/>
              <p:nvPr/>
            </p:nvSpPr>
            <p:spPr>
              <a:xfrm>
                <a:off x="5819805" y="3196044"/>
                <a:ext cx="11961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1000" dirty="0">
                    <a:solidFill>
                      <a:srgbClr val="FF0000"/>
                    </a:solidFill>
                  </a:rPr>
                  <a:t>memory release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FBE176-F004-44CA-BEB5-4ECB3714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805" y="3196044"/>
                <a:ext cx="1196161" cy="246221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3C805AB-FF0C-44BD-85E1-4D0BA5806BD7}"/>
              </a:ext>
            </a:extLst>
          </p:cNvPr>
          <p:cNvCxnSpPr/>
          <p:nvPr/>
        </p:nvCxnSpPr>
        <p:spPr>
          <a:xfrm>
            <a:off x="6102548" y="3244172"/>
            <a:ext cx="6677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905E87-5729-482B-BA3A-2B7DDDA778F0}"/>
              </a:ext>
            </a:extLst>
          </p:cNvPr>
          <p:cNvSpPr/>
          <p:nvPr/>
        </p:nvSpPr>
        <p:spPr>
          <a:xfrm>
            <a:off x="1490402" y="3600669"/>
            <a:ext cx="423399" cy="12926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BFA61D0-FE63-47EA-9E02-5A97CD85D5BA}"/>
              </a:ext>
            </a:extLst>
          </p:cNvPr>
          <p:cNvCxnSpPr>
            <a:cxnSpLocks/>
            <a:stCxn id="30" idx="1"/>
            <a:endCxn id="40" idx="3"/>
          </p:cNvCxnSpPr>
          <p:nvPr/>
        </p:nvCxnSpPr>
        <p:spPr>
          <a:xfrm flipH="1">
            <a:off x="1913801" y="3237537"/>
            <a:ext cx="2592171" cy="42776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25F59BE-92A5-4624-BD8B-4FC449C93CBD}"/>
              </a:ext>
            </a:extLst>
          </p:cNvPr>
          <p:cNvSpPr txBox="1"/>
          <p:nvPr/>
        </p:nvSpPr>
        <p:spPr>
          <a:xfrm>
            <a:off x="7382632" y="3170747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solidFill>
                  <a:srgbClr val="FF0000"/>
                </a:solidFill>
              </a:rPr>
              <a:t>s</a:t>
            </a:r>
            <a:r>
              <a:rPr lang="en-US" altLang="ko-KR" sz="1000" dirty="0">
                <a:solidFill>
                  <a:srgbClr val="FF0000"/>
                </a:solidFill>
              </a:rPr>
              <a:t> is the owner of the value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616184F-EB16-4123-8717-643F13BDBC02}"/>
              </a:ext>
            </a:extLst>
          </p:cNvPr>
          <p:cNvCxnSpPr/>
          <p:nvPr/>
        </p:nvCxnSpPr>
        <p:spPr>
          <a:xfrm>
            <a:off x="8202813" y="3220108"/>
            <a:ext cx="1598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0CE3C3D-2905-44A3-8498-C9F170C6A351}"/>
              </a:ext>
            </a:extLst>
          </p:cNvPr>
          <p:cNvCxnSpPr>
            <a:cxnSpLocks/>
            <a:stCxn id="8" idx="1"/>
            <a:endCxn id="40" idx="3"/>
          </p:cNvCxnSpPr>
          <p:nvPr/>
        </p:nvCxnSpPr>
        <p:spPr>
          <a:xfrm flipH="1" flipV="1">
            <a:off x="1913801" y="3665302"/>
            <a:ext cx="2592170" cy="16465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AD1321-B97B-478D-9CAB-0F3EDBA0EAAD}"/>
              </a:ext>
            </a:extLst>
          </p:cNvPr>
          <p:cNvSpPr txBox="1"/>
          <p:nvPr/>
        </p:nvSpPr>
        <p:spPr>
          <a:xfrm>
            <a:off x="493295" y="4118132"/>
            <a:ext cx="4708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The ownership of the value </a:t>
            </a:r>
            <a:r>
              <a:rPr lang="en-US" altLang="ko-KR" sz="1200" dirty="0" err="1">
                <a:solidFill>
                  <a:srgbClr val="0000FF"/>
                </a:solidFill>
              </a:rPr>
              <a:t>s.len</a:t>
            </a:r>
            <a:r>
              <a:rPr lang="en-US" altLang="ko-KR" sz="1200" dirty="0">
                <a:solidFill>
                  <a:srgbClr val="0000FF"/>
                </a:solidFill>
              </a:rPr>
              <a:t>() is transferred to the variable </a:t>
            </a:r>
            <a:r>
              <a:rPr lang="en-US" altLang="ko-KR" sz="1200" b="1" i="1" dirty="0" err="1">
                <a:solidFill>
                  <a:srgbClr val="0000FF"/>
                </a:solidFill>
              </a:rPr>
              <a:t>len</a:t>
            </a:r>
            <a:endParaRPr lang="ko-KR" altLang="en-US" sz="1200" b="1" i="1" dirty="0">
              <a:solidFill>
                <a:srgbClr val="0000FF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C4C1523-41E2-4F49-A103-76BF67890928}"/>
              </a:ext>
            </a:extLst>
          </p:cNvPr>
          <p:cNvSpPr/>
          <p:nvPr/>
        </p:nvSpPr>
        <p:spPr>
          <a:xfrm>
            <a:off x="1515597" y="2860441"/>
            <a:ext cx="423399" cy="12926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230826E-470F-40AE-BA7F-BB5B04221B69}"/>
              </a:ext>
            </a:extLst>
          </p:cNvPr>
          <p:cNvCxnSpPr>
            <a:cxnSpLocks/>
            <a:stCxn id="50" idx="1"/>
            <a:endCxn id="51" idx="1"/>
          </p:cNvCxnSpPr>
          <p:nvPr/>
        </p:nvCxnSpPr>
        <p:spPr>
          <a:xfrm rot="10800000" flipH="1">
            <a:off x="493295" y="2925074"/>
            <a:ext cx="1022302" cy="1331558"/>
          </a:xfrm>
          <a:prstGeom prst="bentConnector3">
            <a:avLst>
              <a:gd name="adj1" fmla="val -22361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B8FCA4-31F9-4828-B06D-1E66E0C2A662}"/>
              </a:ext>
            </a:extLst>
          </p:cNvPr>
          <p:cNvCxnSpPr>
            <a:cxnSpLocks/>
            <a:stCxn id="50" idx="1"/>
            <a:endCxn id="40" idx="1"/>
          </p:cNvCxnSpPr>
          <p:nvPr/>
        </p:nvCxnSpPr>
        <p:spPr>
          <a:xfrm rot="10800000" flipH="1">
            <a:off x="493294" y="3665302"/>
            <a:ext cx="997107" cy="591330"/>
          </a:xfrm>
          <a:prstGeom prst="bentConnector3">
            <a:avLst>
              <a:gd name="adj1" fmla="val -22926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8BC11D9-92D3-4279-A6DE-68FEDA7F65CB}"/>
              </a:ext>
            </a:extLst>
          </p:cNvPr>
          <p:cNvSpPr txBox="1"/>
          <p:nvPr/>
        </p:nvSpPr>
        <p:spPr>
          <a:xfrm>
            <a:off x="2741628" y="3960265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by returning the value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C1F4FDF-A4B4-4C46-9547-2927EFC2A6D3}"/>
              </a:ext>
            </a:extLst>
          </p:cNvPr>
          <p:cNvCxnSpPr/>
          <p:nvPr/>
        </p:nvCxnSpPr>
        <p:spPr>
          <a:xfrm>
            <a:off x="3030289" y="4186090"/>
            <a:ext cx="8079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606318D-070A-4B08-AF24-EAE4B342D867}"/>
              </a:ext>
            </a:extLst>
          </p:cNvPr>
          <p:cNvSpPr txBox="1"/>
          <p:nvPr/>
        </p:nvSpPr>
        <p:spPr>
          <a:xfrm>
            <a:off x="4194689" y="1680432"/>
            <a:ext cx="15263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(using optional value)</a:t>
            </a:r>
            <a:endParaRPr lang="ko-KR" altLang="en-US" sz="11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2E8FA5-C6A1-4ADA-8459-337D8B199A6E}"/>
              </a:ext>
            </a:extLst>
          </p:cNvPr>
          <p:cNvSpPr/>
          <p:nvPr/>
        </p:nvSpPr>
        <p:spPr>
          <a:xfrm>
            <a:off x="1136984" y="1641064"/>
            <a:ext cx="4541921" cy="33600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9CED70E-7025-4145-B7E6-8985B6182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01" y="4890567"/>
            <a:ext cx="2818368" cy="117206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E92746B-8E1C-40BB-9EFB-AC2BE8EE7227}"/>
              </a:ext>
            </a:extLst>
          </p:cNvPr>
          <p:cNvSpPr txBox="1"/>
          <p:nvPr/>
        </p:nvSpPr>
        <p:spPr>
          <a:xfrm>
            <a:off x="4636256" y="4926087"/>
            <a:ext cx="424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The variable </a:t>
            </a:r>
            <a:r>
              <a:rPr lang="en-US" altLang="ko-KR" sz="1200" b="1" i="1" dirty="0">
                <a:solidFill>
                  <a:srgbClr val="0000FF"/>
                </a:solidFill>
              </a:rPr>
              <a:t>s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own the String value “hello” and it is mutable.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7E4181F-55C1-4580-BD67-077F52E05F2E}"/>
              </a:ext>
            </a:extLst>
          </p:cNvPr>
          <p:cNvSpPr/>
          <p:nvPr/>
        </p:nvSpPr>
        <p:spPr>
          <a:xfrm>
            <a:off x="1587912" y="5012344"/>
            <a:ext cx="1945506" cy="156411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9105FCE-C0CA-464E-83D1-4389B76776E1}"/>
              </a:ext>
            </a:extLst>
          </p:cNvPr>
          <p:cNvCxnSpPr>
            <a:cxnSpLocks/>
            <a:stCxn id="65" idx="1"/>
            <a:endCxn id="66" idx="3"/>
          </p:cNvCxnSpPr>
          <p:nvPr/>
        </p:nvCxnSpPr>
        <p:spPr>
          <a:xfrm flipH="1">
            <a:off x="3533418" y="5064587"/>
            <a:ext cx="1102838" cy="2596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2C2DC1F-B287-4387-A168-C506409EF49C}"/>
              </a:ext>
            </a:extLst>
          </p:cNvPr>
          <p:cNvSpPr/>
          <p:nvPr/>
        </p:nvSpPr>
        <p:spPr>
          <a:xfrm>
            <a:off x="1587912" y="5265608"/>
            <a:ext cx="1516235" cy="27647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3464EB-4797-43D6-B8FD-3CC73D0DAD88}"/>
              </a:ext>
            </a:extLst>
          </p:cNvPr>
          <p:cNvSpPr txBox="1"/>
          <p:nvPr/>
        </p:nvSpPr>
        <p:spPr>
          <a:xfrm>
            <a:off x="4636256" y="5246124"/>
            <a:ext cx="372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More than two (read-only) references are allowed. 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C453234-C391-4622-8288-75FF7BE31483}"/>
              </a:ext>
            </a:extLst>
          </p:cNvPr>
          <p:cNvCxnSpPr>
            <a:cxnSpLocks/>
            <a:stCxn id="70" idx="1"/>
            <a:endCxn id="69" idx="3"/>
          </p:cNvCxnSpPr>
          <p:nvPr/>
        </p:nvCxnSpPr>
        <p:spPr>
          <a:xfrm flipH="1">
            <a:off x="3104147" y="5384624"/>
            <a:ext cx="1532109" cy="1922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DD46FA5-EF9B-4180-B797-2DA7721EBF30}"/>
              </a:ext>
            </a:extLst>
          </p:cNvPr>
          <p:cNvSpPr/>
          <p:nvPr/>
        </p:nvSpPr>
        <p:spPr>
          <a:xfrm>
            <a:off x="1587912" y="5536630"/>
            <a:ext cx="1834645" cy="156411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D43B14-AC93-461E-AB7A-67E0F876E2C3}"/>
              </a:ext>
            </a:extLst>
          </p:cNvPr>
          <p:cNvSpPr txBox="1"/>
          <p:nvPr/>
        </p:nvSpPr>
        <p:spPr>
          <a:xfrm>
            <a:off x="4634346" y="5511139"/>
            <a:ext cx="372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No mutable reference is allowed if there is any (whether mutable or not) reference. 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B095C50-5376-444F-A0A0-300AD4B95C61}"/>
              </a:ext>
            </a:extLst>
          </p:cNvPr>
          <p:cNvCxnSpPr>
            <a:cxnSpLocks/>
            <a:stCxn id="76" idx="1"/>
            <a:endCxn id="75" idx="3"/>
          </p:cNvCxnSpPr>
          <p:nvPr/>
        </p:nvCxnSpPr>
        <p:spPr>
          <a:xfrm flipH="1" flipV="1">
            <a:off x="3422557" y="5614836"/>
            <a:ext cx="1211789" cy="12713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00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D86AA-6400-4CEE-A129-E4978977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Rust Programs are as Fast as C Programs?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CF1EB-8C0B-403F-AD17-9E2A687C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Compile time lifetime checking</a:t>
            </a:r>
          </a:p>
          <a:p>
            <a:r>
              <a:rPr lang="en-US" altLang="ko-KR" dirty="0"/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00466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BEE3C-6FC3-407D-B299-5557919C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Unsafe Rust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11EB8-8A3E-4E1E-8991-7886ACAE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Allow more system friendly operations such as raw pointer dereferencing</a:t>
            </a:r>
          </a:p>
          <a:p>
            <a:r>
              <a:rPr lang="en-US" altLang="ko-KR" dirty="0"/>
              <a:t>Contain variants that Rust compiler cannot statically validate</a:t>
            </a:r>
          </a:p>
          <a:p>
            <a:r>
              <a:rPr lang="en-US" altLang="ko-KR" dirty="0"/>
              <a:t>Pass</a:t>
            </a:r>
            <a:r>
              <a:rPr lang="ko-KR" altLang="en-US" dirty="0"/>
              <a:t> </a:t>
            </a:r>
            <a:r>
              <a:rPr lang="en-US" altLang="ko-KR" dirty="0"/>
              <a:t>safety responsibility</a:t>
            </a:r>
            <a:r>
              <a:rPr lang="ko-KR" altLang="en-US" dirty="0"/>
              <a:t> </a:t>
            </a:r>
            <a:r>
              <a:rPr lang="en-US" altLang="ko-KR" dirty="0"/>
              <a:t>to programmers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95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BEE3C-6FC3-407D-B299-5557919C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Five Features of Unsafe Rust 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11EB8-8A3E-4E1E-8991-7886ACAE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Dereference a raw pointer</a:t>
            </a:r>
          </a:p>
          <a:p>
            <a:r>
              <a:rPr lang="en-US" altLang="ko-KR" dirty="0"/>
              <a:t>Call an unsafe function or method</a:t>
            </a:r>
          </a:p>
          <a:p>
            <a:r>
              <a:rPr lang="en-US" altLang="ko-KR" dirty="0"/>
              <a:t>Access or Modify a mutable static variable</a:t>
            </a:r>
          </a:p>
          <a:p>
            <a:r>
              <a:rPr lang="en-US" altLang="ko-KR" dirty="0"/>
              <a:t>Implement an unsafe trait</a:t>
            </a:r>
          </a:p>
          <a:p>
            <a:r>
              <a:rPr lang="en-US" altLang="ko-KR" dirty="0"/>
              <a:t>Access fields of a union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68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BEE3C-6FC3-407D-B299-5557919C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Five Features of Unsafe Rust 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11EB8-8A3E-4E1E-8991-7886ACAE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Dereference a raw pointer</a:t>
            </a:r>
          </a:p>
          <a:p>
            <a:pPr lvl="1"/>
            <a:r>
              <a:rPr lang="en-US" altLang="ko-KR" dirty="0"/>
              <a:t>Declare a raw pointer reference itself is safe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Call an unsafe function or method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Access or Modify a mutable static variable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E399C4-3AFB-4C64-85D5-6317734C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369" y="1273629"/>
            <a:ext cx="2158946" cy="1334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59EAB5-1283-407F-863C-2267E4CA677E}"/>
              </a:ext>
            </a:extLst>
          </p:cNvPr>
          <p:cNvSpPr txBox="1"/>
          <p:nvPr/>
        </p:nvSpPr>
        <p:spPr>
          <a:xfrm>
            <a:off x="2897503" y="2182371"/>
            <a:ext cx="3348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Unsafe dereferences of raw pointer references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510360-5CD9-40FC-801C-3470072F04FE}"/>
              </a:ext>
            </a:extLst>
          </p:cNvPr>
          <p:cNvSpPr/>
          <p:nvPr/>
        </p:nvSpPr>
        <p:spPr>
          <a:xfrm>
            <a:off x="6641431" y="2162014"/>
            <a:ext cx="1905883" cy="317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136C4DD-66E4-4F2E-9E30-208CBD5DBFA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246497" y="2320871"/>
            <a:ext cx="39493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AFECDF-49A5-4476-B8B2-D16146371A8E}"/>
              </a:ext>
            </a:extLst>
          </p:cNvPr>
          <p:cNvSpPr txBox="1"/>
          <p:nvPr/>
        </p:nvSpPr>
        <p:spPr>
          <a:xfrm>
            <a:off x="6075965" y="961863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Safe declarations of raw pointer references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2E5B0D-28A5-4AC8-B0C1-0746B537E282}"/>
              </a:ext>
            </a:extLst>
          </p:cNvPr>
          <p:cNvSpPr/>
          <p:nvPr/>
        </p:nvSpPr>
        <p:spPr>
          <a:xfrm>
            <a:off x="6392975" y="1572885"/>
            <a:ext cx="2107336" cy="317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000290-D3D6-4BF6-A007-DCD7F982246C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7446643" y="1238862"/>
            <a:ext cx="184396" cy="3340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55EE0BF9-7E16-442D-BEBC-869F7D35E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264" y="3045284"/>
            <a:ext cx="1779551" cy="76743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D7717B3-D827-457E-B698-D86A4D71D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584" y="2927540"/>
            <a:ext cx="1766250" cy="10029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22B6633-5AF5-4BEB-84E8-DA853C066797}"/>
              </a:ext>
            </a:extLst>
          </p:cNvPr>
          <p:cNvSpPr txBox="1"/>
          <p:nvPr/>
        </p:nvSpPr>
        <p:spPr>
          <a:xfrm>
            <a:off x="6075965" y="3249972"/>
            <a:ext cx="2504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External codes are always unsafe.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63C5D2-631F-4AF1-8544-5DD3986B0BB1}"/>
              </a:ext>
            </a:extLst>
          </p:cNvPr>
          <p:cNvSpPr/>
          <p:nvPr/>
        </p:nvSpPr>
        <p:spPr>
          <a:xfrm>
            <a:off x="4340614" y="2949766"/>
            <a:ext cx="1524931" cy="317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653C5D-8737-4679-A8C8-023E2459158C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 flipV="1">
            <a:off x="5865545" y="3108624"/>
            <a:ext cx="210420" cy="2798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22C72F-ED19-496C-B5B0-01A62B80F733}"/>
              </a:ext>
            </a:extLst>
          </p:cNvPr>
          <p:cNvSpPr/>
          <p:nvPr/>
        </p:nvSpPr>
        <p:spPr>
          <a:xfrm>
            <a:off x="5461423" y="3567880"/>
            <a:ext cx="365057" cy="1347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1356279-DD85-406F-B757-DF3D0C1FD453}"/>
              </a:ext>
            </a:extLst>
          </p:cNvPr>
          <p:cNvCxnSpPr>
            <a:cxnSpLocks/>
            <a:stCxn id="25" idx="1"/>
            <a:endCxn id="31" idx="3"/>
          </p:cNvCxnSpPr>
          <p:nvPr/>
        </p:nvCxnSpPr>
        <p:spPr>
          <a:xfrm flipH="1">
            <a:off x="5826480" y="3388472"/>
            <a:ext cx="249485" cy="2467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0A0DF09D-1F0D-421A-9E60-73E045CEF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926" y="4607009"/>
            <a:ext cx="2122538" cy="1631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B9BA3-7E94-44A5-ACAA-0D4A883BB607}"/>
              </a:ext>
            </a:extLst>
          </p:cNvPr>
          <p:cNvSpPr txBox="1"/>
          <p:nvPr/>
        </p:nvSpPr>
        <p:spPr>
          <a:xfrm>
            <a:off x="3525258" y="5054282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Static (global) variable is visible for any location.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Thus, data-race freedom is not guaranteed.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7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BEE3C-6FC3-407D-B299-5557919C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Five Features of Unsafe Rust 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11EB8-8A3E-4E1E-8991-7886ACAE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an unsafe trait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Access fields of a union: </a:t>
            </a:r>
            <a:r>
              <a:rPr lang="en-US" altLang="ko-KR" sz="2000" dirty="0"/>
              <a:t>mainly for compatibility to C union type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4A6281A-B602-4D84-954B-848D3DB997FF}"/>
                  </a:ext>
                </a:extLst>
              </p:cNvPr>
              <p:cNvSpPr txBox="1"/>
              <p:nvPr/>
            </p:nvSpPr>
            <p:spPr>
              <a:xfrm>
                <a:off x="3002340" y="1564106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</a:rPr>
                  <a:t>interface in java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4A6281A-B602-4D84-954B-848D3DB99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340" y="1564106"/>
                <a:ext cx="1569660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2C62C76-598A-4F32-B67B-AC0344D381C2}"/>
              </a:ext>
            </a:extLst>
          </p:cNvPr>
          <p:cNvCxnSpPr/>
          <p:nvPr/>
        </p:nvCxnSpPr>
        <p:spPr>
          <a:xfrm>
            <a:off x="3459079" y="1618247"/>
            <a:ext cx="6677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E2C2EAD1-327A-4023-8593-6DE16D4F4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16" y="1367503"/>
            <a:ext cx="2573536" cy="12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6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104829</TotalTime>
  <Words>1193</Words>
  <Application>Microsoft Office PowerPoint</Application>
  <PresentationFormat>화면 슬라이드 쇼(4:3)</PresentationFormat>
  <Paragraphs>166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Arial Black</vt:lpstr>
      <vt:lpstr>Cambria Math</vt:lpstr>
      <vt:lpstr>Times New Roman</vt:lpstr>
      <vt:lpstr>Office 테마</vt:lpstr>
      <vt:lpstr>ToDo</vt:lpstr>
      <vt:lpstr>Preliminary: What is Rust?</vt:lpstr>
      <vt:lpstr>Rust’s Competing Goals</vt:lpstr>
      <vt:lpstr>Why Rust Programs are Memory Safe?</vt:lpstr>
      <vt:lpstr>How Rust Programs are as Fast as C Programs?</vt:lpstr>
      <vt:lpstr>Unsafe Rust</vt:lpstr>
      <vt:lpstr>Five Features of Unsafe Rust (1/3)</vt:lpstr>
      <vt:lpstr>Five Features of Unsafe Rust (2/3)</vt:lpstr>
      <vt:lpstr>Five Features of Unsafe Rust (3/3)</vt:lpstr>
      <vt:lpstr>An Example Crash in an Unsafe Rust Program</vt:lpstr>
      <vt:lpstr>Is Rust Used Safely by Software Developers?</vt:lpstr>
      <vt:lpstr>How Much Unsafe Codes are Used in Rust Programs?</vt:lpstr>
      <vt:lpstr>Extended Function Call Graph Analysis</vt:lpstr>
      <vt:lpstr>Research Questions</vt:lpstr>
      <vt:lpstr>Data Selection</vt:lpstr>
      <vt:lpstr>RQ1: How much declared unsafe?</vt:lpstr>
      <vt:lpstr>RQ2: How much possibly unsafe?</vt:lpstr>
      <vt:lpstr>RQ3: What Unsafe Rust operations are used?</vt:lpstr>
      <vt:lpstr>RQ4: What type of unsafe functions are called?</vt:lpstr>
      <vt:lpstr>Discussion</vt:lpstr>
      <vt:lpstr>Rudra: Finding Memory Safety Bugs in Rust at the Ecosystem Scale.</vt:lpstr>
      <vt:lpstr>Does Unsafe Rust Codes Actually Induce Memory Safety Bugs?</vt:lpstr>
      <vt:lpstr>Three Mem Safety Bug Patterns</vt:lpstr>
      <vt:lpstr>Fuzzing Rust Programs</vt:lpstr>
      <vt:lpstr>Available Fuzzers for Rust</vt:lpstr>
      <vt:lpstr>Available Target Rust Programs</vt:lpstr>
      <vt:lpstr>Next ToDo</vt:lpstr>
      <vt:lpstr>Panic Safety Bug</vt:lpstr>
      <vt:lpstr>Higher-order Safety Invariant Bug</vt:lpstr>
      <vt:lpstr>Propagating Send/Sync in Generic Types 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LeeNakwon</cp:lastModifiedBy>
  <cp:revision>5866</cp:revision>
  <cp:lastPrinted>2021-12-09T05:53:59Z</cp:lastPrinted>
  <dcterms:created xsi:type="dcterms:W3CDTF">2019-01-18T11:50:36Z</dcterms:created>
  <dcterms:modified xsi:type="dcterms:W3CDTF">2022-05-13T10:43:14Z</dcterms:modified>
</cp:coreProperties>
</file>