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827" r:id="rId2"/>
    <p:sldId id="845" r:id="rId3"/>
    <p:sldId id="834" r:id="rId4"/>
    <p:sldId id="833" r:id="rId5"/>
    <p:sldId id="835" r:id="rId6"/>
    <p:sldId id="836" r:id="rId7"/>
    <p:sldId id="838" r:id="rId8"/>
    <p:sldId id="842" r:id="rId9"/>
    <p:sldId id="840" r:id="rId10"/>
    <p:sldId id="841" r:id="rId11"/>
    <p:sldId id="830" r:id="rId12"/>
    <p:sldId id="837" r:id="rId13"/>
    <p:sldId id="825" r:id="rId14"/>
    <p:sldId id="843" r:id="rId15"/>
    <p:sldId id="826" r:id="rId16"/>
    <p:sldId id="831" r:id="rId17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D70D8"/>
    <a:srgbClr val="41719C"/>
    <a:srgbClr val="FFFF66"/>
    <a:srgbClr val="BFBFBF"/>
    <a:srgbClr val="0E8012"/>
    <a:srgbClr val="BDD7EE"/>
    <a:srgbClr val="0F16A1"/>
    <a:srgbClr val="5B9BD5"/>
    <a:srgbClr val="698D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20" autoAdjust="0"/>
    <p:restoredTop sz="92082" autoAdjust="0"/>
  </p:normalViewPr>
  <p:slideViewPr>
    <p:cSldViewPr snapToGrid="0">
      <p:cViewPr varScale="1">
        <p:scale>
          <a:sx n="104" d="100"/>
          <a:sy n="104" d="100"/>
        </p:scale>
        <p:origin x="92" y="1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653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91" y="0"/>
            <a:ext cx="2946400" cy="496888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r">
              <a:defRPr sz="1200"/>
            </a:lvl1pPr>
          </a:lstStyle>
          <a:p>
            <a:fld id="{BF1214BA-97B6-462F-B297-7A111FF34BB8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91" y="9429750"/>
            <a:ext cx="2946400" cy="496888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r">
              <a:defRPr sz="1200"/>
            </a:lvl1pPr>
          </a:lstStyle>
          <a:p>
            <a:fld id="{98C900DD-5E12-4DD1-8068-880B7FD9B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337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5659" cy="498056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6" y="0"/>
            <a:ext cx="2945659" cy="498056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r">
              <a:defRPr sz="1200"/>
            </a:lvl1pPr>
          </a:lstStyle>
          <a:p>
            <a:fld id="{01D95632-B00E-4003-BA33-7E6C7C8514AB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7" tIns="45708" rIns="91417" bIns="4570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17" tIns="45708" rIns="91417" bIns="45708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428587"/>
            <a:ext cx="2945659" cy="498055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6" y="9428587"/>
            <a:ext cx="2945659" cy="498055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r">
              <a:defRPr sz="1200"/>
            </a:lvl1pPr>
          </a:lstStyle>
          <a:p>
            <a:fld id="{E7584251-62D4-40DF-B126-548B38108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57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5B46-B998-4E8B-BC13-861EDAFA6D77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863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F4F2-9F0B-4C59-819B-43FB942B1FB2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776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027C-6C37-4379-B579-E5822E56DB50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554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FE3EE-5F4A-4027-B2FF-155CDB927821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849961" y="6352143"/>
            <a:ext cx="3962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1B054C4-CE09-42DB-9A27-F42FE5B1AC14}" type="slidenum">
              <a:rPr lang="ko-KR" altLang="en-US" sz="1350" smtClean="0"/>
              <a:t>‹#›</a:t>
            </a:fld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49161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F63B-9AD2-4240-A398-672EFF4CC36F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54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0839-5384-4C76-9C04-515E8429120A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22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6C7F-653F-4FE2-9451-B7589D30E8E3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23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2BA5-59CE-4B44-9DBC-867CD29DE658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5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DC1F-58A0-436C-913B-75B6A4093E2A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08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6560D-AE7F-4974-8B6A-C613BE9E3C0F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46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0CF2-32A5-484B-9232-B91DC937243A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445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8535" y="158293"/>
            <a:ext cx="8635093" cy="942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534" y="1273629"/>
            <a:ext cx="8635093" cy="4909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CFD40-603C-45C9-95DB-2C6E66F7DD77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99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EE17D-9D43-430E-B904-D50FEC09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ToDo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A0F85B-D3FE-42B2-AFC7-C437B467B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Analysis about the memory safety bugs induced by unsafe codes</a:t>
            </a:r>
          </a:p>
          <a:p>
            <a:r>
              <a:rPr lang="en-US" altLang="ko-KR" dirty="0"/>
              <a:t>Fuzzing Rust Programs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7716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>
            <a:extLst>
              <a:ext uri="{FF2B5EF4-FFF2-40B4-BE49-F238E27FC236}">
                <a16:creationId xmlns:a16="http://schemas.microsoft.com/office/drawing/2014/main" id="{D5295BEA-63CB-4A9E-A514-F59557EFB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629025"/>
            <a:ext cx="2409037" cy="29622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9D62D62-E581-46DB-AA52-6C19A33B9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Defining Memory Safety Bugs in Rust (2/2)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537964-F8EB-45DF-811A-439CDC06E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</a:t>
            </a:r>
            <a:r>
              <a:rPr lang="en-US" altLang="ko-KR" i="1" dirty="0"/>
              <a:t>Send</a:t>
            </a:r>
            <a:r>
              <a:rPr lang="en-US" altLang="ko-KR" dirty="0"/>
              <a:t> implementation has a memory safety bug if it is implemented on a type whose ownership cannot be transferred to another thread.</a:t>
            </a:r>
          </a:p>
          <a:p>
            <a:r>
              <a:rPr lang="en-US" altLang="ko-KR" dirty="0"/>
              <a:t>A </a:t>
            </a:r>
            <a:r>
              <a:rPr lang="en-US" altLang="ko-KR" i="1" dirty="0"/>
              <a:t>Sync</a:t>
            </a:r>
            <a:r>
              <a:rPr lang="en-US" altLang="ko-KR" dirty="0"/>
              <a:t> implementation has a memory safety bug if it is implemented on a type that defines a non-thread-safe method.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EA464D-DFC7-4832-9134-299DF2A4F79B}"/>
              </a:ext>
            </a:extLst>
          </p:cNvPr>
          <p:cNvSpPr txBox="1"/>
          <p:nvPr/>
        </p:nvSpPr>
        <p:spPr>
          <a:xfrm>
            <a:off x="4422607" y="3917950"/>
            <a:ext cx="4286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 type contains a raw pointer of which its ownership cannot be transferred.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86FCF09-7706-45D9-A9ED-D3002D283611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454400" y="4241116"/>
            <a:ext cx="96820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F05BE00-300B-4104-8C30-E9CEDB337196}"/>
              </a:ext>
            </a:extLst>
          </p:cNvPr>
          <p:cNvSpPr txBox="1"/>
          <p:nvPr/>
        </p:nvSpPr>
        <p:spPr>
          <a:xfrm>
            <a:off x="4422607" y="5176372"/>
            <a:ext cx="4286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Unsafe implementation of a type not Send makes the type transferrable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A637FCD-64F9-4D72-9DBE-03170CCEB335}"/>
              </a:ext>
            </a:extLst>
          </p:cNvPr>
          <p:cNvCxnSpPr>
            <a:cxnSpLocks/>
            <a:stCxn id="37" idx="1"/>
          </p:cNvCxnSpPr>
          <p:nvPr/>
        </p:nvCxnSpPr>
        <p:spPr>
          <a:xfrm flipH="1" flipV="1">
            <a:off x="3352800" y="4832350"/>
            <a:ext cx="1069807" cy="6671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99EF3DA-AC79-40ED-86D5-12AA585B8994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3980089" y="5499538"/>
            <a:ext cx="442518" cy="66718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531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62D62-E581-46DB-AA52-6C19A33B9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Three Mem Safety Bug Patterns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537964-F8EB-45DF-811A-439CDC06E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Panic safety bug</a:t>
            </a:r>
          </a:p>
          <a:p>
            <a:r>
              <a:rPr lang="en-US" altLang="ko-KR" dirty="0"/>
              <a:t>Higher-order safety invariant bug</a:t>
            </a:r>
          </a:p>
          <a:p>
            <a:r>
              <a:rPr lang="en-US" altLang="ko-KR" dirty="0"/>
              <a:t>Propagating Send/Sync in generic types bug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70E3B4-4A38-4A76-AF3F-06438FAB6F3B}"/>
              </a:ext>
            </a:extLst>
          </p:cNvPr>
          <p:cNvSpPr txBox="1"/>
          <p:nvPr/>
        </p:nvSpPr>
        <p:spPr>
          <a:xfrm>
            <a:off x="258534" y="3785803"/>
            <a:ext cx="86350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rgbClr val="FF0000"/>
                </a:solidFill>
              </a:rPr>
              <a:t>Which are hard to reasoning by traditional testing due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i="1" dirty="0">
                <a:solidFill>
                  <a:srgbClr val="FF0000"/>
                </a:solidFill>
              </a:rPr>
              <a:t>Compiler generated codes (i.e., panic safety bug)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i="1" dirty="0">
                <a:solidFill>
                  <a:srgbClr val="FF0000"/>
                </a:solidFill>
              </a:rPr>
              <a:t>Limitation of Rust type system (i.e., higher-order safety invariant bug)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i="1" dirty="0">
                <a:solidFill>
                  <a:srgbClr val="FF0000"/>
                </a:solidFill>
              </a:rPr>
              <a:t>Manual trait implementation (i.e., propagating Send/Sync in generic types bug)</a:t>
            </a:r>
            <a:endParaRPr lang="ko-KR" alt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931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45A0A2-485F-4C71-B1B7-6CF79CCAE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Panic Safety Bug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E53BEE-4B5F-4A3E-A689-122A519E4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function has a panic safety bug if it generates an unsafe state (temporarily) and can panic while retain the unsafe state.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F77D93-BA35-4935-BCBA-E94055EBFF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4" b="78529"/>
          <a:stretch/>
        </p:blipFill>
        <p:spPr>
          <a:xfrm>
            <a:off x="2311400" y="2546349"/>
            <a:ext cx="4610100" cy="88480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66C3F47-D7CF-4FB7-8773-F79202475A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783" b="8061"/>
          <a:stretch/>
        </p:blipFill>
        <p:spPr>
          <a:xfrm>
            <a:off x="2311400" y="3470052"/>
            <a:ext cx="4610100" cy="27130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73D6609-FDEF-41A1-93F3-E5F1FF0A47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893"/>
          <a:stretch/>
        </p:blipFill>
        <p:spPr>
          <a:xfrm>
            <a:off x="2311400" y="6234678"/>
            <a:ext cx="4610100" cy="1764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541493-269C-4601-A57C-28E82E8CB170}"/>
              </a:ext>
            </a:extLst>
          </p:cNvPr>
          <p:cNvSpPr txBox="1"/>
          <p:nvPr/>
        </p:nvSpPr>
        <p:spPr>
          <a:xfrm>
            <a:off x="3368786" y="6391930"/>
            <a:ext cx="2406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function std::String::retain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E29D53-65CF-456B-A4FA-39B6A97F8B51}"/>
              </a:ext>
            </a:extLst>
          </p:cNvPr>
          <p:cNvSpPr txBox="1"/>
          <p:nvPr/>
        </p:nvSpPr>
        <p:spPr>
          <a:xfrm>
            <a:off x="5118101" y="2568748"/>
            <a:ext cx="23875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cs typeface="Times New Roman" panose="02020603050405020304" pitchFamily="18" charset="0"/>
              </a:rPr>
              <a:t>Retain only characters that satisfy the given function </a:t>
            </a:r>
            <a:r>
              <a:rPr lang="en-US" altLang="ko-KR" sz="1100" i="1" dirty="0">
                <a:cs typeface="Times New Roman" panose="02020603050405020304" pitchFamily="18" charset="0"/>
              </a:rPr>
              <a:t>f</a:t>
            </a:r>
            <a:r>
              <a:rPr lang="en-US" altLang="ko-KR" sz="1100" dirty="0">
                <a:cs typeface="Times New Roman" panose="02020603050405020304" pitchFamily="18" charset="0"/>
              </a:rPr>
              <a:t> in a String (self)</a:t>
            </a:r>
            <a:endParaRPr lang="ko-KR" altLang="en-US" sz="1100" dirty="0">
              <a:cs typeface="Times New Roman" panose="02020603050405020304" pitchFamily="18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DCA5FE3-7E29-42F2-BDB4-C74719F32FBA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4673600" y="2686731"/>
            <a:ext cx="444501" cy="974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2DF00B0-E893-490C-8943-F229679DEC82}"/>
              </a:ext>
            </a:extLst>
          </p:cNvPr>
          <p:cNvSpPr txBox="1"/>
          <p:nvPr/>
        </p:nvSpPr>
        <p:spPr>
          <a:xfrm>
            <a:off x="222251" y="4564957"/>
            <a:ext cx="2000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Check for each character in the String</a:t>
            </a:r>
            <a:endParaRPr lang="ko-KR" altLang="en-US" sz="1400" dirty="0"/>
          </a:p>
        </p:txBody>
      </p:sp>
      <p:sp>
        <p:nvSpPr>
          <p:cNvPr id="16" name="왼쪽 중괄호 15">
            <a:extLst>
              <a:ext uri="{FF2B5EF4-FFF2-40B4-BE49-F238E27FC236}">
                <a16:creationId xmlns:a16="http://schemas.microsoft.com/office/drawing/2014/main" id="{DCDD48B6-669F-4CC3-BE53-9A6DB99F25CD}"/>
              </a:ext>
            </a:extLst>
          </p:cNvPr>
          <p:cNvSpPr/>
          <p:nvPr/>
        </p:nvSpPr>
        <p:spPr>
          <a:xfrm>
            <a:off x="2222500" y="3470051"/>
            <a:ext cx="403098" cy="271303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4915E94-ECE3-4775-AD78-40FE0ECDB206}"/>
              </a:ext>
            </a:extLst>
          </p:cNvPr>
          <p:cNvSpPr/>
          <p:nvPr/>
        </p:nvSpPr>
        <p:spPr>
          <a:xfrm>
            <a:off x="2851150" y="4330701"/>
            <a:ext cx="3873500" cy="3604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40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EA806-BEFF-4CE6-A88B-B13A1C73D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Higher-order Safety Invariant Bug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54A278-4A63-4A4A-A91F-BEF16103C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higher-order invariant bug is a memory safety bug in a generic function that is caused by incorrectly assuming a higher-order invariant that is not guaranteed by the type system.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42FD41-2BF1-4C1E-96B0-CA6BBB4BB6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02" t="3123" b="86230"/>
          <a:stretch/>
        </p:blipFill>
        <p:spPr>
          <a:xfrm>
            <a:off x="1223736" y="3068239"/>
            <a:ext cx="4156527" cy="5905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1D10AC-97FA-4B5F-8295-596A0200501E}"/>
              </a:ext>
            </a:extLst>
          </p:cNvPr>
          <p:cNvSpPr txBox="1"/>
          <p:nvPr/>
        </p:nvSpPr>
        <p:spPr>
          <a:xfrm>
            <a:off x="1569553" y="5678698"/>
            <a:ext cx="3375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generic function in join() for Borrow&lt;str&gt;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087EF0-329D-4493-9C91-C86D795265AD}"/>
              </a:ext>
            </a:extLst>
          </p:cNvPr>
          <p:cNvSpPr txBox="1"/>
          <p:nvPr/>
        </p:nvSpPr>
        <p:spPr>
          <a:xfrm>
            <a:off x="2516800" y="2756472"/>
            <a:ext cx="148149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</a:rPr>
              <a:t>Borrow&lt;B&gt;s to join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862F9AE-BBAD-45CC-9C99-683B32793E44}"/>
              </a:ext>
            </a:extLst>
          </p:cNvPr>
          <p:cNvCxnSpPr/>
          <p:nvPr/>
        </p:nvCxnSpPr>
        <p:spPr>
          <a:xfrm>
            <a:off x="3181350" y="3068239"/>
            <a:ext cx="736600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CB88A95-CAF1-4A81-8B8E-9E5CF652B8C3}"/>
              </a:ext>
            </a:extLst>
          </p:cNvPr>
          <p:cNvCxnSpPr/>
          <p:nvPr/>
        </p:nvCxnSpPr>
        <p:spPr>
          <a:xfrm>
            <a:off x="4034941" y="3068239"/>
            <a:ext cx="553418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5ADCC11-3A7B-4574-9DAA-FDB68AC89704}"/>
              </a:ext>
            </a:extLst>
          </p:cNvPr>
          <p:cNvSpPr txBox="1"/>
          <p:nvPr/>
        </p:nvSpPr>
        <p:spPr>
          <a:xfrm>
            <a:off x="3998296" y="2763692"/>
            <a:ext cx="202811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</a:rPr>
              <a:t>Separator btw Borrow&lt;B&gt;s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5A7A78E-35C9-418A-8DC1-CD54D420CD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02" t="20873" b="63672"/>
          <a:stretch/>
        </p:blipFill>
        <p:spPr>
          <a:xfrm>
            <a:off x="1223736" y="3658787"/>
            <a:ext cx="4156527" cy="85725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ACFE1A-7170-4209-B417-FAD8AFDE03CE}"/>
              </a:ext>
            </a:extLst>
          </p:cNvPr>
          <p:cNvSpPr txBox="1"/>
          <p:nvPr/>
        </p:nvSpPr>
        <p:spPr>
          <a:xfrm>
            <a:off x="4387851" y="3466747"/>
            <a:ext cx="2800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Calculate the final length of the </a:t>
            </a:r>
            <a:r>
              <a:rPr lang="en-US" altLang="ko-KR" sz="1400" dirty="0" err="1">
                <a:solidFill>
                  <a:srgbClr val="0000FF"/>
                </a:solidFill>
              </a:rPr>
              <a:t>Vec</a:t>
            </a:r>
            <a:r>
              <a:rPr lang="en-US" altLang="ko-KR" sz="1400" dirty="0">
                <a:solidFill>
                  <a:srgbClr val="0000FF"/>
                </a:solidFill>
              </a:rPr>
              <a:t> to return using </a:t>
            </a:r>
            <a:r>
              <a:rPr lang="en-US" altLang="ko-KR" sz="1400" i="1" dirty="0">
                <a:solidFill>
                  <a:srgbClr val="0000FF"/>
                </a:solidFill>
              </a:rPr>
              <a:t>slice</a:t>
            </a:r>
            <a:r>
              <a:rPr lang="en-US" altLang="ko-KR" sz="1400" dirty="0">
                <a:solidFill>
                  <a:srgbClr val="0000FF"/>
                </a:solidFill>
              </a:rPr>
              <a:t> and </a:t>
            </a:r>
            <a:r>
              <a:rPr lang="en-US" altLang="ko-KR" sz="1400" i="1" dirty="0" err="1">
                <a:solidFill>
                  <a:srgbClr val="0000FF"/>
                </a:solidFill>
              </a:rPr>
              <a:t>sep</a:t>
            </a:r>
            <a:endParaRPr lang="ko-KR" altLang="en-US" sz="1400" i="1" dirty="0">
              <a:solidFill>
                <a:srgbClr val="0000FF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A437215-96A5-4889-A3F5-A565EFB513C3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2451100" y="3728357"/>
            <a:ext cx="1936751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FA65CA55-A835-4472-8D48-FAD2948812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02" t="44082" b="35465"/>
          <a:stretch/>
        </p:blipFill>
        <p:spPr>
          <a:xfrm>
            <a:off x="1223736" y="4539339"/>
            <a:ext cx="4156527" cy="113449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690584B-88FB-4C9F-B05E-57B8DE177A0B}"/>
              </a:ext>
            </a:extLst>
          </p:cNvPr>
          <p:cNvSpPr txBox="1"/>
          <p:nvPr/>
        </p:nvSpPr>
        <p:spPr>
          <a:xfrm>
            <a:off x="4554311" y="4907143"/>
            <a:ext cx="4156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Is the length of the </a:t>
            </a:r>
            <a:r>
              <a:rPr lang="en-US" altLang="ko-KR" sz="1400" i="1" dirty="0">
                <a:solidFill>
                  <a:srgbClr val="FF0000"/>
                </a:solidFill>
              </a:rPr>
              <a:t>result</a:t>
            </a:r>
            <a:r>
              <a:rPr lang="en-US" altLang="ko-KR" sz="1400" dirty="0">
                <a:solidFill>
                  <a:srgbClr val="FF0000"/>
                </a:solidFill>
              </a:rPr>
              <a:t> always same as the </a:t>
            </a:r>
            <a:r>
              <a:rPr lang="en-US" altLang="ko-KR" sz="1400" i="1" dirty="0" err="1">
                <a:solidFill>
                  <a:srgbClr val="FF0000"/>
                </a:solidFill>
              </a:rPr>
              <a:t>len</a:t>
            </a:r>
            <a:r>
              <a:rPr lang="en-US" altLang="ko-KR" sz="1400" dirty="0">
                <a:solidFill>
                  <a:srgbClr val="FF0000"/>
                </a:solidFill>
              </a:rPr>
              <a:t> after the join?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B3DC75-4970-48CC-ADFE-E5A2146874BA}"/>
              </a:ext>
            </a:extLst>
          </p:cNvPr>
          <p:cNvSpPr txBox="1"/>
          <p:nvPr/>
        </p:nvSpPr>
        <p:spPr>
          <a:xfrm>
            <a:off x="4808363" y="4533310"/>
            <a:ext cx="99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Join here!</a:t>
            </a:r>
            <a:endParaRPr lang="ko-KR" altLang="en-US" sz="1400" i="1" dirty="0">
              <a:solidFill>
                <a:srgbClr val="0000FF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1F838C2-482C-4480-BDAA-9F6868C34A64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4508500" y="4687199"/>
            <a:ext cx="299863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693B713-F9DB-4403-A316-807F2BCEAEDB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3111500" y="5168753"/>
            <a:ext cx="144281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813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EA806-BEFF-4CE6-A88B-B13A1C73D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Higher-order Safety Invariant Bug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54A278-4A63-4A4A-A91F-BEF16103C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higher-order invariant bug is a memory safety bug in a generic function that is caused by incorrectly assuming a higher-order invariant that is not guaranteed by the type system.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42FD41-2BF1-4C1E-96B0-CA6BBB4BB6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02" t="3123" b="86230"/>
          <a:stretch/>
        </p:blipFill>
        <p:spPr>
          <a:xfrm>
            <a:off x="1223736" y="3068239"/>
            <a:ext cx="4156527" cy="5905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1D10AC-97FA-4B5F-8295-596A0200501E}"/>
              </a:ext>
            </a:extLst>
          </p:cNvPr>
          <p:cNvSpPr txBox="1"/>
          <p:nvPr/>
        </p:nvSpPr>
        <p:spPr>
          <a:xfrm>
            <a:off x="1569553" y="5678698"/>
            <a:ext cx="3196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generic function in join() for Borrow&lt;&gt;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087EF0-329D-4493-9C91-C86D795265AD}"/>
              </a:ext>
            </a:extLst>
          </p:cNvPr>
          <p:cNvSpPr txBox="1"/>
          <p:nvPr/>
        </p:nvSpPr>
        <p:spPr>
          <a:xfrm>
            <a:off x="2516800" y="2756472"/>
            <a:ext cx="148149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</a:rPr>
              <a:t>Borrow&lt;B&gt;s to join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862F9AE-BBAD-45CC-9C99-683B32793E44}"/>
              </a:ext>
            </a:extLst>
          </p:cNvPr>
          <p:cNvCxnSpPr/>
          <p:nvPr/>
        </p:nvCxnSpPr>
        <p:spPr>
          <a:xfrm>
            <a:off x="3181350" y="3068239"/>
            <a:ext cx="736600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CB88A95-CAF1-4A81-8B8E-9E5CF652B8C3}"/>
              </a:ext>
            </a:extLst>
          </p:cNvPr>
          <p:cNvCxnSpPr/>
          <p:nvPr/>
        </p:nvCxnSpPr>
        <p:spPr>
          <a:xfrm>
            <a:off x="4034941" y="3068239"/>
            <a:ext cx="553418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5ADCC11-3A7B-4574-9DAA-FDB68AC89704}"/>
              </a:ext>
            </a:extLst>
          </p:cNvPr>
          <p:cNvSpPr txBox="1"/>
          <p:nvPr/>
        </p:nvSpPr>
        <p:spPr>
          <a:xfrm>
            <a:off x="3998296" y="2763692"/>
            <a:ext cx="202811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</a:rPr>
              <a:t>Separator btw Borrow&lt;B&gt;s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5A7A78E-35C9-418A-8DC1-CD54D420CD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02" t="20873" b="63672"/>
          <a:stretch/>
        </p:blipFill>
        <p:spPr>
          <a:xfrm>
            <a:off x="1223736" y="3658787"/>
            <a:ext cx="4156527" cy="85725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ACFE1A-7170-4209-B417-FAD8AFDE03CE}"/>
              </a:ext>
            </a:extLst>
          </p:cNvPr>
          <p:cNvSpPr txBox="1"/>
          <p:nvPr/>
        </p:nvSpPr>
        <p:spPr>
          <a:xfrm>
            <a:off x="4387851" y="3466747"/>
            <a:ext cx="2800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Calculate the final length of the </a:t>
            </a:r>
            <a:r>
              <a:rPr lang="en-US" altLang="ko-KR" sz="1400" dirty="0" err="1">
                <a:solidFill>
                  <a:srgbClr val="0000FF"/>
                </a:solidFill>
              </a:rPr>
              <a:t>Vec</a:t>
            </a:r>
            <a:r>
              <a:rPr lang="en-US" altLang="ko-KR" sz="1400" dirty="0">
                <a:solidFill>
                  <a:srgbClr val="0000FF"/>
                </a:solidFill>
              </a:rPr>
              <a:t> to return using </a:t>
            </a:r>
            <a:r>
              <a:rPr lang="en-US" altLang="ko-KR" sz="1400" i="1" dirty="0">
                <a:solidFill>
                  <a:srgbClr val="0000FF"/>
                </a:solidFill>
              </a:rPr>
              <a:t>slice</a:t>
            </a:r>
            <a:r>
              <a:rPr lang="en-US" altLang="ko-KR" sz="1400" dirty="0">
                <a:solidFill>
                  <a:srgbClr val="0000FF"/>
                </a:solidFill>
              </a:rPr>
              <a:t> and </a:t>
            </a:r>
            <a:r>
              <a:rPr lang="en-US" altLang="ko-KR" sz="1400" i="1" dirty="0" err="1">
                <a:solidFill>
                  <a:srgbClr val="0000FF"/>
                </a:solidFill>
              </a:rPr>
              <a:t>sep</a:t>
            </a:r>
            <a:endParaRPr lang="ko-KR" altLang="en-US" sz="1400" i="1" dirty="0">
              <a:solidFill>
                <a:srgbClr val="0000FF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A437215-96A5-4889-A3F5-A565EFB513C3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2451100" y="3728357"/>
            <a:ext cx="1936751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FA65CA55-A835-4472-8D48-FAD2948812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02" t="44082" b="35465"/>
          <a:stretch/>
        </p:blipFill>
        <p:spPr>
          <a:xfrm>
            <a:off x="1223736" y="4539339"/>
            <a:ext cx="4156527" cy="113449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690584B-88FB-4C9F-B05E-57B8DE177A0B}"/>
              </a:ext>
            </a:extLst>
          </p:cNvPr>
          <p:cNvSpPr txBox="1"/>
          <p:nvPr/>
        </p:nvSpPr>
        <p:spPr>
          <a:xfrm>
            <a:off x="4554311" y="4900793"/>
            <a:ext cx="43991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Is the length of the </a:t>
            </a:r>
            <a:r>
              <a:rPr lang="en-US" altLang="ko-KR" sz="1400" i="1" dirty="0">
                <a:solidFill>
                  <a:srgbClr val="FF0000"/>
                </a:solidFill>
              </a:rPr>
              <a:t>result</a:t>
            </a:r>
            <a:r>
              <a:rPr lang="en-US" altLang="ko-KR" sz="1400" dirty="0">
                <a:solidFill>
                  <a:srgbClr val="FF0000"/>
                </a:solidFill>
              </a:rPr>
              <a:t> always same as the </a:t>
            </a:r>
            <a:r>
              <a:rPr lang="en-US" altLang="ko-KR" sz="1400" i="1" dirty="0" err="1">
                <a:solidFill>
                  <a:srgbClr val="FF0000"/>
                </a:solidFill>
              </a:rPr>
              <a:t>len</a:t>
            </a:r>
            <a:r>
              <a:rPr lang="en-US" altLang="ko-KR" sz="1400" dirty="0">
                <a:solidFill>
                  <a:srgbClr val="FF0000"/>
                </a:solidFill>
              </a:rPr>
              <a:t> after the join?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(e.g., an inconsistent instantiation of the generic type)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B3DC75-4970-48CC-ADFE-E5A2146874BA}"/>
              </a:ext>
            </a:extLst>
          </p:cNvPr>
          <p:cNvSpPr txBox="1"/>
          <p:nvPr/>
        </p:nvSpPr>
        <p:spPr>
          <a:xfrm>
            <a:off x="4808363" y="4533310"/>
            <a:ext cx="99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Join here!</a:t>
            </a:r>
            <a:endParaRPr lang="ko-KR" altLang="en-US" sz="1400" i="1" dirty="0">
              <a:solidFill>
                <a:srgbClr val="0000FF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1F838C2-482C-4480-BDAA-9F6868C34A64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4508500" y="4687199"/>
            <a:ext cx="299863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693B713-F9DB-4403-A316-807F2BCEAEDB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3111500" y="5162403"/>
            <a:ext cx="1442811" cy="10772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27B472D3-EBAF-4043-BEB2-F4563FF0E4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56"/>
          <a:stretch/>
        </p:blipFill>
        <p:spPr>
          <a:xfrm>
            <a:off x="5507579" y="5630571"/>
            <a:ext cx="2156102" cy="10436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85A2610-CAE1-439F-9471-EB44807B90AA}"/>
              </a:ext>
            </a:extLst>
          </p:cNvPr>
          <p:cNvSpPr txBox="1"/>
          <p:nvPr/>
        </p:nvSpPr>
        <p:spPr>
          <a:xfrm>
            <a:off x="6512971" y="5901453"/>
            <a:ext cx="1992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Return value at the length calc time</a:t>
            </a:r>
            <a:endParaRPr lang="ko-KR" altLang="en-US" sz="9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B6F745-97C5-4943-BC2B-CBCA2726A6D7}"/>
              </a:ext>
            </a:extLst>
          </p:cNvPr>
          <p:cNvSpPr txBox="1"/>
          <p:nvPr/>
        </p:nvSpPr>
        <p:spPr>
          <a:xfrm>
            <a:off x="6512971" y="6132285"/>
            <a:ext cx="16209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Return value at the join time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798325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A9E2B-D803-4885-9E07-2AEF00FE7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Propagating Send/Sync in Generic Types Bug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EC3798-E674-4776-AA95-C45C2C9B7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generic type that takes a type parameter T has a Send/Sync variance (SV) bug if it specifies an incorrect bound on the inner type T when implementing Send/Sync.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D84188-F16E-4A96-97FA-EA4E57681C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91" t="4240" b="85305"/>
          <a:stretch/>
        </p:blipFill>
        <p:spPr>
          <a:xfrm>
            <a:off x="1198336" y="3122386"/>
            <a:ext cx="4143827" cy="406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E498B82-59B9-44D3-9226-878A72882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91" t="18384" b="46494"/>
          <a:stretch/>
        </p:blipFill>
        <p:spPr>
          <a:xfrm>
            <a:off x="1198336" y="3528786"/>
            <a:ext cx="4143827" cy="136524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F507D52-EBDA-4C43-B959-10B2A9F9F8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91" t="57052" b="28735"/>
          <a:stretch/>
        </p:blipFill>
        <p:spPr>
          <a:xfrm>
            <a:off x="1198336" y="4894035"/>
            <a:ext cx="4143827" cy="5524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8CD76A2-1035-4411-8ADE-C89694B0A7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91" t="75094" b="18699"/>
          <a:stretch/>
        </p:blipFill>
        <p:spPr>
          <a:xfrm>
            <a:off x="1198335" y="5448301"/>
            <a:ext cx="4143827" cy="24130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AD3F1D2-81DA-490B-97D5-3602EAEC74EF}"/>
              </a:ext>
            </a:extLst>
          </p:cNvPr>
          <p:cNvSpPr/>
          <p:nvPr/>
        </p:nvSpPr>
        <p:spPr>
          <a:xfrm>
            <a:off x="1198335" y="4760686"/>
            <a:ext cx="107951" cy="1333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BFDC768-BD1E-498F-A70F-3AABBFDDE6D3}"/>
              </a:ext>
            </a:extLst>
          </p:cNvPr>
          <p:cNvSpPr/>
          <p:nvPr/>
        </p:nvSpPr>
        <p:spPr>
          <a:xfrm>
            <a:off x="1179285" y="5313136"/>
            <a:ext cx="107951" cy="1333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25F1DC-FF2F-4536-BB24-148DE37CE67E}"/>
              </a:ext>
            </a:extLst>
          </p:cNvPr>
          <p:cNvSpPr/>
          <p:nvPr/>
        </p:nvSpPr>
        <p:spPr>
          <a:xfrm>
            <a:off x="1172935" y="5567136"/>
            <a:ext cx="107951" cy="1333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CC0FE0C-2DF9-4360-AF61-61A9137CF6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91" t="75094" b="21849"/>
          <a:stretch/>
        </p:blipFill>
        <p:spPr>
          <a:xfrm>
            <a:off x="1198335" y="5700485"/>
            <a:ext cx="4143827" cy="1188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3A34AB-5B70-4AB0-9711-8E61AAF00C6B}"/>
              </a:ext>
            </a:extLst>
          </p:cNvPr>
          <p:cNvSpPr txBox="1"/>
          <p:nvPr/>
        </p:nvSpPr>
        <p:spPr>
          <a:xfrm>
            <a:off x="5433006" y="4211410"/>
            <a:ext cx="28918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The generic type U, which is a member of the </a:t>
            </a:r>
            <a:r>
              <a:rPr lang="en-US" altLang="ko-KR" dirty="0" err="1">
                <a:solidFill>
                  <a:srgbClr val="FF0000"/>
                </a:solidFill>
              </a:rPr>
              <a:t>MappedMutexGuard</a:t>
            </a:r>
            <a:r>
              <a:rPr lang="en-US" altLang="ko-KR" dirty="0">
                <a:solidFill>
                  <a:srgbClr val="FF0000"/>
                </a:solidFill>
              </a:rPr>
              <a:t> struct, is not guaranteed as Send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ADEFC65-A240-41AE-B130-12F21D45610B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2425700" y="3474810"/>
            <a:ext cx="3007306" cy="133676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54C5C01-2245-44CD-933C-3235C0F6E4AF}"/>
              </a:ext>
            </a:extLst>
          </p:cNvPr>
          <p:cNvCxnSpPr>
            <a:cxnSpLocks/>
            <a:stCxn id="13" idx="1"/>
            <a:endCxn id="24" idx="1"/>
          </p:cNvCxnSpPr>
          <p:nvPr/>
        </p:nvCxnSpPr>
        <p:spPr>
          <a:xfrm flipH="1">
            <a:off x="4387850" y="4811575"/>
            <a:ext cx="1045156" cy="7174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오른쪽 중괄호 23">
            <a:extLst>
              <a:ext uri="{FF2B5EF4-FFF2-40B4-BE49-F238E27FC236}">
                <a16:creationId xmlns:a16="http://schemas.microsoft.com/office/drawing/2014/main" id="{162B9581-4128-4DF6-86C8-FC8B07D528ED}"/>
              </a:ext>
            </a:extLst>
          </p:cNvPr>
          <p:cNvSpPr/>
          <p:nvPr/>
        </p:nvSpPr>
        <p:spPr>
          <a:xfrm>
            <a:off x="4121150" y="5238750"/>
            <a:ext cx="266700" cy="58057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5489B1-4B22-45B7-BC3A-9AFCFC417BCE}"/>
              </a:ext>
            </a:extLst>
          </p:cNvPr>
          <p:cNvSpPr txBox="1"/>
          <p:nvPr/>
        </p:nvSpPr>
        <p:spPr>
          <a:xfrm>
            <a:off x="855435" y="5834097"/>
            <a:ext cx="4322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incorrect Sync/Send implementation in futures library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998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30304-D5BF-44F0-9FD4-F874E9F25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Next</a:t>
            </a:r>
            <a:r>
              <a:rPr lang="ko-KR" altLang="en-US" dirty="0"/>
              <a:t> </a:t>
            </a:r>
            <a:r>
              <a:rPr lang="en-US" altLang="ko-KR" dirty="0" err="1"/>
              <a:t>ToDo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6CFFC9-217E-4C53-A4D2-7A9421F11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Fuzzing Rust Programs</a:t>
            </a:r>
          </a:p>
          <a:p>
            <a:pPr lvl="1"/>
            <a:r>
              <a:rPr lang="en-US" altLang="ko-KR" dirty="0"/>
              <a:t>with sanitizers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3854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B2FC9-1891-4040-B27F-5E85D0182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Supplement Last Week: What type of unsafe functions are called?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18CCAA-3301-48C9-8B23-191EC3790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Three types of unsafe functions</a:t>
            </a:r>
          </a:p>
          <a:p>
            <a:pPr lvl="1"/>
            <a:r>
              <a:rPr lang="en-US" altLang="ko-KR" dirty="0"/>
              <a:t>extern C functions, declared Rust functions, and Rust Intrinsic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DC257C-A444-4297-87BD-257F3C029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520" y="2478990"/>
            <a:ext cx="5202959" cy="3277002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AF539687-89D0-491D-B4E4-8590BB04E982}"/>
              </a:ext>
            </a:extLst>
          </p:cNvPr>
          <p:cNvSpPr/>
          <p:nvPr/>
        </p:nvSpPr>
        <p:spPr>
          <a:xfrm>
            <a:off x="5137150" y="2768600"/>
            <a:ext cx="2159000" cy="23939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EFA0CF-AE63-4A9F-8E26-8567A55A6A35}"/>
              </a:ext>
            </a:extLst>
          </p:cNvPr>
          <p:cNvSpPr txBox="1"/>
          <p:nvPr/>
        </p:nvSpPr>
        <p:spPr>
          <a:xfrm>
            <a:off x="4756149" y="5619928"/>
            <a:ext cx="4203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Contains many I/O memory access and atomic operations such as core::</a:t>
            </a:r>
            <a:r>
              <a:rPr lang="en-US" altLang="ko-KR" dirty="0" err="1">
                <a:solidFill>
                  <a:srgbClr val="FF0000"/>
                </a:solidFill>
              </a:rPr>
              <a:t>ptr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17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E36E4-F430-4415-9B00-2146AF37E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Preliminary: Ownership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07E98A-4A19-423A-BFA0-E6F8CDDC7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 assignment copies the </a:t>
            </a:r>
            <a:r>
              <a:rPr lang="en-US" altLang="ko-KR" dirty="0" err="1"/>
              <a:t>rhs</a:t>
            </a:r>
            <a:r>
              <a:rPr lang="en-US" altLang="ko-KR" dirty="0"/>
              <a:t> value if the </a:t>
            </a:r>
            <a:r>
              <a:rPr lang="en-US" altLang="ko-KR" dirty="0" err="1"/>
              <a:t>rhs</a:t>
            </a:r>
            <a:r>
              <a:rPr lang="en-US" altLang="ko-KR" dirty="0"/>
              <a:t> is a “Copy”</a:t>
            </a:r>
          </a:p>
          <a:p>
            <a:pPr lvl="1"/>
            <a:r>
              <a:rPr lang="en-US" altLang="ko-KR" dirty="0"/>
              <a:t>e.g., i32</a:t>
            </a:r>
          </a:p>
          <a:p>
            <a:r>
              <a:rPr lang="en-US" altLang="ko-KR" dirty="0"/>
              <a:t>Otherwise (not a “Copy”), move the ownership to the </a:t>
            </a:r>
            <a:r>
              <a:rPr lang="en-US" altLang="ko-KR" dirty="0" err="1"/>
              <a:t>lhs</a:t>
            </a:r>
            <a:endParaRPr lang="en-US" altLang="ko-KR" dirty="0"/>
          </a:p>
          <a:p>
            <a:pPr lvl="1"/>
            <a:r>
              <a:rPr lang="en-US" altLang="ko-KR" dirty="0"/>
              <a:t>e.g., </a:t>
            </a:r>
            <a:r>
              <a:rPr lang="en-US" altLang="ko-KR" dirty="0" err="1"/>
              <a:t>Vec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C5090A-E2AC-468A-A109-786DD49BC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34" y="4481512"/>
            <a:ext cx="2407876" cy="2746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6DB22F-F4B7-4CCB-A9E0-3854CFF7895E}"/>
              </a:ext>
            </a:extLst>
          </p:cNvPr>
          <p:cNvSpPr txBox="1"/>
          <p:nvPr/>
        </p:nvSpPr>
        <p:spPr>
          <a:xfrm>
            <a:off x="701687" y="4756150"/>
            <a:ext cx="15215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Copy trait definition</a:t>
            </a:r>
            <a:endParaRPr lang="ko-KR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58F4015-E3F5-43A3-90DD-877FC1813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687" y="5155280"/>
            <a:ext cx="855663" cy="3960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7155FE5-3D4D-423A-B9F0-DF7023793F5F}"/>
              </a:ext>
            </a:extLst>
          </p:cNvPr>
          <p:cNvSpPr txBox="1"/>
          <p:nvPr/>
        </p:nvSpPr>
        <p:spPr>
          <a:xfrm>
            <a:off x="3331026" y="5894544"/>
            <a:ext cx="20329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 with an assignment of i32 (a Copy) </a:t>
            </a:r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rhs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its output</a:t>
            </a:r>
            <a:endParaRPr lang="ko-KR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9B5D25-B9F6-4844-8678-4923C5EE5A80}"/>
              </a:ext>
            </a:extLst>
          </p:cNvPr>
          <p:cNvSpPr txBox="1"/>
          <p:nvPr/>
        </p:nvSpPr>
        <p:spPr>
          <a:xfrm>
            <a:off x="5682850" y="5894544"/>
            <a:ext cx="30232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 with an assignment of </a:t>
            </a:r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&lt;i32&gt; (not a Copy) </a:t>
            </a:r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rhs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its output (compile error)</a:t>
            </a:r>
            <a:endParaRPr lang="ko-KR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871AC59-7FF7-45A4-88BA-856318FECF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642"/>
          <a:stretch/>
        </p:blipFill>
        <p:spPr>
          <a:xfrm>
            <a:off x="5922867" y="3674768"/>
            <a:ext cx="2543175" cy="11472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7D4F228-C579-4C4F-B29B-9C2D8967EF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5965" y="4912920"/>
            <a:ext cx="1536977" cy="84493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21578C7-AB32-42ED-9998-718AF54AC9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9757" y="3686420"/>
            <a:ext cx="22955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645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E36E4-F430-4415-9B00-2146AF37E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Preliminary: Ownership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07E98A-4A19-423A-BFA0-E6F8CDDC7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Function call copies a parameter value if the parameter is a “Copy”</a:t>
            </a:r>
          </a:p>
          <a:p>
            <a:pPr lvl="1"/>
            <a:r>
              <a:rPr lang="en-US" altLang="ko-KR" dirty="0"/>
              <a:t>e.g., i32</a:t>
            </a:r>
          </a:p>
          <a:p>
            <a:r>
              <a:rPr lang="en-US" altLang="ko-KR" dirty="0"/>
              <a:t>Otherwise (not a “Copy”), move the ownership to the callee function</a:t>
            </a:r>
          </a:p>
          <a:p>
            <a:pPr lvl="1"/>
            <a:r>
              <a:rPr lang="en-US" altLang="ko-KR" dirty="0"/>
              <a:t>e.g., </a:t>
            </a:r>
            <a:r>
              <a:rPr lang="en-US" altLang="ko-KR" dirty="0" err="1"/>
              <a:t>Vec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4709571-6781-426C-AA8B-DBE72B521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335" y="3784801"/>
            <a:ext cx="2032984" cy="167572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58F4015-E3F5-43A3-90DD-877FC1813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995" y="5502997"/>
            <a:ext cx="855663" cy="3960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7155FE5-3D4D-423A-B9F0-DF7023793F5F}"/>
              </a:ext>
            </a:extLst>
          </p:cNvPr>
          <p:cNvSpPr txBox="1"/>
          <p:nvPr/>
        </p:nvSpPr>
        <p:spPr>
          <a:xfrm>
            <a:off x="1780335" y="5936112"/>
            <a:ext cx="203298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 of a function call with an i32 (Copy) parameter and its output</a:t>
            </a:r>
            <a:endParaRPr lang="ko-KR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698C68B-5AD2-423A-8AD0-A8BA84F33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8425" y="3293844"/>
            <a:ext cx="3023212" cy="167572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6DE27BA-67FC-4E3A-B316-55B2493164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1186" y="5024315"/>
            <a:ext cx="1657689" cy="100170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E9B5D25-B9F6-4844-8678-4923C5EE5A80}"/>
              </a:ext>
            </a:extLst>
          </p:cNvPr>
          <p:cNvSpPr txBox="1"/>
          <p:nvPr/>
        </p:nvSpPr>
        <p:spPr>
          <a:xfrm>
            <a:off x="4498425" y="6035695"/>
            <a:ext cx="30232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 of a function call with an </a:t>
            </a:r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&lt;i32&gt; (not a Copy) parameter and its output (compile error)</a:t>
            </a:r>
            <a:endParaRPr lang="ko-KR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57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25203-CADA-4AE7-83C7-BA2D8F53F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Preliminary: Tiered Error Handling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5ED3A8-4A2E-4C2A-ABF6-A365F1F89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something might reasonably be absent, </a:t>
            </a:r>
            <a:r>
              <a:rPr lang="en-US" altLang="ko-KR" i="1" dirty="0"/>
              <a:t>Option</a:t>
            </a:r>
            <a:r>
              <a:rPr lang="en-US" altLang="ko-KR" dirty="0"/>
              <a:t> is used.</a:t>
            </a:r>
          </a:p>
          <a:p>
            <a:r>
              <a:rPr lang="en-US" altLang="ko-KR" dirty="0"/>
              <a:t>If something goes wrong and can reasonably be handled, </a:t>
            </a:r>
            <a:r>
              <a:rPr lang="en-US" altLang="ko-KR" i="1" dirty="0"/>
              <a:t>Result</a:t>
            </a:r>
            <a:r>
              <a:rPr lang="en-US" altLang="ko-KR" dirty="0"/>
              <a:t> is used.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If something goes wrong and cannot reasonably be handled, the thread </a:t>
            </a:r>
            <a:r>
              <a:rPr lang="en-US" altLang="ko-KR" dirty="0">
                <a:solidFill>
                  <a:srgbClr val="FF0000"/>
                </a:solidFill>
              </a:rPr>
              <a:t>panic</a:t>
            </a:r>
            <a:r>
              <a:rPr lang="en-US" altLang="ko-KR" dirty="0"/>
              <a:t>s.</a:t>
            </a:r>
          </a:p>
          <a:p>
            <a:pPr lvl="1"/>
            <a:r>
              <a:rPr lang="en-US" altLang="ko-KR" dirty="0"/>
              <a:t>e.g., unwrap a None, index out of bounds, divide by 0, or user-defined panics</a:t>
            </a:r>
          </a:p>
          <a:p>
            <a:r>
              <a:rPr lang="en-US" altLang="ko-KR" dirty="0"/>
              <a:t>If something catastrophic happens, the program </a:t>
            </a:r>
            <a:r>
              <a:rPr lang="en-US" altLang="ko-KR" dirty="0">
                <a:solidFill>
                  <a:srgbClr val="FF0000"/>
                </a:solidFill>
              </a:rPr>
              <a:t>abort</a:t>
            </a:r>
            <a:r>
              <a:rPr lang="en-US" altLang="ko-KR" dirty="0"/>
              <a:t>s.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C810013-20CC-4B30-93E9-1E72C65F4E4B}"/>
              </a:ext>
            </a:extLst>
          </p:cNvPr>
          <p:cNvSpPr/>
          <p:nvPr/>
        </p:nvSpPr>
        <p:spPr>
          <a:xfrm>
            <a:off x="258533" y="4289705"/>
            <a:ext cx="8635094" cy="139307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D99B76A-A3D8-4F52-A166-0FCE9D8B8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389" y="2528123"/>
            <a:ext cx="5191221" cy="15883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6A9E3E-1B10-4B10-B0EB-DCCAC11CE666}"/>
              </a:ext>
            </a:extLst>
          </p:cNvPr>
          <p:cNvSpPr txBox="1"/>
          <p:nvPr/>
        </p:nvSpPr>
        <p:spPr>
          <a:xfrm>
            <a:off x="3577820" y="2354856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f is a Result, not a file descriptor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32DFFF6-C96F-4F1F-9534-F6DB32EDDC49}"/>
              </a:ext>
            </a:extLst>
          </p:cNvPr>
          <p:cNvCxnSpPr>
            <a:cxnSpLocks/>
          </p:cNvCxnSpPr>
          <p:nvPr/>
        </p:nvCxnSpPr>
        <p:spPr>
          <a:xfrm flipH="1">
            <a:off x="2712515" y="2669557"/>
            <a:ext cx="951222" cy="36207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32E0745-C026-4F0C-B868-383291A43805}"/>
              </a:ext>
            </a:extLst>
          </p:cNvPr>
          <p:cNvCxnSpPr/>
          <p:nvPr/>
        </p:nvCxnSpPr>
        <p:spPr>
          <a:xfrm>
            <a:off x="3577820" y="3792612"/>
            <a:ext cx="48481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A61B899-CAEE-408F-9CCF-AC78BD6B93E6}"/>
              </a:ext>
            </a:extLst>
          </p:cNvPr>
          <p:cNvCxnSpPr>
            <a:cxnSpLocks/>
          </p:cNvCxnSpPr>
          <p:nvPr/>
        </p:nvCxnSpPr>
        <p:spPr>
          <a:xfrm flipV="1">
            <a:off x="2657283" y="3789404"/>
            <a:ext cx="1073960" cy="9912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126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B26220-D0DD-49CD-B81B-A795176B7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Preliminary: Unwinding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40AAB2-A63A-4CCD-9A72-2E450FE43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Unwinding current active call stack to call destructors when a </a:t>
            </a:r>
            <a:r>
              <a:rPr lang="en-US" altLang="ko-KR" dirty="0">
                <a:solidFill>
                  <a:srgbClr val="FF0000"/>
                </a:solidFill>
              </a:rPr>
              <a:t>panic</a:t>
            </a:r>
            <a:r>
              <a:rPr lang="en-US" altLang="ko-KR" dirty="0"/>
              <a:t> occur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D966B5E-97EC-4FFE-8FD1-D96E423B5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938" y="2542193"/>
            <a:ext cx="5346123" cy="29757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D90760-4F57-4B9E-8725-7A91182BCFD8}"/>
              </a:ext>
            </a:extLst>
          </p:cNvPr>
          <p:cNvSpPr txBox="1"/>
          <p:nvPr/>
        </p:nvSpPr>
        <p:spPr>
          <a:xfrm>
            <a:off x="4698003" y="2804648"/>
            <a:ext cx="3648196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Immediately return </a:t>
            </a:r>
            <a:r>
              <a:rPr lang="en-US" altLang="ko-KR" sz="1400" dirty="0" err="1">
                <a:solidFill>
                  <a:srgbClr val="FF0000"/>
                </a:solidFill>
              </a:rPr>
              <a:t>mydiv</a:t>
            </a:r>
            <a:r>
              <a:rPr lang="en-US" altLang="ko-KR" sz="1400" dirty="0">
                <a:solidFill>
                  <a:srgbClr val="FF0000"/>
                </a:solidFill>
              </a:rPr>
              <a:t> (with destructor calls for x and y) at this line if div-by-zero panic occur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1801C82-E5C9-4811-BA31-D18AF0BA81EF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2829113" y="3066258"/>
            <a:ext cx="1868890" cy="10772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3724BDA-DFD3-4EFC-87E0-32FCFAF41E5F}"/>
              </a:ext>
            </a:extLst>
          </p:cNvPr>
          <p:cNvSpPr txBox="1"/>
          <p:nvPr/>
        </p:nvSpPr>
        <p:spPr>
          <a:xfrm>
            <a:off x="5245431" y="4630570"/>
            <a:ext cx="3648196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Immediately return main (with destructor calls for </a:t>
            </a:r>
            <a:r>
              <a:rPr lang="en-US" altLang="ko-KR" sz="1400" dirty="0" err="1">
                <a:solidFill>
                  <a:srgbClr val="FF0000"/>
                </a:solidFill>
              </a:rPr>
              <a:t>userin</a:t>
            </a:r>
            <a:r>
              <a:rPr lang="en-US" altLang="ko-KR" sz="1400" dirty="0">
                <a:solidFill>
                  <a:srgbClr val="FF0000"/>
                </a:solidFill>
              </a:rPr>
              <a:t>) at this line if div-by-zero panic occur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38C1145-05CB-4343-B8AA-616932068452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4485290" y="4729658"/>
            <a:ext cx="760141" cy="27024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168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25E70B4-FAD9-4514-9492-B83E31EF4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12" y="0"/>
            <a:ext cx="7292192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49B3702-40B1-47C6-B43B-233F8C6A8972}"/>
              </a:ext>
            </a:extLst>
          </p:cNvPr>
          <p:cNvSpPr/>
          <p:nvPr/>
        </p:nvSpPr>
        <p:spPr>
          <a:xfrm>
            <a:off x="1013318" y="3418368"/>
            <a:ext cx="4386186" cy="2163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1CF6DAB-03DB-48CF-977D-FFD1308C5BA2}"/>
              </a:ext>
            </a:extLst>
          </p:cNvPr>
          <p:cNvSpPr/>
          <p:nvPr/>
        </p:nvSpPr>
        <p:spPr>
          <a:xfrm>
            <a:off x="1013318" y="3634268"/>
            <a:ext cx="4519536" cy="2163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3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B26220-D0DD-49CD-B81B-A795176B7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Preliminary: </a:t>
            </a:r>
            <a:r>
              <a:rPr lang="en-US" altLang="ko-KR" i="1" dirty="0"/>
              <a:t>Send</a:t>
            </a:r>
            <a:r>
              <a:rPr lang="en-US" altLang="ko-KR" dirty="0"/>
              <a:t> and </a:t>
            </a:r>
            <a:r>
              <a:rPr lang="en-US" altLang="ko-KR" i="1" dirty="0"/>
              <a:t>Sync</a:t>
            </a:r>
            <a:endParaRPr lang="ko-KR" altLang="en-US" i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40AAB2-A63A-4CCD-9A72-2E450FE43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type is </a:t>
            </a:r>
            <a:r>
              <a:rPr lang="en-US" altLang="ko-KR" i="1" dirty="0"/>
              <a:t>Send</a:t>
            </a:r>
            <a:r>
              <a:rPr lang="en-US" altLang="ko-KR" dirty="0"/>
              <a:t> if it is safe to send it to another thread.</a:t>
            </a:r>
          </a:p>
          <a:p>
            <a:r>
              <a:rPr lang="en-US" altLang="ko-KR" dirty="0"/>
              <a:t>A type is </a:t>
            </a:r>
            <a:r>
              <a:rPr lang="en-US" altLang="ko-KR" i="1" dirty="0"/>
              <a:t>Sync</a:t>
            </a:r>
            <a:r>
              <a:rPr lang="en-US" altLang="ko-KR" dirty="0"/>
              <a:t> if it is safe to share between threads (</a:t>
            </a:r>
            <a:r>
              <a:rPr lang="en-US" altLang="ko-KR" i="1" dirty="0"/>
              <a:t>T</a:t>
            </a:r>
            <a:r>
              <a:rPr lang="en-US" altLang="ko-KR" dirty="0"/>
              <a:t> is </a:t>
            </a:r>
            <a:r>
              <a:rPr lang="en-US" altLang="ko-KR" i="1" dirty="0"/>
              <a:t>Sync</a:t>
            </a:r>
            <a:r>
              <a:rPr lang="en-US" altLang="ko-KR" dirty="0"/>
              <a:t> if and only if &amp;</a:t>
            </a:r>
            <a:r>
              <a:rPr lang="en-US" altLang="ko-KR" i="1" dirty="0"/>
              <a:t>T</a:t>
            </a:r>
            <a:r>
              <a:rPr lang="en-US" altLang="ko-KR" dirty="0"/>
              <a:t> is </a:t>
            </a:r>
            <a:r>
              <a:rPr lang="en-US" altLang="ko-KR" i="1" dirty="0"/>
              <a:t>Send</a:t>
            </a:r>
            <a:r>
              <a:rPr lang="en-US" altLang="ko-KR" dirty="0"/>
              <a:t>).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6BD2BDB-BC35-4FCB-B1BF-1B68072CE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708" y="2946400"/>
            <a:ext cx="3676483" cy="28511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94D6445-D4B1-4652-ADA6-89A3C4A37E72}"/>
              </a:ext>
            </a:extLst>
          </p:cNvPr>
          <p:cNvSpPr txBox="1"/>
          <p:nvPr/>
        </p:nvSpPr>
        <p:spPr>
          <a:xfrm>
            <a:off x="5896006" y="400264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String is a Send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97C549-4C37-45DD-8174-080F2991DB36}"/>
              </a:ext>
            </a:extLst>
          </p:cNvPr>
          <p:cNvSpPr txBox="1"/>
          <p:nvPr/>
        </p:nvSpPr>
        <p:spPr>
          <a:xfrm>
            <a:off x="5896007" y="4434443"/>
            <a:ext cx="2568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Move ownership of the string to another thread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DB09C3-2CE6-4836-AC24-DDE88D8A7A02}"/>
              </a:ext>
            </a:extLst>
          </p:cNvPr>
          <p:cNvSpPr txBox="1"/>
          <p:nvPr/>
        </p:nvSpPr>
        <p:spPr>
          <a:xfrm>
            <a:off x="5896007" y="5143242"/>
            <a:ext cx="2568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Receive the string and own the string value</a:t>
            </a:r>
            <a:endParaRPr lang="ko-KR" altLang="en-US" dirty="0">
              <a:solidFill>
                <a:srgbClr val="0000FF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E6F4CF2-4745-49C4-B7A8-AB51574ECF48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3492500" y="5326281"/>
            <a:ext cx="2403507" cy="140127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770711A-2A1F-4B13-8D61-759053333159}"/>
              </a:ext>
            </a:extLst>
          </p:cNvPr>
          <p:cNvSpPr txBox="1"/>
          <p:nvPr/>
        </p:nvSpPr>
        <p:spPr>
          <a:xfrm>
            <a:off x="480869" y="434944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Spawn a thread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7CFC17A-7175-4417-A925-3F4DA73522DB}"/>
              </a:ext>
            </a:extLst>
          </p:cNvPr>
          <p:cNvSpPr/>
          <p:nvPr/>
        </p:nvSpPr>
        <p:spPr>
          <a:xfrm>
            <a:off x="2286000" y="4070350"/>
            <a:ext cx="3206750" cy="9247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2D3FD00-5B37-4FC4-9EB1-1351D0EF0EE8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4851400" y="4679950"/>
            <a:ext cx="1044607" cy="77659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1F51150-38F6-4E23-83E8-F07029D6F443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4289394" y="4187309"/>
            <a:ext cx="1606612" cy="18466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470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0AF3A474-755D-45FF-AA16-97607534F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087" y="4052859"/>
            <a:ext cx="2248209" cy="139544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9D62D62-E581-46DB-AA52-6C19A33B9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Defining Memory Safety Bugs in Rust (1/2)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3537964-F8EB-45DF-811A-439CDC06E7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A function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ko-KR" i="1" dirty="0"/>
                  <a:t> </a:t>
                </a:r>
                <a:r>
                  <a:rPr lang="en-US" altLang="ko-KR" dirty="0"/>
                  <a:t>has a memory safety bug if a call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where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ko-KR" dirty="0"/>
                  <a:t> is a safe value can generate an unsafe state or return value.</a:t>
                </a:r>
              </a:p>
              <a:p>
                <a:pPr lvl="1"/>
                <a:r>
                  <a:rPr lang="en-US" altLang="ko-KR" dirty="0"/>
                  <a:t>e.g.,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A generic function has a memory safety bug if it can be instantiated to a function that has a memory safety bug.</a:t>
                </a:r>
              </a:p>
              <a:p>
                <a:pPr lvl="1"/>
                <a:r>
                  <a:rPr lang="en-US" altLang="ko-KR" dirty="0"/>
                  <a:t>e.g., 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3537964-F8EB-45DF-811A-439CDC06E7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17" t="-1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94CED7E5-26A1-4820-AC5B-CF0FF50AE3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9087" y="2014537"/>
            <a:ext cx="2978627" cy="10144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E3D879-ADDD-4FDA-A823-AE7A90087DC3}"/>
              </a:ext>
            </a:extLst>
          </p:cNvPr>
          <p:cNvSpPr txBox="1"/>
          <p:nvPr/>
        </p:nvSpPr>
        <p:spPr>
          <a:xfrm>
            <a:off x="4737413" y="2448123"/>
            <a:ext cx="3108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valid (types of) inputs for the function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FFDCAAB-88CA-4CA0-B88F-59713E3A09BE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670300" y="2602012"/>
            <a:ext cx="1067113" cy="217388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B53066C-0DF2-4F6F-9411-4568ED654FD9}"/>
              </a:ext>
            </a:extLst>
          </p:cNvPr>
          <p:cNvSpPr txBox="1"/>
          <p:nvPr/>
        </p:nvSpPr>
        <p:spPr>
          <a:xfrm>
            <a:off x="4737413" y="2767340"/>
            <a:ext cx="3657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invalid length of the vector, which is an unsafe state, after the function call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6A6A353-D570-4448-A345-9FF6CE92350E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3670300" y="2830840"/>
            <a:ext cx="1067113" cy="19811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047E126-2807-4520-BE4B-8A8CCEB085C0}"/>
              </a:ext>
            </a:extLst>
          </p:cNvPr>
          <p:cNvSpPr txBox="1"/>
          <p:nvPr/>
        </p:nvSpPr>
        <p:spPr>
          <a:xfrm>
            <a:off x="4567714" y="2041722"/>
            <a:ext cx="4144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</a:rPr>
              <a:t>set the length of a given vector as the given value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B1E2C6D-65F0-4188-8DB6-58F4E14CAAD6}"/>
              </a:ext>
            </a:extLst>
          </p:cNvPr>
          <p:cNvSpPr/>
          <p:nvPr/>
        </p:nvSpPr>
        <p:spPr>
          <a:xfrm>
            <a:off x="1847850" y="1992172"/>
            <a:ext cx="2738914" cy="406878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C4FBDE-D9F4-42D3-9DDF-06AEED4F4207}"/>
              </a:ext>
            </a:extLst>
          </p:cNvPr>
          <p:cNvSpPr txBox="1"/>
          <p:nvPr/>
        </p:nvSpPr>
        <p:spPr>
          <a:xfrm>
            <a:off x="4273422" y="4323640"/>
            <a:ext cx="1726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</a:rPr>
              <a:t>unsafe C style free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B4ED492-83D8-48B1-AE68-C963B4F09FFC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3854450" y="4477529"/>
            <a:ext cx="418972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F607E3B-97BA-4617-B620-8F6CCAE1B3D3}"/>
              </a:ext>
            </a:extLst>
          </p:cNvPr>
          <p:cNvSpPr txBox="1"/>
          <p:nvPr/>
        </p:nvSpPr>
        <p:spPr>
          <a:xfrm>
            <a:off x="4273422" y="4880754"/>
            <a:ext cx="4620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Double free in the function </a:t>
            </a:r>
            <a:r>
              <a:rPr lang="en-US" altLang="ko-KR" sz="1400" dirty="0" err="1">
                <a:solidFill>
                  <a:srgbClr val="FF0000"/>
                </a:solidFill>
              </a:rPr>
              <a:t>doublefree</a:t>
            </a:r>
            <a:r>
              <a:rPr lang="en-US" altLang="ko-KR" sz="1400" dirty="0">
                <a:solidFill>
                  <a:srgbClr val="FF0000"/>
                </a:solidFill>
              </a:rPr>
              <a:t> if </a:t>
            </a:r>
            <a:r>
              <a:rPr lang="en-US" altLang="ko-KR" sz="1400" dirty="0" err="1">
                <a:solidFill>
                  <a:srgbClr val="FF0000"/>
                </a:solidFill>
              </a:rPr>
              <a:t>myval</a:t>
            </a:r>
            <a:r>
              <a:rPr lang="en-US" altLang="ko-KR" sz="1400" dirty="0">
                <a:solidFill>
                  <a:srgbClr val="FF0000"/>
                </a:solidFill>
              </a:rPr>
              <a:t> is </a:t>
            </a:r>
            <a:r>
              <a:rPr lang="en-US" altLang="ko-KR" sz="1400" dirty="0" err="1">
                <a:solidFill>
                  <a:srgbClr val="FF0000"/>
                </a:solidFill>
              </a:rPr>
              <a:t>Vec</a:t>
            </a:r>
            <a:r>
              <a:rPr lang="en-US" altLang="ko-KR" sz="1400" dirty="0">
                <a:solidFill>
                  <a:srgbClr val="FF0000"/>
                </a:solidFill>
              </a:rPr>
              <a:t>&lt;&gt;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45AD52B-F98C-4DEB-AAE2-E105753069C1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3314700" y="5034643"/>
            <a:ext cx="95872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8DFE92D-D6BE-442A-A98A-64817B96935A}"/>
              </a:ext>
            </a:extLst>
          </p:cNvPr>
          <p:cNvSpPr txBox="1"/>
          <p:nvPr/>
        </p:nvSpPr>
        <p:spPr>
          <a:xfrm>
            <a:off x="4273422" y="5188531"/>
            <a:ext cx="4620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No double free in the function </a:t>
            </a:r>
            <a:r>
              <a:rPr lang="en-US" altLang="ko-KR" sz="1400" dirty="0" err="1">
                <a:solidFill>
                  <a:srgbClr val="0000FF"/>
                </a:solidFill>
              </a:rPr>
              <a:t>doublefree</a:t>
            </a:r>
            <a:r>
              <a:rPr lang="en-US" altLang="ko-KR" sz="1400" dirty="0">
                <a:solidFill>
                  <a:srgbClr val="0000FF"/>
                </a:solidFill>
              </a:rPr>
              <a:t> if </a:t>
            </a:r>
            <a:r>
              <a:rPr lang="en-US" altLang="ko-KR" sz="1400" dirty="0" err="1">
                <a:solidFill>
                  <a:srgbClr val="0000FF"/>
                </a:solidFill>
              </a:rPr>
              <a:t>myval</a:t>
            </a:r>
            <a:r>
              <a:rPr lang="en-US" altLang="ko-KR" sz="1400" dirty="0">
                <a:solidFill>
                  <a:srgbClr val="0000FF"/>
                </a:solidFill>
              </a:rPr>
              <a:t> is i32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(drop a primitive type do nothing)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8E6EDE6-76BF-4D85-BE4E-7772721F7B08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2978150" y="5137150"/>
            <a:ext cx="1295272" cy="312991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27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114641</TotalTime>
  <Words>1057</Words>
  <Application>Microsoft Office PowerPoint</Application>
  <PresentationFormat>화면 슬라이드 쇼(4:3)</PresentationFormat>
  <Paragraphs>102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맑은 고딕</vt:lpstr>
      <vt:lpstr>Arial</vt:lpstr>
      <vt:lpstr>Arial Black</vt:lpstr>
      <vt:lpstr>Cambria Math</vt:lpstr>
      <vt:lpstr>Times New Roman</vt:lpstr>
      <vt:lpstr>Office 테마</vt:lpstr>
      <vt:lpstr>ToDo</vt:lpstr>
      <vt:lpstr>Supplement Last Week: What type of unsafe functions are called?</vt:lpstr>
      <vt:lpstr>Preliminary: Ownership</vt:lpstr>
      <vt:lpstr>Preliminary: Ownership</vt:lpstr>
      <vt:lpstr>Preliminary: Tiered Error Handling</vt:lpstr>
      <vt:lpstr>Preliminary: Unwinding</vt:lpstr>
      <vt:lpstr>PowerPoint 프레젠테이션</vt:lpstr>
      <vt:lpstr>Preliminary: Send and Sync</vt:lpstr>
      <vt:lpstr>Defining Memory Safety Bugs in Rust (1/2)</vt:lpstr>
      <vt:lpstr>Defining Memory Safety Bugs in Rust (2/2)</vt:lpstr>
      <vt:lpstr>Three Mem Safety Bug Patterns</vt:lpstr>
      <vt:lpstr>Panic Safety Bug</vt:lpstr>
      <vt:lpstr>Higher-order Safety Invariant Bug</vt:lpstr>
      <vt:lpstr>Higher-order Safety Invariant Bug</vt:lpstr>
      <vt:lpstr>Propagating Send/Sync in Generic Types Bug</vt:lpstr>
      <vt:lpstr>Next ToDo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Fuzz Testing</dc:title>
  <dc:creator>NWLee</dc:creator>
  <cp:lastModifiedBy>LeeNakwon</cp:lastModifiedBy>
  <cp:revision>6041</cp:revision>
  <cp:lastPrinted>2021-12-09T05:53:59Z</cp:lastPrinted>
  <dcterms:created xsi:type="dcterms:W3CDTF">2019-01-18T11:50:36Z</dcterms:created>
  <dcterms:modified xsi:type="dcterms:W3CDTF">2022-05-13T10:43:39Z</dcterms:modified>
</cp:coreProperties>
</file>