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860" r:id="rId2"/>
    <p:sldId id="862" r:id="rId3"/>
    <p:sldId id="864" r:id="rId4"/>
    <p:sldId id="863" r:id="rId5"/>
    <p:sldId id="865" r:id="rId6"/>
    <p:sldId id="869" r:id="rId7"/>
    <p:sldId id="866" r:id="rId8"/>
    <p:sldId id="867" r:id="rId9"/>
    <p:sldId id="868" r:id="rId10"/>
    <p:sldId id="861" r:id="rId1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70D8"/>
    <a:srgbClr val="41719C"/>
    <a:srgbClr val="FFFF66"/>
    <a:srgbClr val="BFBFBF"/>
    <a:srgbClr val="0E8012"/>
    <a:srgbClr val="BDD7EE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2082" autoAdjust="0"/>
  </p:normalViewPr>
  <p:slideViewPr>
    <p:cSldViewPr snapToGrid="0">
      <p:cViewPr varScale="1">
        <p:scale>
          <a:sx n="102" d="100"/>
          <a:sy n="102" d="100"/>
        </p:scale>
        <p:origin x="8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E17D-9D43-430E-B904-D50FEC0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0F85B-D3FE-42B2-AFC7-C437B467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Rust Programs</a:t>
            </a:r>
          </a:p>
          <a:p>
            <a:pPr lvl="1"/>
            <a:r>
              <a:rPr lang="en-US" altLang="ko-KR" dirty="0"/>
              <a:t>Check whether </a:t>
            </a:r>
            <a:r>
              <a:rPr lang="en-US" altLang="ko-KR" dirty="0" err="1"/>
              <a:t>fuzzers</a:t>
            </a:r>
            <a:r>
              <a:rPr lang="en-US" altLang="ko-KR" dirty="0"/>
              <a:t> can find memory safety bugs</a:t>
            </a:r>
          </a:p>
          <a:p>
            <a:pPr lvl="2"/>
            <a:r>
              <a:rPr lang="en-US" altLang="ko-KR" dirty="0"/>
              <a:t>in an unsafe crates</a:t>
            </a:r>
          </a:p>
          <a:p>
            <a:pPr lvl="2"/>
            <a:r>
              <a:rPr lang="en-US" altLang="ko-KR" dirty="0"/>
              <a:t>in Most Download crates</a:t>
            </a:r>
          </a:p>
          <a:p>
            <a:pPr lvl="1"/>
            <a:r>
              <a:rPr lang="en-US" altLang="ko-KR" dirty="0"/>
              <a:t>Try afl.rs for stand-alone programs</a:t>
            </a:r>
          </a:p>
          <a:p>
            <a:r>
              <a:rPr lang="en-US" altLang="ko-KR" dirty="0"/>
              <a:t>Does </a:t>
            </a:r>
            <a:r>
              <a:rPr lang="en-US" altLang="ko-KR" dirty="0" err="1"/>
              <a:t>fuzzers</a:t>
            </a:r>
            <a:r>
              <a:rPr lang="en-US" altLang="ko-KR" dirty="0"/>
              <a:t> detects memory safety bugs that RUDRA cannot detect?</a:t>
            </a:r>
          </a:p>
          <a:p>
            <a:pPr lvl="1"/>
            <a:r>
              <a:rPr lang="en-US" altLang="ko-KR" dirty="0"/>
              <a:t>Compare bugs that </a:t>
            </a:r>
            <a:r>
              <a:rPr lang="en-US" altLang="ko-KR" dirty="0" err="1"/>
              <a:t>fuzzers</a:t>
            </a:r>
            <a:r>
              <a:rPr lang="en-US" altLang="ko-KR" dirty="0"/>
              <a:t> found and RUDRA found</a:t>
            </a:r>
          </a:p>
        </p:txBody>
      </p:sp>
    </p:spTree>
    <p:extLst>
      <p:ext uri="{BB962C8B-B14F-4D97-AF65-F5344CB8AC3E}">
        <p14:creationId xmlns:p14="http://schemas.microsoft.com/office/powerpoint/2010/main" val="422324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D8522-DF0C-45FE-8216-E29E47AB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BD61F-4597-4873-8ED9-79426BD5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Rust Programs</a:t>
            </a:r>
          </a:p>
          <a:p>
            <a:pPr lvl="1"/>
            <a:r>
              <a:rPr lang="en-US" altLang="ko-KR" dirty="0"/>
              <a:t>Check whether </a:t>
            </a:r>
            <a:r>
              <a:rPr lang="en-US" altLang="ko-KR" dirty="0" err="1"/>
              <a:t>fuzzers</a:t>
            </a:r>
            <a:r>
              <a:rPr lang="en-US" altLang="ko-KR" dirty="0"/>
              <a:t> can find memory safety bugs</a:t>
            </a:r>
          </a:p>
          <a:p>
            <a:pPr lvl="2"/>
            <a:r>
              <a:rPr lang="en-US" altLang="ko-KR" dirty="0"/>
              <a:t>in claxon with </a:t>
            </a:r>
            <a:r>
              <a:rPr lang="en-US" altLang="ko-KR" dirty="0" err="1"/>
              <a:t>MemorySanitizer</a:t>
            </a:r>
            <a:endParaRPr lang="en-US" altLang="ko-KR" dirty="0"/>
          </a:p>
          <a:p>
            <a:pPr lvl="2"/>
            <a:r>
              <a:rPr lang="en-US" altLang="ko-KR" dirty="0"/>
              <a:t>in Most Download crates</a:t>
            </a:r>
          </a:p>
          <a:p>
            <a:pPr lvl="1"/>
            <a:r>
              <a:rPr lang="en-US" altLang="ko-KR" dirty="0"/>
              <a:t>Try afl.rs for stand-alone programs</a:t>
            </a:r>
          </a:p>
          <a:p>
            <a:r>
              <a:rPr lang="en-US" altLang="ko-KR" dirty="0"/>
              <a:t>Does </a:t>
            </a:r>
            <a:r>
              <a:rPr lang="en-US" altLang="ko-KR" dirty="0" err="1"/>
              <a:t>fuzzers</a:t>
            </a:r>
            <a:r>
              <a:rPr lang="en-US" altLang="ko-KR" dirty="0"/>
              <a:t> detects memory safety bugs that RUDRA cannot detect?</a:t>
            </a:r>
          </a:p>
          <a:p>
            <a:pPr lvl="1"/>
            <a:r>
              <a:rPr lang="en-US" altLang="ko-KR" dirty="0"/>
              <a:t>Compare bugs that </a:t>
            </a:r>
            <a:r>
              <a:rPr lang="en-US" altLang="ko-KR" dirty="0" err="1"/>
              <a:t>fuzzers</a:t>
            </a:r>
            <a:r>
              <a:rPr lang="en-US" altLang="ko-KR" dirty="0"/>
              <a:t> found and RUDRA found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58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C85E3-3A75-466E-9FD4-1B907E94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Memory Safety Bugs in Rust Programs using </a:t>
            </a:r>
            <a:r>
              <a:rPr lang="en-US" altLang="ko-KR" dirty="0" err="1"/>
              <a:t>Fuzzers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A01F0-078A-4E9A-843B-1FD10F60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53" y="1273629"/>
            <a:ext cx="8635093" cy="4909456"/>
          </a:xfrm>
        </p:spPr>
        <p:txBody>
          <a:bodyPr/>
          <a:lstStyle/>
          <a:p>
            <a:r>
              <a:rPr lang="en-US" altLang="ko-KR" dirty="0"/>
              <a:t>Target program and Fuzzing configuration</a:t>
            </a:r>
          </a:p>
          <a:p>
            <a:r>
              <a:rPr lang="en-US" altLang="ko-KR" dirty="0"/>
              <a:t>Initial Attempt and Results</a:t>
            </a:r>
          </a:p>
          <a:p>
            <a:r>
              <a:rPr lang="en-US" altLang="ko-KR" dirty="0"/>
              <a:t>Revised Fuzzing configuration</a:t>
            </a:r>
          </a:p>
          <a:p>
            <a:r>
              <a:rPr lang="en-US" altLang="ko-KR" dirty="0"/>
              <a:t>Fuzzing results</a:t>
            </a:r>
          </a:p>
        </p:txBody>
      </p:sp>
    </p:spTree>
    <p:extLst>
      <p:ext uri="{BB962C8B-B14F-4D97-AF65-F5344CB8AC3E}">
        <p14:creationId xmlns:p14="http://schemas.microsoft.com/office/powerpoint/2010/main" val="103073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BD32F-7AE7-4726-92B3-B0301E4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F265-DD9B-46A0-86B0-0963805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Claxon v0.4.1</a:t>
            </a:r>
          </a:p>
          <a:p>
            <a:pPr lvl="1"/>
            <a:r>
              <a:rPr lang="en-US" altLang="ko-KR" dirty="0"/>
              <a:t>FLAC decoder written in pure Rust</a:t>
            </a:r>
          </a:p>
          <a:p>
            <a:pPr lvl="1"/>
            <a:r>
              <a:rPr lang="en-US" altLang="ko-KR" dirty="0"/>
              <a:t>The version containing a memory safety bug (uninitialized read)</a:t>
            </a:r>
          </a:p>
          <a:p>
            <a:pPr lvl="2"/>
            <a:r>
              <a:rPr lang="en-US" altLang="ko-KR" dirty="0"/>
              <a:t>using </a:t>
            </a:r>
            <a:r>
              <a:rPr lang="en-US" altLang="ko-KR" dirty="0" err="1"/>
              <a:t>afl</a:t>
            </a:r>
            <a:r>
              <a:rPr lang="en-US" altLang="ko-KR" dirty="0"/>
              <a:t> with </a:t>
            </a:r>
            <a:r>
              <a:rPr lang="en-US" altLang="ko-KR" dirty="0" err="1"/>
              <a:t>libdiffuzz</a:t>
            </a:r>
            <a:r>
              <a:rPr lang="en-US" altLang="ko-KR" dirty="0"/>
              <a:t> (security-oriented alternative to Memory Sanitizer)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22368-AEAC-4392-9F86-B8221B6E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29" y="3277355"/>
            <a:ext cx="4432342" cy="1984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1A11E-4A34-4ACD-A51F-AF03DE29CEF0}"/>
              </a:ext>
            </a:extLst>
          </p:cNvPr>
          <p:cNvSpPr txBox="1"/>
          <p:nvPr/>
        </p:nvSpPr>
        <p:spPr>
          <a:xfrm>
            <a:off x="2355829" y="5262167"/>
            <a:ext cx="443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induces uninitialized memory region in src/frame.rs of claxon crate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9F6D6D-8068-4650-BE01-4725C3922013}"/>
              </a:ext>
            </a:extLst>
          </p:cNvPr>
          <p:cNvCxnSpPr/>
          <p:nvPr/>
        </p:nvCxnSpPr>
        <p:spPr>
          <a:xfrm>
            <a:off x="3245991" y="4443129"/>
            <a:ext cx="18504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892FCB-BF80-41D3-8DB1-A55634BD7548}"/>
              </a:ext>
            </a:extLst>
          </p:cNvPr>
          <p:cNvCxnSpPr/>
          <p:nvPr/>
        </p:nvCxnSpPr>
        <p:spPr>
          <a:xfrm>
            <a:off x="3238049" y="4324481"/>
            <a:ext cx="32782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E475E0E-6701-453D-935A-19C779BDEDDE}"/>
              </a:ext>
            </a:extLst>
          </p:cNvPr>
          <p:cNvCxnSpPr/>
          <p:nvPr/>
        </p:nvCxnSpPr>
        <p:spPr>
          <a:xfrm>
            <a:off x="3090265" y="4681447"/>
            <a:ext cx="1263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9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E9DA8-1B8E-4F9F-9D19-7F9C55FA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Configuration (Initial Attempt)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E8819-6473-4508-AA31-F400FD71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cargo-fuzz (</a:t>
            </a:r>
            <a:r>
              <a:rPr lang="en-US" altLang="ko-KR" dirty="0" err="1"/>
              <a:t>libfuzzer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AddressSanitizer</a:t>
            </a:r>
            <a:endParaRPr lang="en-US" altLang="ko-KR" dirty="0"/>
          </a:p>
          <a:p>
            <a:pPr lvl="1"/>
            <a:r>
              <a:rPr lang="en-US" altLang="ko-KR" dirty="0"/>
              <a:t>More than 20 hours of fuzzing (more than 3 billion inputs)</a:t>
            </a:r>
          </a:p>
          <a:p>
            <a:pPr lvl="1"/>
            <a:r>
              <a:rPr lang="en-US" altLang="ko-KR" dirty="0"/>
              <a:t>Fuzz target and seed inputs provided by the crate</a:t>
            </a:r>
          </a:p>
          <a:p>
            <a:r>
              <a:rPr lang="en-US" altLang="ko-KR" dirty="0"/>
              <a:t>afl.rs (AFL++)</a:t>
            </a:r>
          </a:p>
          <a:p>
            <a:pPr lvl="1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sanitizer</a:t>
            </a:r>
          </a:p>
          <a:p>
            <a:pPr lvl="1"/>
            <a:r>
              <a:rPr lang="en-US" altLang="ko-KR" dirty="0"/>
              <a:t>Using claxon as a black-box library</a:t>
            </a:r>
          </a:p>
          <a:p>
            <a:pPr lvl="1"/>
            <a:r>
              <a:rPr lang="en-US" altLang="ko-KR" dirty="0"/>
              <a:t>More than 18 hours of fuzzing (more than 7 billion inputs)</a:t>
            </a:r>
          </a:p>
          <a:p>
            <a:pPr lvl="1"/>
            <a:r>
              <a:rPr lang="en-US" altLang="ko-KR" dirty="0"/>
              <a:t>Fuzz target and seed inputs provided by the crate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52303-F928-4FF0-ACF6-DAA52E69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9" y="4572001"/>
            <a:ext cx="3350642" cy="1902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D1ED1-F489-46FF-A83C-1CCFAFC79DA1}"/>
              </a:ext>
            </a:extLst>
          </p:cNvPr>
          <p:cNvSpPr txBox="1"/>
          <p:nvPr/>
        </p:nvSpPr>
        <p:spPr>
          <a:xfrm>
            <a:off x="1430289" y="6474594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cargo-fuzz’s fuzzing target for claxon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EE7045-0EBE-48D8-B976-CA38874D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13" y="4572000"/>
            <a:ext cx="3312822" cy="1902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A5D9A8-1953-4BAB-8E0A-0D6FED2EEFBA}"/>
              </a:ext>
            </a:extLst>
          </p:cNvPr>
          <p:cNvSpPr txBox="1"/>
          <p:nvPr/>
        </p:nvSpPr>
        <p:spPr>
          <a:xfrm>
            <a:off x="5040392" y="6474594"/>
            <a:ext cx="1997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afl.rs’ fuzzing target for claxon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7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B5434-D59B-4783-8E53-3564958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Results (Initial Attempt)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E8EE8-185D-4DBC-A648-38AADAF9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found crash for both cargo-fuzz and afl.rs</a:t>
            </a:r>
          </a:p>
          <a:p>
            <a:pPr lvl="1"/>
            <a:r>
              <a:rPr lang="en-US" altLang="ko-KR" dirty="0"/>
              <a:t>Results for cargo-fuzz</a:t>
            </a:r>
          </a:p>
          <a:p>
            <a:pPr lvl="2"/>
            <a:r>
              <a:rPr lang="en-US" altLang="ko-KR" dirty="0"/>
              <a:t># inputs: 3,091,882,449</a:t>
            </a:r>
          </a:p>
          <a:p>
            <a:pPr lvl="2"/>
            <a:r>
              <a:rPr lang="en-US" altLang="ko-KR" dirty="0"/>
              <a:t>coverage: 2317 blocks</a:t>
            </a:r>
          </a:p>
          <a:p>
            <a:pPr lvl="2"/>
            <a:r>
              <a:rPr lang="en-US" altLang="ko-KR" dirty="0"/>
              <a:t>exec/s: 31,514</a:t>
            </a:r>
          </a:p>
          <a:p>
            <a:pPr lvl="1"/>
            <a:r>
              <a:rPr lang="en-US" altLang="ko-KR" dirty="0"/>
              <a:t>Results for afl.rs</a:t>
            </a:r>
          </a:p>
          <a:p>
            <a:pPr lvl="2"/>
            <a:r>
              <a:rPr lang="en-US" altLang="ko-KR" dirty="0"/>
              <a:t># inputs: 7,344,333,757</a:t>
            </a:r>
          </a:p>
          <a:p>
            <a:pPr lvl="2"/>
            <a:r>
              <a:rPr lang="en-US" altLang="ko-KR" dirty="0"/>
              <a:t>coverage: 1953/7647</a:t>
            </a:r>
          </a:p>
          <a:p>
            <a:pPr lvl="2"/>
            <a:r>
              <a:rPr lang="en-US" altLang="ko-KR" dirty="0"/>
              <a:t>exec/s: 113,137</a:t>
            </a:r>
          </a:p>
          <a:p>
            <a:pPr lvl="2"/>
            <a:r>
              <a:rPr lang="en-US" altLang="ko-KR" dirty="0"/>
              <a:t>stability: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97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FD2B7-97ED-4D8B-A260-4A94901C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Revise Fuzzing Configurations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A5F5F-3AC7-4B0B-8CA4-EFDDDE29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detect the uninitialized memory read!</a:t>
            </a:r>
          </a:p>
          <a:p>
            <a:pPr lvl="1"/>
            <a:r>
              <a:rPr lang="en-US" altLang="ko-KR" dirty="0" err="1"/>
              <a:t>Fuzzers</a:t>
            </a:r>
            <a:r>
              <a:rPr lang="en-US" altLang="ko-KR" dirty="0"/>
              <a:t> can only detect crashes.</a:t>
            </a:r>
          </a:p>
          <a:p>
            <a:pPr lvl="1"/>
            <a:r>
              <a:rPr lang="en-US" altLang="ko-KR" sz="2000" dirty="0"/>
              <a:t>The uninitialized memory read may not induce a crash.</a:t>
            </a:r>
          </a:p>
          <a:p>
            <a:pPr lvl="1"/>
            <a:r>
              <a:rPr lang="en-US" altLang="ko-KR" sz="2000" dirty="0"/>
              <a:t>It</a:t>
            </a:r>
            <a:r>
              <a:rPr lang="ko-KR" altLang="en-US" sz="2000" dirty="0"/>
              <a:t> </a:t>
            </a:r>
            <a:r>
              <a:rPr lang="en-US" altLang="ko-KR" sz="2000" dirty="0"/>
              <a:t>is</a:t>
            </a:r>
            <a:r>
              <a:rPr lang="ko-KR" altLang="en-US" sz="2000" dirty="0"/>
              <a:t> </a:t>
            </a:r>
            <a:r>
              <a:rPr lang="en-US" altLang="ko-KR" sz="2000" dirty="0"/>
              <a:t>necessary</a:t>
            </a:r>
            <a:r>
              <a:rPr lang="ko-KR" altLang="en-US" sz="2000" dirty="0"/>
              <a:t> </a:t>
            </a:r>
            <a:r>
              <a:rPr lang="en-US" altLang="ko-KR" sz="2000" dirty="0"/>
              <a:t>to</a:t>
            </a:r>
            <a:r>
              <a:rPr lang="ko-KR" altLang="en-US" sz="2000" dirty="0"/>
              <a:t> </a:t>
            </a:r>
            <a:r>
              <a:rPr lang="en-US" altLang="ko-KR" sz="2000" dirty="0"/>
              <a:t>reveal</a:t>
            </a:r>
            <a:r>
              <a:rPr lang="ko-KR" altLang="en-US" sz="2000" dirty="0"/>
              <a:t> </a:t>
            </a:r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uninitialized memory read for </a:t>
            </a:r>
            <a:r>
              <a:rPr lang="en-US" altLang="ko-KR" sz="2000" dirty="0" err="1"/>
              <a:t>fuzzers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5AAA8-180E-4CE4-AFE2-D74DC1E24AD9}"/>
              </a:ext>
            </a:extLst>
          </p:cNvPr>
          <p:cNvSpPr txBox="1"/>
          <p:nvPr/>
        </p:nvSpPr>
        <p:spPr>
          <a:xfrm>
            <a:off x="3646907" y="4050362"/>
            <a:ext cx="1850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FF0000"/>
                </a:solidFill>
              </a:rPr>
              <a:t>Use sanitizer!</a:t>
            </a:r>
            <a:endParaRPr lang="ko-KR" alt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3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84C73-4DA8-4233-9F47-8A5A6F59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Revised Fuzzing Configuration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56F15-1A22-4416-AE69-41271CED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afl.rs (AFL++)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>
                <a:solidFill>
                  <a:srgbClr val="0000FF"/>
                </a:solidFill>
              </a:rPr>
              <a:t>libdiffuzz</a:t>
            </a:r>
            <a:r>
              <a:rPr lang="en-US" altLang="ko-KR" dirty="0"/>
              <a:t> (security-oriented alternative to Memory Sanitizer)</a:t>
            </a:r>
          </a:p>
          <a:p>
            <a:pPr lvl="1"/>
            <a:r>
              <a:rPr lang="en-US" altLang="ko-KR" dirty="0"/>
              <a:t>Using claxon as 1) black-box library or  2) </a:t>
            </a:r>
            <a:r>
              <a:rPr lang="en-US" altLang="ko-KR" b="1" dirty="0"/>
              <a:t>with source codes</a:t>
            </a:r>
          </a:p>
          <a:p>
            <a:pPr lvl="1"/>
            <a:r>
              <a:rPr lang="en-US" altLang="ko-KR" dirty="0"/>
              <a:t>Same fuzzing target and seed inputs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1AADF8-9CAF-4B24-9A59-A0E1E2F1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94602"/>
              </p:ext>
            </p:extLst>
          </p:nvPr>
        </p:nvGraphicFramePr>
        <p:xfrm>
          <a:off x="1652878" y="4281348"/>
          <a:ext cx="2029272" cy="37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12">
                  <a:extLst>
                    <a:ext uri="{9D8B030D-6E8A-4147-A177-3AD203B41FA5}">
                      <a16:colId xmlns:a16="http://schemas.microsoft.com/office/drawing/2014/main" val="2740725590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991845284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91972848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049980765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72843989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1640768271"/>
                    </a:ext>
                  </a:extLst>
                </a:gridCol>
              </a:tblGrid>
              <a:tr h="37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1657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52E216-47A9-467A-9018-FB5C5C18DE83}"/>
              </a:ext>
            </a:extLst>
          </p:cNvPr>
          <p:cNvSpPr txBox="1"/>
          <p:nvPr/>
        </p:nvSpPr>
        <p:spPr>
          <a:xfrm>
            <a:off x="579160" y="428244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run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6E36E-1C2C-4E0D-A8D3-AA50B4E5F2E1}"/>
              </a:ext>
            </a:extLst>
          </p:cNvPr>
          <p:cNvSpPr txBox="1"/>
          <p:nvPr/>
        </p:nvSpPr>
        <p:spPr>
          <a:xfrm>
            <a:off x="579160" y="488977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run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B59B718-AA19-455E-9614-70DE2004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66485"/>
              </p:ext>
            </p:extLst>
          </p:nvPr>
        </p:nvGraphicFramePr>
        <p:xfrm>
          <a:off x="1652878" y="4889779"/>
          <a:ext cx="2029272" cy="37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12">
                  <a:extLst>
                    <a:ext uri="{9D8B030D-6E8A-4147-A177-3AD203B41FA5}">
                      <a16:colId xmlns:a16="http://schemas.microsoft.com/office/drawing/2014/main" val="2740725590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991845284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91972848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049980765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72843989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1640768271"/>
                    </a:ext>
                  </a:extLst>
                </a:gridCol>
              </a:tblGrid>
              <a:tr h="37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165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6CDD8D-35FE-47CA-9BB5-43347B366B03}"/>
              </a:ext>
            </a:extLst>
          </p:cNvPr>
          <p:cNvSpPr txBox="1"/>
          <p:nvPr/>
        </p:nvSpPr>
        <p:spPr>
          <a:xfrm>
            <a:off x="1853336" y="3854165"/>
            <a:ext cx="16225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Allocate memory</a:t>
            </a:r>
          </a:p>
          <a:p>
            <a:r>
              <a:rPr lang="en-US" altLang="ko-KR" sz="1050" dirty="0"/>
              <a:t>(p=malloc(</a:t>
            </a:r>
            <a:r>
              <a:rPr lang="en-US" altLang="ko-KR" sz="1050" dirty="0" err="1"/>
              <a:t>sizeof</a:t>
            </a:r>
            <a:r>
              <a:rPr lang="en-US" altLang="ko-KR" sz="1050" dirty="0"/>
              <a:t>(int)*6))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CA238-9065-46CE-B24D-F79DBD558A9C}"/>
              </a:ext>
            </a:extLst>
          </p:cNvPr>
          <p:cNvSpPr txBox="1"/>
          <p:nvPr/>
        </p:nvSpPr>
        <p:spPr>
          <a:xfrm>
            <a:off x="4092289" y="3854165"/>
            <a:ext cx="21659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Use the allocated memory region</a:t>
            </a:r>
          </a:p>
          <a:p>
            <a:pPr algn="ctr"/>
            <a:r>
              <a:rPr lang="en-US" altLang="ko-KR" sz="1050" dirty="0"/>
              <a:t>(p[0]=4; p[1]=5;)</a:t>
            </a:r>
            <a:endParaRPr lang="ko-KR" altLang="en-US" sz="1050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A00B219C-D7A2-4F53-93BA-6271FE5F5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82821"/>
              </p:ext>
            </p:extLst>
          </p:nvPr>
        </p:nvGraphicFramePr>
        <p:xfrm>
          <a:off x="4160642" y="4281348"/>
          <a:ext cx="2029272" cy="37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12">
                  <a:extLst>
                    <a:ext uri="{9D8B030D-6E8A-4147-A177-3AD203B41FA5}">
                      <a16:colId xmlns:a16="http://schemas.microsoft.com/office/drawing/2014/main" val="2740725590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991845284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91972848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049980765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72843989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1640768271"/>
                    </a:ext>
                  </a:extLst>
                </a:gridCol>
              </a:tblGrid>
              <a:tr h="37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16578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BAC675F0-1F41-4241-B97D-F23C86827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46500"/>
              </p:ext>
            </p:extLst>
          </p:nvPr>
        </p:nvGraphicFramePr>
        <p:xfrm>
          <a:off x="4160642" y="4888681"/>
          <a:ext cx="2029272" cy="37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12">
                  <a:extLst>
                    <a:ext uri="{9D8B030D-6E8A-4147-A177-3AD203B41FA5}">
                      <a16:colId xmlns:a16="http://schemas.microsoft.com/office/drawing/2014/main" val="2740725590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991845284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91972848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049980765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72843989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1640768271"/>
                    </a:ext>
                  </a:extLst>
                </a:gridCol>
              </a:tblGrid>
              <a:tr h="37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1657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094A2F-8AD9-4D89-9853-4AAA1DF925EC}"/>
              </a:ext>
            </a:extLst>
          </p:cNvPr>
          <p:cNvSpPr txBox="1"/>
          <p:nvPr/>
        </p:nvSpPr>
        <p:spPr>
          <a:xfrm>
            <a:off x="1409837" y="431636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p: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79879-8C15-471A-86ED-FE0E9D1BF42F}"/>
              </a:ext>
            </a:extLst>
          </p:cNvPr>
          <p:cNvSpPr txBox="1"/>
          <p:nvPr/>
        </p:nvSpPr>
        <p:spPr>
          <a:xfrm>
            <a:off x="1404983" y="4947622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p: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86324-C77D-48E4-BDD0-E9E4434B7C72}"/>
              </a:ext>
            </a:extLst>
          </p:cNvPr>
          <p:cNvSpPr txBox="1"/>
          <p:nvPr/>
        </p:nvSpPr>
        <p:spPr>
          <a:xfrm>
            <a:off x="3923562" y="4328641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p: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73410-DE91-40F0-BE13-7CEC77CE9E99}"/>
              </a:ext>
            </a:extLst>
          </p:cNvPr>
          <p:cNvSpPr txBox="1"/>
          <p:nvPr/>
        </p:nvSpPr>
        <p:spPr>
          <a:xfrm>
            <a:off x="3911922" y="493539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p: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3329F-04BA-46C6-BBB1-AA6C95B9E9D9}"/>
              </a:ext>
            </a:extLst>
          </p:cNvPr>
          <p:cNvSpPr txBox="1"/>
          <p:nvPr/>
        </p:nvSpPr>
        <p:spPr>
          <a:xfrm>
            <a:off x="6349166" y="3854165"/>
            <a:ext cx="24304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Use uninitialized memory somewhere</a:t>
            </a:r>
          </a:p>
          <a:p>
            <a:pPr algn="ctr"/>
            <a:r>
              <a:rPr lang="en-US" altLang="ko-KR" sz="1050" dirty="0"/>
              <a:t>(result = p[3])</a:t>
            </a:r>
            <a:endParaRPr lang="ko-KR" alt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6F492-0D60-44BF-9787-9A06A2BE0C82}"/>
              </a:ext>
            </a:extLst>
          </p:cNvPr>
          <p:cNvSpPr txBox="1"/>
          <p:nvPr/>
        </p:nvSpPr>
        <p:spPr>
          <a:xfrm>
            <a:off x="6706769" y="4313589"/>
            <a:ext cx="1764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result_1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== 1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CB5DC-EF8A-470E-8FFD-8A15ECC2FFBC}"/>
              </a:ext>
            </a:extLst>
          </p:cNvPr>
          <p:cNvSpPr txBox="1"/>
          <p:nvPr/>
        </p:nvSpPr>
        <p:spPr>
          <a:xfrm>
            <a:off x="6706769" y="4925503"/>
            <a:ext cx="1764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result_2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== 2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52676-1B22-4D6A-B4BB-31F85C5C2706}"/>
              </a:ext>
            </a:extLst>
          </p:cNvPr>
          <p:cNvSpPr txBox="1"/>
          <p:nvPr/>
        </p:nvSpPr>
        <p:spPr>
          <a:xfrm>
            <a:off x="2321286" y="6172770"/>
            <a:ext cx="4501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to show how 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libdiffuzz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finds uninitialized memory read</a:t>
            </a:r>
            <a:endParaRPr lang="ko-KR" alt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5EF001-F25C-4293-A9F5-65141695AA93}"/>
              </a:ext>
            </a:extLst>
          </p:cNvPr>
          <p:cNvSpPr/>
          <p:nvPr/>
        </p:nvSpPr>
        <p:spPr>
          <a:xfrm>
            <a:off x="339813" y="3172784"/>
            <a:ext cx="8553814" cy="3010301"/>
          </a:xfrm>
          <a:prstGeom prst="roundRect">
            <a:avLst>
              <a:gd name="adj" fmla="val 892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E29B4-CA95-4321-A788-4269FE6F80CA}"/>
              </a:ext>
            </a:extLst>
          </p:cNvPr>
          <p:cNvSpPr txBox="1"/>
          <p:nvPr/>
        </p:nvSpPr>
        <p:spPr>
          <a:xfrm>
            <a:off x="579160" y="3254070"/>
            <a:ext cx="555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 a program twice with different initialization value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AE185-2A0F-48D7-817D-E9C3E764A2E1}"/>
              </a:ext>
            </a:extLst>
          </p:cNvPr>
          <p:cNvSpPr txBox="1"/>
          <p:nvPr/>
        </p:nvSpPr>
        <p:spPr>
          <a:xfrm>
            <a:off x="1374416" y="5526509"/>
            <a:ext cx="269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Initialize allocated memory with 1 in the 1</a:t>
            </a:r>
            <a:r>
              <a:rPr lang="en-US" altLang="ko-KR" sz="1200" baseline="30000" dirty="0">
                <a:solidFill>
                  <a:srgbClr val="FF0000"/>
                </a:solidFill>
              </a:rPr>
              <a:t>st</a:t>
            </a:r>
            <a:r>
              <a:rPr lang="en-US" altLang="ko-KR" sz="1200" dirty="0">
                <a:solidFill>
                  <a:srgbClr val="FF0000"/>
                </a:solidFill>
              </a:rPr>
              <a:t> run while 2 in the 2</a:t>
            </a:r>
            <a:r>
              <a:rPr lang="en-US" altLang="ko-KR" sz="1200" baseline="30000" dirty="0">
                <a:solidFill>
                  <a:srgbClr val="FF0000"/>
                </a:solidFill>
              </a:rPr>
              <a:t>nd</a:t>
            </a:r>
            <a:r>
              <a:rPr lang="en-US" altLang="ko-KR" sz="1200" dirty="0">
                <a:solidFill>
                  <a:srgbClr val="FF0000"/>
                </a:solidFill>
              </a:rPr>
              <a:t> run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382F68C-8540-4981-A806-B4C8453CBE2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190878" y="4537061"/>
            <a:ext cx="530518" cy="9894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09AA364-5066-4661-8916-BF605B6A4FF5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186024" y="5174806"/>
            <a:ext cx="535372" cy="3517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F83340-F23E-4099-A19B-7BF13ADD4ED1}"/>
              </a:ext>
            </a:extLst>
          </p:cNvPr>
          <p:cNvSpPr txBox="1"/>
          <p:nvPr/>
        </p:nvSpPr>
        <p:spPr>
          <a:xfrm>
            <a:off x="6514002" y="5450662"/>
            <a:ext cx="235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The differ results, a detected uninitialized memory read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507D2C7-6F90-4663-8B16-B978CD756AB8}"/>
              </a:ext>
            </a:extLst>
          </p:cNvPr>
          <p:cNvSpPr/>
          <p:nvPr/>
        </p:nvSpPr>
        <p:spPr>
          <a:xfrm>
            <a:off x="6773618" y="4276768"/>
            <a:ext cx="1648418" cy="10439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8DBA-86D3-4188-90AA-52C3FC47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721AF-F551-42C4-8A66-CA3949BF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found crash for both afl.rs.1 and afl.rs.2</a:t>
            </a:r>
          </a:p>
          <a:p>
            <a:pPr lvl="1"/>
            <a:r>
              <a:rPr lang="en-US" altLang="ko-KR" dirty="0"/>
              <a:t>Results for afl.rs.1</a:t>
            </a:r>
          </a:p>
          <a:p>
            <a:pPr lvl="2"/>
            <a:r>
              <a:rPr lang="en-US" altLang="ko-KR" dirty="0"/>
              <a:t>More than 21 hours</a:t>
            </a:r>
          </a:p>
          <a:p>
            <a:pPr lvl="2"/>
            <a:r>
              <a:rPr lang="en-US" altLang="ko-KR" dirty="0"/>
              <a:t># inputs: 6,042,425,693</a:t>
            </a:r>
          </a:p>
          <a:p>
            <a:pPr lvl="2"/>
            <a:r>
              <a:rPr lang="en-US" altLang="ko-KR" dirty="0"/>
              <a:t>coverage: 1955/7647</a:t>
            </a:r>
          </a:p>
          <a:p>
            <a:pPr lvl="2"/>
            <a:r>
              <a:rPr lang="en-US" altLang="ko-KR" dirty="0"/>
              <a:t>exec/s: 79,026</a:t>
            </a:r>
          </a:p>
          <a:p>
            <a:pPr lvl="2"/>
            <a:r>
              <a:rPr lang="en-US" altLang="ko-KR" dirty="0"/>
              <a:t>stability: 100%</a:t>
            </a:r>
          </a:p>
          <a:p>
            <a:pPr lvl="1"/>
            <a:r>
              <a:rPr lang="en-US" altLang="ko-KR" dirty="0"/>
              <a:t>Results for afl.rs.2</a:t>
            </a:r>
          </a:p>
          <a:p>
            <a:pPr lvl="2"/>
            <a:r>
              <a:rPr lang="en-US" altLang="ko-KR" dirty="0"/>
              <a:t>More than 17 hours</a:t>
            </a:r>
          </a:p>
          <a:p>
            <a:pPr lvl="2"/>
            <a:r>
              <a:rPr lang="en-US" altLang="ko-KR" dirty="0"/>
              <a:t># inputs: 4,048,254,456</a:t>
            </a:r>
          </a:p>
          <a:p>
            <a:pPr lvl="2"/>
            <a:r>
              <a:rPr lang="en-US" altLang="ko-KR" dirty="0"/>
              <a:t>coverage: 1914/7717</a:t>
            </a:r>
          </a:p>
          <a:p>
            <a:pPr lvl="2"/>
            <a:r>
              <a:rPr lang="en-US" altLang="ko-KR" dirty="0"/>
              <a:t>exec/s: 66,073</a:t>
            </a:r>
          </a:p>
          <a:p>
            <a:pPr lvl="2"/>
            <a:r>
              <a:rPr lang="en-US" altLang="ko-KR" dirty="0"/>
              <a:t>stability: 100%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941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1ECF2-6ED9-45CF-8199-FA0FE77C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00B58-A7BF-49BA-B1EA-E3E5988D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improve fuzzing to detect the bug?</a:t>
            </a:r>
          </a:p>
          <a:p>
            <a:pPr lvl="1"/>
            <a:r>
              <a:rPr lang="en-US" altLang="ko-KR" dirty="0"/>
              <a:t>More valuable fuzz target</a:t>
            </a:r>
          </a:p>
          <a:p>
            <a:pPr lvl="1"/>
            <a:r>
              <a:rPr lang="en-US" altLang="ko-KR" dirty="0" err="1"/>
              <a:t>MemorySanitizer</a:t>
            </a:r>
            <a:endParaRPr lang="en-US" altLang="ko-KR" dirty="0"/>
          </a:p>
          <a:p>
            <a:r>
              <a:rPr lang="en-US" altLang="ko-KR" dirty="0"/>
              <a:t>Not yet found any reason why</a:t>
            </a:r>
            <a:r>
              <a:rPr lang="ko-KR" altLang="en-US" dirty="0"/>
              <a:t> </a:t>
            </a:r>
            <a:r>
              <a:rPr lang="en-US" altLang="ko-KR" dirty="0"/>
              <a:t>afl.rs (and its examples) does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use file inputs</a:t>
            </a:r>
          </a:p>
        </p:txBody>
      </p:sp>
    </p:spTree>
    <p:extLst>
      <p:ext uri="{BB962C8B-B14F-4D97-AF65-F5344CB8AC3E}">
        <p14:creationId xmlns:p14="http://schemas.microsoft.com/office/powerpoint/2010/main" val="410102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123170</TotalTime>
  <Words>614</Words>
  <Application>Microsoft Office PowerPoint</Application>
  <PresentationFormat>화면 슬라이드 쇼(4:3)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Arial Black</vt:lpstr>
      <vt:lpstr>Times New Roman</vt:lpstr>
      <vt:lpstr>Office 테마</vt:lpstr>
      <vt:lpstr>ToDo</vt:lpstr>
      <vt:lpstr>Find Memory Safety Bugs in Rust Programs using Fuzzers</vt:lpstr>
      <vt:lpstr>Target Programs</vt:lpstr>
      <vt:lpstr>Fuzzing Configuration (Initial Attempt)</vt:lpstr>
      <vt:lpstr>Fuzzing Results (Initial Attempt)</vt:lpstr>
      <vt:lpstr>Revise Fuzzing Configurations</vt:lpstr>
      <vt:lpstr>Revised Fuzzing Configuration</vt:lpstr>
      <vt:lpstr>Fuzzing Results</vt:lpstr>
      <vt:lpstr>Discussion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6239</cp:revision>
  <cp:lastPrinted>2021-12-09T05:53:59Z</cp:lastPrinted>
  <dcterms:created xsi:type="dcterms:W3CDTF">2019-01-18T11:50:36Z</dcterms:created>
  <dcterms:modified xsi:type="dcterms:W3CDTF">2022-05-13T10:44:43Z</dcterms:modified>
</cp:coreProperties>
</file>