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871" r:id="rId2"/>
    <p:sldId id="881" r:id="rId3"/>
    <p:sldId id="876" r:id="rId4"/>
    <p:sldId id="877" r:id="rId5"/>
    <p:sldId id="878" r:id="rId6"/>
    <p:sldId id="879" r:id="rId7"/>
    <p:sldId id="880" r:id="rId8"/>
    <p:sldId id="873" r:id="rId9"/>
    <p:sldId id="870" r:id="rId10"/>
    <p:sldId id="874" r:id="rId11"/>
    <p:sldId id="860" r:id="rId12"/>
    <p:sldId id="862" r:id="rId13"/>
    <p:sldId id="864" r:id="rId14"/>
    <p:sldId id="863" r:id="rId15"/>
    <p:sldId id="865" r:id="rId16"/>
    <p:sldId id="869" r:id="rId17"/>
    <p:sldId id="866" r:id="rId18"/>
    <p:sldId id="867" r:id="rId19"/>
    <p:sldId id="868" r:id="rId20"/>
    <p:sldId id="861" r:id="rId2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2082" autoAdjust="0"/>
  </p:normalViewPr>
  <p:slideViewPr>
    <p:cSldViewPr snapToGrid="0">
      <p:cViewPr varScale="1">
        <p:scale>
          <a:sx n="102" d="100"/>
          <a:sy n="102" d="100"/>
        </p:scale>
        <p:origin x="8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 in Rust programs</a:t>
            </a:r>
          </a:p>
          <a:p>
            <a:pPr lvl="1"/>
            <a:r>
              <a:rPr lang="en-US" altLang="ko-KR" dirty="0"/>
              <a:t>in an unsafe crate (claxon v0.4.1)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with various fuzz targets (refer to related papers)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 Most Download crates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Try afl.rs for stand-alone programs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</p:txBody>
      </p:sp>
    </p:spTree>
    <p:extLst>
      <p:ext uri="{BB962C8B-B14F-4D97-AF65-F5344CB8AC3E}">
        <p14:creationId xmlns:p14="http://schemas.microsoft.com/office/powerpoint/2010/main" val="3208341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D6351-8BD1-408D-9EC2-738CC03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87674-6BEC-45D4-92F4-B04F4002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b L: 23/4004 MS: 2 </a:t>
            </a:r>
            <a:r>
              <a:rPr lang="en-US" altLang="ko-KR" dirty="0" err="1"/>
              <a:t>EraseBytes-ChangeBinInt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#8674069668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26325 </a:t>
            </a:r>
            <a:r>
              <a:rPr lang="en-US" altLang="ko-KR" dirty="0" err="1"/>
              <a:t>rss</a:t>
            </a:r>
            <a:r>
              <a:rPr lang="en-US" altLang="ko-KR" dirty="0"/>
              <a:t>: 343Mb L: 3219/4004 MS: 3 </a:t>
            </a:r>
            <a:r>
              <a:rPr lang="en-US" altLang="ko-KR" dirty="0" err="1"/>
              <a:t>ChangeBinInt-ChangeBit-EraseBytes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#8720819393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26320 </a:t>
            </a:r>
            <a:r>
              <a:rPr lang="en-US" altLang="ko-KR" dirty="0" err="1"/>
              <a:t>rss</a:t>
            </a:r>
            <a:r>
              <a:rPr lang="en-US" altLang="ko-KR" dirty="0"/>
              <a:t>: 343Mb L: 60/4004 MS: 5 </a:t>
            </a:r>
            <a:r>
              <a:rPr lang="en-US" altLang="ko-KR" dirty="0" err="1"/>
              <a:t>InsertByte-CopyPart-ShuffleBytes-EraseBytes-ChangeBinInt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#8723470231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26320 </a:t>
            </a:r>
            <a:r>
              <a:rPr lang="en-US" altLang="ko-KR" dirty="0" err="1"/>
              <a:t>rss</a:t>
            </a:r>
            <a:r>
              <a:rPr lang="en-US" altLang="ko-KR" dirty="0"/>
              <a:t>: 343Mb L: 59/4004 MS: 3 </a:t>
            </a:r>
            <a:r>
              <a:rPr lang="en-US" altLang="ko-KR" dirty="0" err="1"/>
              <a:t>ChangeBinInt-ChangeBinInt-EraseBytes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#8743586691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26318 </a:t>
            </a:r>
            <a:r>
              <a:rPr lang="en-US" altLang="ko-KR" dirty="0" err="1"/>
              <a:t>rss</a:t>
            </a:r>
            <a:r>
              <a:rPr lang="en-US" altLang="ko-KR" dirty="0"/>
              <a:t>: 343Mb L: 54/4004 MS: 5 ChangeBit-ChangeASCIIInt-ChangeASCIIInt-ShuffleBytes-EraseBytes-</a:t>
            </a:r>
          </a:p>
          <a:p>
            <a:r>
              <a:rPr lang="en-US" altLang="ko-KR" dirty="0"/>
              <a:t>#8749515377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26317 </a:t>
            </a:r>
            <a:r>
              <a:rPr lang="en-US" altLang="ko-KR" dirty="0" err="1"/>
              <a:t>rss</a:t>
            </a:r>
            <a:r>
              <a:rPr lang="en-US" altLang="ko-KR" dirty="0"/>
              <a:t>: 343Mb L: 1399/4004 MS: 1 </a:t>
            </a:r>
            <a:r>
              <a:rPr lang="en-US" altLang="ko-KR" dirty="0" err="1"/>
              <a:t>EraseBytes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#8749772421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26317 </a:t>
            </a:r>
            <a:r>
              <a:rPr lang="en-US" altLang="ko-KR" dirty="0" err="1"/>
              <a:t>rss</a:t>
            </a:r>
            <a:r>
              <a:rPr lang="en-US" altLang="ko-KR" dirty="0"/>
              <a:t>: 343Mb L: 95/4004 MS: 4 CMP-CMP-</a:t>
            </a:r>
            <a:r>
              <a:rPr lang="en-US" altLang="ko-KR" dirty="0" err="1"/>
              <a:t>EraseBytes</a:t>
            </a:r>
            <a:r>
              <a:rPr lang="en-US" altLang="ko-KR" dirty="0"/>
              <a:t>-</a:t>
            </a:r>
            <a:r>
              <a:rPr lang="en-US" altLang="ko-KR" dirty="0" err="1"/>
              <a:t>InsertByte</a:t>
            </a:r>
            <a:r>
              <a:rPr lang="en-US" altLang="ko-KR" dirty="0"/>
              <a:t>- DE: "\x01\x00\x00\x00\x00\x00\x04\</a:t>
            </a:r>
            <a:r>
              <a:rPr lang="en-US" altLang="ko-KR" dirty="0" err="1"/>
              <a:t>xeb</a:t>
            </a:r>
            <a:r>
              <a:rPr lang="en-US" altLang="ko-KR" dirty="0"/>
              <a:t>"-"\</a:t>
            </a:r>
            <a:r>
              <a:rPr lang="en-US" altLang="ko-KR" dirty="0" err="1"/>
              <a:t>xde</a:t>
            </a:r>
            <a:r>
              <a:rPr lang="en-US" altLang="ko-KR" dirty="0"/>
              <a:t>\x04\x00\x00\x00\x00\x00\x00"-</a:t>
            </a:r>
          </a:p>
          <a:p>
            <a:r>
              <a:rPr lang="en-US" altLang="ko-KR" dirty="0"/>
              <a:t>#8758652483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26317 </a:t>
            </a:r>
            <a:r>
              <a:rPr lang="en-US" altLang="ko-KR" dirty="0" err="1"/>
              <a:t>rss</a:t>
            </a:r>
            <a:r>
              <a:rPr lang="en-US" altLang="ko-KR" dirty="0"/>
              <a:t>: 343Mb L: 74/4004 MS: 2 </a:t>
            </a:r>
            <a:r>
              <a:rPr lang="en-US" altLang="ko-KR" dirty="0" err="1"/>
              <a:t>EraseBytes-ChangeBit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#8761715494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26317 </a:t>
            </a:r>
            <a:r>
              <a:rPr lang="en-US" altLang="ko-KR" dirty="0" err="1"/>
              <a:t>rss</a:t>
            </a:r>
            <a:r>
              <a:rPr lang="en-US" altLang="ko-KR" dirty="0"/>
              <a:t>: 343Mb L: 1282/4004 MS: 1 </a:t>
            </a:r>
            <a:r>
              <a:rPr lang="en-US" altLang="ko-KR" dirty="0" err="1"/>
              <a:t>EraseBytes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#8768485422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26316 </a:t>
            </a:r>
            <a:r>
              <a:rPr lang="en-US" altLang="ko-KR" dirty="0" err="1"/>
              <a:t>rss</a:t>
            </a:r>
            <a:r>
              <a:rPr lang="en-US" altLang="ko-KR" dirty="0"/>
              <a:t>: 343Mb L: 53/4004 MS: 3 </a:t>
            </a:r>
            <a:r>
              <a:rPr lang="en-US" altLang="ko-KR" dirty="0" err="1"/>
              <a:t>ChangeBinInt-CopyPart-EraseBytes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#8771590789     REDUCE </a:t>
            </a:r>
            <a:r>
              <a:rPr lang="en-US" altLang="ko-KR" dirty="0" err="1"/>
              <a:t>cov</a:t>
            </a:r>
            <a:r>
              <a:rPr lang="en-US" altLang="ko-KR" dirty="0"/>
              <a:t>: 2468 ft: 11407 </a:t>
            </a:r>
            <a:r>
              <a:rPr lang="en-US" altLang="ko-KR" dirty="0" err="1"/>
              <a:t>corp</a:t>
            </a:r>
            <a:r>
              <a:rPr lang="en-US" altLang="ko-KR" dirty="0"/>
              <a:t>: 1231/559Kb exec/s: 26316 </a:t>
            </a:r>
            <a:r>
              <a:rPr lang="en-US" altLang="ko-KR" dirty="0" err="1"/>
              <a:t>rss</a:t>
            </a:r>
            <a:r>
              <a:rPr lang="en-US" altLang="ko-KR" dirty="0"/>
              <a:t>: 343Mb L: 524/4004 MS: 2 </a:t>
            </a:r>
            <a:r>
              <a:rPr lang="en-US" altLang="ko-KR" dirty="0" err="1"/>
              <a:t>EraseBytes</a:t>
            </a:r>
            <a:r>
              <a:rPr lang="en-US" altLang="ko-KR" dirty="0"/>
              <a:t>-CMP- DE: "shrink"-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35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</a:t>
            </a:r>
          </a:p>
          <a:p>
            <a:pPr lvl="2"/>
            <a:r>
              <a:rPr lang="en-US" altLang="ko-KR" dirty="0"/>
              <a:t>in an unsafe crates</a:t>
            </a:r>
          </a:p>
          <a:p>
            <a:pPr lvl="2"/>
            <a:r>
              <a:rPr lang="en-US" altLang="ko-KR" dirty="0"/>
              <a:t>in Most Download crates</a:t>
            </a:r>
          </a:p>
          <a:p>
            <a:pPr lvl="1"/>
            <a:r>
              <a:rPr lang="en-US" altLang="ko-KR" dirty="0"/>
              <a:t>Try afl.rs for stand-alone programs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</p:txBody>
      </p:sp>
    </p:spTree>
    <p:extLst>
      <p:ext uri="{BB962C8B-B14F-4D97-AF65-F5344CB8AC3E}">
        <p14:creationId xmlns:p14="http://schemas.microsoft.com/office/powerpoint/2010/main" val="422324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85E3-3A75-466E-9FD4-1B907E94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Memory Safety Bugs in Rust Programs using </a:t>
            </a:r>
            <a:r>
              <a:rPr lang="en-US" altLang="ko-KR" dirty="0" err="1"/>
              <a:t>Fuzzers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A01F0-078A-4E9A-843B-1FD10F6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53" y="1273629"/>
            <a:ext cx="8635093" cy="4909456"/>
          </a:xfrm>
        </p:spPr>
        <p:txBody>
          <a:bodyPr/>
          <a:lstStyle/>
          <a:p>
            <a:r>
              <a:rPr lang="en-US" altLang="ko-KR" dirty="0"/>
              <a:t>Target program and Fuzzing configuration</a:t>
            </a:r>
          </a:p>
          <a:p>
            <a:r>
              <a:rPr lang="en-US" altLang="ko-KR" dirty="0"/>
              <a:t>Initial Attempt and Results</a:t>
            </a:r>
          </a:p>
          <a:p>
            <a:r>
              <a:rPr lang="en-US" altLang="ko-KR" dirty="0"/>
              <a:t>Revised Fuzzing configuration</a:t>
            </a:r>
          </a:p>
          <a:p>
            <a:r>
              <a:rPr lang="en-US" altLang="ko-KR" dirty="0"/>
              <a:t>Fuzzing results</a:t>
            </a:r>
          </a:p>
        </p:txBody>
      </p:sp>
    </p:spTree>
    <p:extLst>
      <p:ext uri="{BB962C8B-B14F-4D97-AF65-F5344CB8AC3E}">
        <p14:creationId xmlns:p14="http://schemas.microsoft.com/office/powerpoint/2010/main" val="103073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D32F-7AE7-4726-92B3-B0301E4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F265-DD9B-46A0-86B0-0963805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Claxon v0.4.1</a:t>
            </a:r>
          </a:p>
          <a:p>
            <a:pPr lvl="1"/>
            <a:r>
              <a:rPr lang="en-US" altLang="ko-KR" dirty="0"/>
              <a:t>FLAC decoder written in pure Rust</a:t>
            </a:r>
          </a:p>
          <a:p>
            <a:pPr lvl="1"/>
            <a:r>
              <a:rPr lang="en-US" altLang="ko-KR" dirty="0"/>
              <a:t>The version containing a memory safety bug (uninitialized read)</a:t>
            </a:r>
          </a:p>
          <a:p>
            <a:pPr lvl="2"/>
            <a:r>
              <a:rPr lang="en-US" altLang="ko-KR" dirty="0"/>
              <a:t>using </a:t>
            </a:r>
            <a:r>
              <a:rPr lang="en-US" altLang="ko-KR" dirty="0" err="1"/>
              <a:t>afl</a:t>
            </a:r>
            <a:r>
              <a:rPr lang="en-US" altLang="ko-KR" dirty="0"/>
              <a:t> with </a:t>
            </a:r>
            <a:r>
              <a:rPr lang="en-US" altLang="ko-KR" dirty="0" err="1"/>
              <a:t>libdiffuzz</a:t>
            </a:r>
            <a:r>
              <a:rPr lang="en-US" altLang="ko-KR" dirty="0"/>
              <a:t> (security-oriented alternative to Memory Sanitizer)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22368-AEAC-4392-9F86-B8221B6E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29" y="3277355"/>
            <a:ext cx="4432342" cy="198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1A11E-4A34-4ACD-A51F-AF03DE29CEF0}"/>
              </a:ext>
            </a:extLst>
          </p:cNvPr>
          <p:cNvSpPr txBox="1"/>
          <p:nvPr/>
        </p:nvSpPr>
        <p:spPr>
          <a:xfrm>
            <a:off x="2355829" y="5262167"/>
            <a:ext cx="443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induces uninitialized memory region in src/frame.rs of claxon crate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F6D6D-8068-4650-BE01-4725C3922013}"/>
              </a:ext>
            </a:extLst>
          </p:cNvPr>
          <p:cNvCxnSpPr/>
          <p:nvPr/>
        </p:nvCxnSpPr>
        <p:spPr>
          <a:xfrm>
            <a:off x="3245991" y="4443129"/>
            <a:ext cx="18504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892FCB-BF80-41D3-8DB1-A55634BD7548}"/>
              </a:ext>
            </a:extLst>
          </p:cNvPr>
          <p:cNvCxnSpPr/>
          <p:nvPr/>
        </p:nvCxnSpPr>
        <p:spPr>
          <a:xfrm>
            <a:off x="3238049" y="4324481"/>
            <a:ext cx="32782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475E0E-6701-453D-935A-19C779BDEDDE}"/>
              </a:ext>
            </a:extLst>
          </p:cNvPr>
          <p:cNvCxnSpPr/>
          <p:nvPr/>
        </p:nvCxnSpPr>
        <p:spPr>
          <a:xfrm>
            <a:off x="3090265" y="4681447"/>
            <a:ext cx="1263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9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9DA8-1B8E-4F9F-9D19-7F9C55F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Configuration (Initial Attempt)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8819-6473-4508-AA31-F400FD71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cargo-fuzz (</a:t>
            </a:r>
            <a:r>
              <a:rPr lang="en-US" altLang="ko-KR" dirty="0" err="1"/>
              <a:t>libfuzzer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AddressSanitizer</a:t>
            </a:r>
            <a:endParaRPr lang="en-US" altLang="ko-KR" dirty="0"/>
          </a:p>
          <a:p>
            <a:pPr lvl="1"/>
            <a:r>
              <a:rPr lang="en-US" altLang="ko-KR" dirty="0"/>
              <a:t>More than 20 hours of fuzzing (more than 3 billion inputs)</a:t>
            </a:r>
          </a:p>
          <a:p>
            <a:pPr lvl="1"/>
            <a:r>
              <a:rPr lang="en-US" altLang="ko-KR" dirty="0"/>
              <a:t>Fuzz target and seed inputs provided by the crate</a:t>
            </a:r>
          </a:p>
          <a:p>
            <a:r>
              <a:rPr lang="en-US" altLang="ko-KR" dirty="0"/>
              <a:t>afl.rs (AFL++)</a:t>
            </a:r>
          </a:p>
          <a:p>
            <a:pPr lvl="1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sanitizer</a:t>
            </a:r>
          </a:p>
          <a:p>
            <a:pPr lvl="1"/>
            <a:r>
              <a:rPr lang="en-US" altLang="ko-KR" dirty="0"/>
              <a:t>Using claxon as a black-box library</a:t>
            </a:r>
          </a:p>
          <a:p>
            <a:pPr lvl="1"/>
            <a:r>
              <a:rPr lang="en-US" altLang="ko-KR" dirty="0"/>
              <a:t>More than 18 hours of fuzzing (more than 7 billion inputs)</a:t>
            </a:r>
          </a:p>
          <a:p>
            <a:pPr lvl="1"/>
            <a:r>
              <a:rPr lang="en-US" altLang="ko-KR" dirty="0"/>
              <a:t>Fuzz target and seed inputs provided by the crate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52303-F928-4FF0-ACF6-DAA52E69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89" y="4572001"/>
            <a:ext cx="3350642" cy="190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D1ED1-F489-46FF-A83C-1CCFAFC79DA1}"/>
              </a:ext>
            </a:extLst>
          </p:cNvPr>
          <p:cNvSpPr txBox="1"/>
          <p:nvPr/>
        </p:nvSpPr>
        <p:spPr>
          <a:xfrm>
            <a:off x="1430289" y="6474594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cargo-fuzz’s fuzzing target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E7045-0EBE-48D8-B976-CA38874D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13" y="4572000"/>
            <a:ext cx="3312822" cy="19025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A5D9A8-1953-4BAB-8E0A-0D6FED2EEFBA}"/>
              </a:ext>
            </a:extLst>
          </p:cNvPr>
          <p:cNvSpPr txBox="1"/>
          <p:nvPr/>
        </p:nvSpPr>
        <p:spPr>
          <a:xfrm>
            <a:off x="5040392" y="6474594"/>
            <a:ext cx="1997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afl.rs’ fuzzing target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7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B5434-D59B-4783-8E53-35649582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Results (Initial Attempt)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E8EE8-185D-4DBC-A648-38AADAF9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found crash for both cargo-fuzz and afl.rs</a:t>
            </a:r>
          </a:p>
          <a:p>
            <a:pPr lvl="1"/>
            <a:r>
              <a:rPr lang="en-US" altLang="ko-KR" dirty="0"/>
              <a:t>Results for cargo-fuzz</a:t>
            </a:r>
          </a:p>
          <a:p>
            <a:pPr lvl="2"/>
            <a:r>
              <a:rPr lang="en-US" altLang="ko-KR" dirty="0"/>
              <a:t># inputs: 3,091,882,449</a:t>
            </a:r>
          </a:p>
          <a:p>
            <a:pPr lvl="2"/>
            <a:r>
              <a:rPr lang="en-US" altLang="ko-KR" dirty="0"/>
              <a:t>coverage: 2317 blocks</a:t>
            </a:r>
          </a:p>
          <a:p>
            <a:pPr lvl="2"/>
            <a:r>
              <a:rPr lang="en-US" altLang="ko-KR" dirty="0"/>
              <a:t>exec/s: 31,514</a:t>
            </a:r>
          </a:p>
          <a:p>
            <a:pPr lvl="1"/>
            <a:r>
              <a:rPr lang="en-US" altLang="ko-KR" dirty="0"/>
              <a:t>Results for afl.rs</a:t>
            </a:r>
          </a:p>
          <a:p>
            <a:pPr lvl="2"/>
            <a:r>
              <a:rPr lang="en-US" altLang="ko-KR" dirty="0"/>
              <a:t># inputs: 7,344,333,757</a:t>
            </a:r>
          </a:p>
          <a:p>
            <a:pPr lvl="2"/>
            <a:r>
              <a:rPr lang="en-US" altLang="ko-KR" dirty="0"/>
              <a:t>coverage: 1953/7647</a:t>
            </a:r>
          </a:p>
          <a:p>
            <a:pPr lvl="2"/>
            <a:r>
              <a:rPr lang="en-US" altLang="ko-KR" dirty="0"/>
              <a:t>exec/s: 113,137</a:t>
            </a:r>
          </a:p>
          <a:p>
            <a:pPr lvl="2"/>
            <a:r>
              <a:rPr lang="en-US" altLang="ko-KR" dirty="0"/>
              <a:t>stability: 100%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97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FD2B7-97ED-4D8B-A260-4A94901C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Revise Fuzzing Configurations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A5F5F-3AC7-4B0B-8CA4-EFDDDE2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detect the uninitialized memory read!</a:t>
            </a:r>
          </a:p>
          <a:p>
            <a:pPr lvl="1"/>
            <a:r>
              <a:rPr lang="en-US" altLang="ko-KR" dirty="0" err="1"/>
              <a:t>Fuzzers</a:t>
            </a:r>
            <a:r>
              <a:rPr lang="en-US" altLang="ko-KR" dirty="0"/>
              <a:t> can only detect crashes.</a:t>
            </a:r>
          </a:p>
          <a:p>
            <a:pPr lvl="1"/>
            <a:r>
              <a:rPr lang="en-US" altLang="ko-KR" sz="2000" dirty="0"/>
              <a:t>The uninitialized memory read may not induce a crash.</a:t>
            </a:r>
          </a:p>
          <a:p>
            <a:pPr lvl="1"/>
            <a:r>
              <a:rPr lang="en-US" altLang="ko-KR" sz="2000" dirty="0"/>
              <a:t>It</a:t>
            </a:r>
            <a:r>
              <a:rPr lang="ko-KR" altLang="en-US" sz="2000" dirty="0"/>
              <a:t> </a:t>
            </a:r>
            <a:r>
              <a:rPr lang="en-US" altLang="ko-KR" sz="2000" dirty="0"/>
              <a:t>is</a:t>
            </a:r>
            <a:r>
              <a:rPr lang="ko-KR" altLang="en-US" sz="2000" dirty="0"/>
              <a:t> </a:t>
            </a:r>
            <a:r>
              <a:rPr lang="en-US" altLang="ko-KR" sz="2000" dirty="0"/>
              <a:t>necessary</a:t>
            </a:r>
            <a:r>
              <a:rPr lang="ko-KR" altLang="en-US" sz="2000" dirty="0"/>
              <a:t> </a:t>
            </a:r>
            <a:r>
              <a:rPr lang="en-US" altLang="ko-KR" sz="2000" dirty="0"/>
              <a:t>to</a:t>
            </a:r>
            <a:r>
              <a:rPr lang="ko-KR" altLang="en-US" sz="2000" dirty="0"/>
              <a:t> </a:t>
            </a:r>
            <a:r>
              <a:rPr lang="en-US" altLang="ko-KR" sz="2000" dirty="0"/>
              <a:t>reveal</a:t>
            </a:r>
            <a:r>
              <a:rPr lang="ko-KR" altLang="en-US" sz="2000" dirty="0"/>
              <a:t> </a:t>
            </a:r>
            <a:r>
              <a:rPr lang="en-US" altLang="ko-KR" sz="2000" dirty="0"/>
              <a:t>the</a:t>
            </a:r>
            <a:r>
              <a:rPr lang="ko-KR" altLang="en-US" sz="2000" dirty="0"/>
              <a:t> </a:t>
            </a:r>
            <a:r>
              <a:rPr lang="en-US" altLang="ko-KR" sz="2000" dirty="0"/>
              <a:t>uninitialized memory read for </a:t>
            </a:r>
            <a:r>
              <a:rPr lang="en-US" altLang="ko-KR" sz="2000" dirty="0" err="1"/>
              <a:t>fuzzers</a:t>
            </a:r>
            <a:r>
              <a:rPr lang="en-US" altLang="ko-KR" sz="2000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5AAA8-180E-4CE4-AFE2-D74DC1E24AD9}"/>
              </a:ext>
            </a:extLst>
          </p:cNvPr>
          <p:cNvSpPr txBox="1"/>
          <p:nvPr/>
        </p:nvSpPr>
        <p:spPr>
          <a:xfrm>
            <a:off x="3646907" y="4050362"/>
            <a:ext cx="1850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FF0000"/>
                </a:solidFill>
              </a:rPr>
              <a:t>Use sanitizer!</a:t>
            </a:r>
            <a:endParaRPr lang="ko-KR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3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84C73-4DA8-4233-9F47-8A5A6F5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Revised Fuzzing Configuration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56F15-1A22-4416-AE69-41271CED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afl.rs (AFL++)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>
                <a:solidFill>
                  <a:srgbClr val="0000FF"/>
                </a:solidFill>
              </a:rPr>
              <a:t>libdiffuzz</a:t>
            </a:r>
            <a:r>
              <a:rPr lang="en-US" altLang="ko-KR" dirty="0"/>
              <a:t> (security-oriented alternative to Memory Sanitizer)</a:t>
            </a:r>
          </a:p>
          <a:p>
            <a:pPr lvl="1"/>
            <a:r>
              <a:rPr lang="en-US" altLang="ko-KR" dirty="0"/>
              <a:t>Using claxon as 1) black-box library or  2) </a:t>
            </a:r>
            <a:r>
              <a:rPr lang="en-US" altLang="ko-KR" b="1" dirty="0"/>
              <a:t>with source codes</a:t>
            </a:r>
          </a:p>
          <a:p>
            <a:pPr lvl="1"/>
            <a:r>
              <a:rPr lang="en-US" altLang="ko-KR" dirty="0"/>
              <a:t>Same fuzzing target and seed inputs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1AADF8-9CAF-4B24-9A59-A0E1E2F1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94602"/>
              </p:ext>
            </p:extLst>
          </p:nvPr>
        </p:nvGraphicFramePr>
        <p:xfrm>
          <a:off x="1652878" y="4281348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52E216-47A9-467A-9018-FB5C5C18DE83}"/>
              </a:ext>
            </a:extLst>
          </p:cNvPr>
          <p:cNvSpPr txBox="1"/>
          <p:nvPr/>
        </p:nvSpPr>
        <p:spPr>
          <a:xfrm>
            <a:off x="579160" y="42824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run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6E36E-1C2C-4E0D-A8D3-AA50B4E5F2E1}"/>
              </a:ext>
            </a:extLst>
          </p:cNvPr>
          <p:cNvSpPr txBox="1"/>
          <p:nvPr/>
        </p:nvSpPr>
        <p:spPr>
          <a:xfrm>
            <a:off x="579160" y="488977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run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0B59B718-AA19-455E-9614-70DE2004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66485"/>
              </p:ext>
            </p:extLst>
          </p:nvPr>
        </p:nvGraphicFramePr>
        <p:xfrm>
          <a:off x="1652878" y="4889779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6CDD8D-35FE-47CA-9BB5-43347B366B03}"/>
              </a:ext>
            </a:extLst>
          </p:cNvPr>
          <p:cNvSpPr txBox="1"/>
          <p:nvPr/>
        </p:nvSpPr>
        <p:spPr>
          <a:xfrm>
            <a:off x="1853336" y="3854165"/>
            <a:ext cx="16225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Allocate memory</a:t>
            </a:r>
          </a:p>
          <a:p>
            <a:r>
              <a:rPr lang="en-US" altLang="ko-KR" sz="1050" dirty="0"/>
              <a:t>(p=malloc(</a:t>
            </a:r>
            <a:r>
              <a:rPr lang="en-US" altLang="ko-KR" sz="1050" dirty="0" err="1"/>
              <a:t>sizeof</a:t>
            </a:r>
            <a:r>
              <a:rPr lang="en-US" altLang="ko-KR" sz="1050" dirty="0"/>
              <a:t>(int)*6))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CA238-9065-46CE-B24D-F79DBD558A9C}"/>
              </a:ext>
            </a:extLst>
          </p:cNvPr>
          <p:cNvSpPr txBox="1"/>
          <p:nvPr/>
        </p:nvSpPr>
        <p:spPr>
          <a:xfrm>
            <a:off x="4092289" y="3854165"/>
            <a:ext cx="21659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Use the allocated memory region</a:t>
            </a:r>
          </a:p>
          <a:p>
            <a:pPr algn="ctr"/>
            <a:r>
              <a:rPr lang="en-US" altLang="ko-KR" sz="1050" dirty="0"/>
              <a:t>(p[0]=4; p[1]=5;)</a:t>
            </a:r>
            <a:endParaRPr lang="ko-KR" altLang="en-US" sz="1050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00B219C-D7A2-4F53-93BA-6271FE5F5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82821"/>
              </p:ext>
            </p:extLst>
          </p:nvPr>
        </p:nvGraphicFramePr>
        <p:xfrm>
          <a:off x="4160642" y="4281348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AC675F0-1F41-4241-B97D-F23C86827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46500"/>
              </p:ext>
            </p:extLst>
          </p:nvPr>
        </p:nvGraphicFramePr>
        <p:xfrm>
          <a:off x="4160642" y="4888681"/>
          <a:ext cx="2029272" cy="3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12">
                  <a:extLst>
                    <a:ext uri="{9D8B030D-6E8A-4147-A177-3AD203B41FA5}">
                      <a16:colId xmlns:a16="http://schemas.microsoft.com/office/drawing/2014/main" val="2740725590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991845284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91972848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049980765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4172843989"/>
                    </a:ext>
                  </a:extLst>
                </a:gridCol>
                <a:gridCol w="338212">
                  <a:extLst>
                    <a:ext uri="{9D8B030D-6E8A-4147-A177-3AD203B41FA5}">
                      <a16:colId xmlns:a16="http://schemas.microsoft.com/office/drawing/2014/main" val="1640768271"/>
                    </a:ext>
                  </a:extLst>
                </a:gridCol>
              </a:tblGrid>
              <a:tr h="370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1657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7094A2F-8AD9-4D89-9853-4AAA1DF925EC}"/>
              </a:ext>
            </a:extLst>
          </p:cNvPr>
          <p:cNvSpPr txBox="1"/>
          <p:nvPr/>
        </p:nvSpPr>
        <p:spPr>
          <a:xfrm>
            <a:off x="1409837" y="431636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79879-8C15-471A-86ED-FE0E9D1BF42F}"/>
              </a:ext>
            </a:extLst>
          </p:cNvPr>
          <p:cNvSpPr txBox="1"/>
          <p:nvPr/>
        </p:nvSpPr>
        <p:spPr>
          <a:xfrm>
            <a:off x="1404983" y="4947622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86324-C77D-48E4-BDD0-E9E4434B7C72}"/>
              </a:ext>
            </a:extLst>
          </p:cNvPr>
          <p:cNvSpPr txBox="1"/>
          <p:nvPr/>
        </p:nvSpPr>
        <p:spPr>
          <a:xfrm>
            <a:off x="3923562" y="4328641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73410-DE91-40F0-BE13-7CEC77CE9E99}"/>
              </a:ext>
            </a:extLst>
          </p:cNvPr>
          <p:cNvSpPr txBox="1"/>
          <p:nvPr/>
        </p:nvSpPr>
        <p:spPr>
          <a:xfrm>
            <a:off x="3911922" y="4935396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p: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13329F-04BA-46C6-BBB1-AA6C95B9E9D9}"/>
              </a:ext>
            </a:extLst>
          </p:cNvPr>
          <p:cNvSpPr txBox="1"/>
          <p:nvPr/>
        </p:nvSpPr>
        <p:spPr>
          <a:xfrm>
            <a:off x="6349166" y="3854165"/>
            <a:ext cx="24304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Use uninitialized memory somewhere</a:t>
            </a:r>
          </a:p>
          <a:p>
            <a:pPr algn="ctr"/>
            <a:r>
              <a:rPr lang="en-US" altLang="ko-KR" sz="1050" dirty="0"/>
              <a:t>(result = p[3])</a:t>
            </a:r>
            <a:endParaRPr lang="ko-KR" alt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6F492-0D60-44BF-9787-9A06A2BE0C82}"/>
              </a:ext>
            </a:extLst>
          </p:cNvPr>
          <p:cNvSpPr txBox="1"/>
          <p:nvPr/>
        </p:nvSpPr>
        <p:spPr>
          <a:xfrm>
            <a:off x="6706769" y="4313589"/>
            <a:ext cx="1764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result_1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== 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CB5DC-EF8A-470E-8FFD-8A15ECC2FFBC}"/>
              </a:ext>
            </a:extLst>
          </p:cNvPr>
          <p:cNvSpPr txBox="1"/>
          <p:nvPr/>
        </p:nvSpPr>
        <p:spPr>
          <a:xfrm>
            <a:off x="6706769" y="4925503"/>
            <a:ext cx="1764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result_2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== 2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52676-1B22-4D6A-B4BB-31F85C5C2706}"/>
              </a:ext>
            </a:extLst>
          </p:cNvPr>
          <p:cNvSpPr txBox="1"/>
          <p:nvPr/>
        </p:nvSpPr>
        <p:spPr>
          <a:xfrm>
            <a:off x="2321286" y="6172770"/>
            <a:ext cx="4501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to show how 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libdiffuzz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finds uninitialized memory read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5EF001-F25C-4293-A9F5-65141695AA93}"/>
              </a:ext>
            </a:extLst>
          </p:cNvPr>
          <p:cNvSpPr/>
          <p:nvPr/>
        </p:nvSpPr>
        <p:spPr>
          <a:xfrm>
            <a:off x="339813" y="3172784"/>
            <a:ext cx="8553814" cy="3010301"/>
          </a:xfrm>
          <a:prstGeom prst="roundRect">
            <a:avLst>
              <a:gd name="adj" fmla="val 892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E29B4-CA95-4321-A788-4269FE6F80CA}"/>
              </a:ext>
            </a:extLst>
          </p:cNvPr>
          <p:cNvSpPr txBox="1"/>
          <p:nvPr/>
        </p:nvSpPr>
        <p:spPr>
          <a:xfrm>
            <a:off x="579160" y="3254070"/>
            <a:ext cx="555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a program twice with different initialization value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AE185-2A0F-48D7-817D-E9C3E764A2E1}"/>
              </a:ext>
            </a:extLst>
          </p:cNvPr>
          <p:cNvSpPr txBox="1"/>
          <p:nvPr/>
        </p:nvSpPr>
        <p:spPr>
          <a:xfrm>
            <a:off x="1374416" y="5526509"/>
            <a:ext cx="269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Initialize allocated memory with 1 in the 1</a:t>
            </a:r>
            <a:r>
              <a:rPr lang="en-US" altLang="ko-KR" sz="1200" baseline="30000" dirty="0">
                <a:solidFill>
                  <a:srgbClr val="FF0000"/>
                </a:solidFill>
              </a:rPr>
              <a:t>st</a:t>
            </a:r>
            <a:r>
              <a:rPr lang="en-US" altLang="ko-KR" sz="1200" dirty="0">
                <a:solidFill>
                  <a:srgbClr val="FF0000"/>
                </a:solidFill>
              </a:rPr>
              <a:t> run while 2 in the 2</a:t>
            </a:r>
            <a:r>
              <a:rPr lang="en-US" altLang="ko-KR" sz="1200" baseline="30000" dirty="0">
                <a:solidFill>
                  <a:srgbClr val="FF0000"/>
                </a:solidFill>
              </a:rPr>
              <a:t>nd</a:t>
            </a:r>
            <a:r>
              <a:rPr lang="en-US" altLang="ko-KR" sz="1200" dirty="0">
                <a:solidFill>
                  <a:srgbClr val="FF0000"/>
                </a:solidFill>
              </a:rPr>
              <a:t> run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382F68C-8540-4981-A806-B4C8453CBE2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90878" y="4537061"/>
            <a:ext cx="530518" cy="9894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09AA364-5066-4661-8916-BF605B6A4FF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186024" y="5174806"/>
            <a:ext cx="535372" cy="3517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F83340-F23E-4099-A19B-7BF13ADD4ED1}"/>
              </a:ext>
            </a:extLst>
          </p:cNvPr>
          <p:cNvSpPr txBox="1"/>
          <p:nvPr/>
        </p:nvSpPr>
        <p:spPr>
          <a:xfrm>
            <a:off x="6514002" y="5450662"/>
            <a:ext cx="235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The differ results, a detected uninitialized memory read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507D2C7-6F90-4663-8B16-B978CD756AB8}"/>
              </a:ext>
            </a:extLst>
          </p:cNvPr>
          <p:cNvSpPr/>
          <p:nvPr/>
        </p:nvSpPr>
        <p:spPr>
          <a:xfrm>
            <a:off x="6773618" y="4276768"/>
            <a:ext cx="1648418" cy="10439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4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8DBA-86D3-4188-90AA-52C3FC47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21AF-F551-42C4-8A66-CA3949BF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found crash for both afl.rs.1 and afl.rs.2</a:t>
            </a:r>
          </a:p>
          <a:p>
            <a:pPr lvl="1"/>
            <a:r>
              <a:rPr lang="en-US" altLang="ko-KR" dirty="0"/>
              <a:t>Results for afl.rs.1</a:t>
            </a:r>
          </a:p>
          <a:p>
            <a:pPr lvl="2"/>
            <a:r>
              <a:rPr lang="en-US" altLang="ko-KR" dirty="0"/>
              <a:t>More than 21 hours</a:t>
            </a:r>
          </a:p>
          <a:p>
            <a:pPr lvl="2"/>
            <a:r>
              <a:rPr lang="en-US" altLang="ko-KR" dirty="0"/>
              <a:t># inputs: 6,042,425,693</a:t>
            </a:r>
          </a:p>
          <a:p>
            <a:pPr lvl="2"/>
            <a:r>
              <a:rPr lang="en-US" altLang="ko-KR" dirty="0"/>
              <a:t>coverage: 1955/7647</a:t>
            </a:r>
          </a:p>
          <a:p>
            <a:pPr lvl="2"/>
            <a:r>
              <a:rPr lang="en-US" altLang="ko-KR" dirty="0"/>
              <a:t>exec/s: 79,026</a:t>
            </a:r>
          </a:p>
          <a:p>
            <a:pPr lvl="2"/>
            <a:r>
              <a:rPr lang="en-US" altLang="ko-KR" dirty="0"/>
              <a:t>stability: 100%</a:t>
            </a:r>
          </a:p>
          <a:p>
            <a:pPr lvl="1"/>
            <a:r>
              <a:rPr lang="en-US" altLang="ko-KR" dirty="0"/>
              <a:t>Results for afl.rs.2</a:t>
            </a:r>
          </a:p>
          <a:p>
            <a:pPr lvl="2"/>
            <a:r>
              <a:rPr lang="en-US" altLang="ko-KR" dirty="0"/>
              <a:t>More than 17 hours</a:t>
            </a:r>
          </a:p>
          <a:p>
            <a:pPr lvl="2"/>
            <a:r>
              <a:rPr lang="en-US" altLang="ko-KR" dirty="0"/>
              <a:t># inputs: 4,048,254,456</a:t>
            </a:r>
          </a:p>
          <a:p>
            <a:pPr lvl="2"/>
            <a:r>
              <a:rPr lang="en-US" altLang="ko-KR" dirty="0"/>
              <a:t>coverage: 1914/7717</a:t>
            </a:r>
          </a:p>
          <a:p>
            <a:pPr lvl="2"/>
            <a:r>
              <a:rPr lang="en-US" altLang="ko-KR" dirty="0"/>
              <a:t>exec/s: 66,073</a:t>
            </a:r>
          </a:p>
          <a:p>
            <a:pPr lvl="2"/>
            <a:r>
              <a:rPr lang="en-US" altLang="ko-KR" dirty="0"/>
              <a:t>stability: 100%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41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1ECF2-6ED9-45CF-8199-FA0FE77C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00B58-A7BF-49BA-B1EA-E3E5988D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improve fuzzing to detect the bug?</a:t>
            </a:r>
          </a:p>
          <a:p>
            <a:pPr lvl="1"/>
            <a:r>
              <a:rPr lang="en-US" altLang="ko-KR" dirty="0"/>
              <a:t>More valuable fuzz target</a:t>
            </a:r>
          </a:p>
          <a:p>
            <a:pPr lvl="1"/>
            <a:r>
              <a:rPr lang="en-US" altLang="ko-KR" dirty="0" err="1"/>
              <a:t>MemorySanitizer</a:t>
            </a:r>
            <a:endParaRPr lang="en-US" altLang="ko-KR" dirty="0"/>
          </a:p>
          <a:p>
            <a:r>
              <a:rPr lang="en-US" altLang="ko-KR" dirty="0"/>
              <a:t>Not yet found any reason why</a:t>
            </a:r>
            <a:r>
              <a:rPr lang="ko-KR" altLang="en-US" dirty="0"/>
              <a:t> </a:t>
            </a:r>
            <a:r>
              <a:rPr lang="en-US" altLang="ko-KR" dirty="0"/>
              <a:t>afl.rs (and its examples) does</a:t>
            </a:r>
            <a:r>
              <a:rPr lang="ko-KR" altLang="en-US" dirty="0"/>
              <a:t> </a:t>
            </a:r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use file inputs</a:t>
            </a:r>
          </a:p>
        </p:txBody>
      </p:sp>
    </p:spTree>
    <p:extLst>
      <p:ext uri="{BB962C8B-B14F-4D97-AF65-F5344CB8AC3E}">
        <p14:creationId xmlns:p14="http://schemas.microsoft.com/office/powerpoint/2010/main" val="410102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21C8-AB3C-4D5D-99C3-647EE796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90E34-7C4E-45A5-A52F-75287A89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Bugs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claxon by Fuzzing</a:t>
            </a:r>
          </a:p>
          <a:p>
            <a:pPr lvl="1"/>
            <a:r>
              <a:rPr lang="en-US" altLang="ko-KR" dirty="0"/>
              <a:t>Target program</a:t>
            </a:r>
          </a:p>
          <a:p>
            <a:pPr lvl="1"/>
            <a:r>
              <a:rPr lang="en-US" altLang="ko-KR" dirty="0"/>
              <a:t>Fuzzing configurations</a:t>
            </a:r>
          </a:p>
          <a:p>
            <a:pPr lvl="1"/>
            <a:r>
              <a:rPr lang="en-US" altLang="ko-KR" dirty="0"/>
              <a:t>Fuzzing results</a:t>
            </a:r>
            <a:endParaRPr lang="ko-KR" altLang="en-US" dirty="0"/>
          </a:p>
          <a:p>
            <a:r>
              <a:rPr lang="en-US" altLang="ko-KR" dirty="0"/>
              <a:t>Find Memory Bugs in claxon by RUDRA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16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D8522-DF0C-45FE-8216-E29E47AB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BD61F-4597-4873-8ED9-79426BD5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Fuzzing Rust Programs</a:t>
            </a:r>
          </a:p>
          <a:p>
            <a:pPr lvl="1"/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</a:t>
            </a:r>
          </a:p>
          <a:p>
            <a:pPr lvl="2"/>
            <a:r>
              <a:rPr lang="en-US" altLang="ko-KR" dirty="0"/>
              <a:t>in claxon with </a:t>
            </a:r>
            <a:r>
              <a:rPr lang="en-US" altLang="ko-KR" dirty="0" err="1"/>
              <a:t>MemorySanitizer</a:t>
            </a:r>
            <a:endParaRPr lang="en-US" altLang="ko-KR" dirty="0"/>
          </a:p>
          <a:p>
            <a:pPr lvl="2"/>
            <a:r>
              <a:rPr lang="en-US" altLang="ko-KR" dirty="0"/>
              <a:t>in Most Download crates</a:t>
            </a:r>
          </a:p>
          <a:p>
            <a:pPr lvl="1"/>
            <a:r>
              <a:rPr lang="en-US" altLang="ko-KR" dirty="0"/>
              <a:t>Try afl.rs for stand-alone programs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58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D32F-7AE7-4726-92B3-B0301E4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EF265-DD9B-46A0-86B0-09638054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claxon v0.4.1</a:t>
            </a:r>
          </a:p>
          <a:p>
            <a:pPr lvl="1"/>
            <a:r>
              <a:rPr lang="en-US" altLang="ko-KR" dirty="0"/>
              <a:t>FLAC decoder written in pure Rust</a:t>
            </a:r>
          </a:p>
          <a:p>
            <a:pPr lvl="1"/>
            <a:r>
              <a:rPr lang="en-US" altLang="ko-KR" dirty="0"/>
              <a:t>The version containing a memory safety bug (uninitialized read)</a:t>
            </a:r>
          </a:p>
          <a:p>
            <a:pPr lvl="2"/>
            <a:r>
              <a:rPr lang="en-US" altLang="ko-KR" dirty="0"/>
              <a:t>detected by </a:t>
            </a:r>
            <a:r>
              <a:rPr lang="en-US" altLang="ko-KR" dirty="0" err="1"/>
              <a:t>afl</a:t>
            </a:r>
            <a:r>
              <a:rPr lang="en-US" altLang="ko-KR" dirty="0"/>
              <a:t> with </a:t>
            </a:r>
            <a:r>
              <a:rPr lang="en-US" altLang="ko-KR" dirty="0" err="1"/>
              <a:t>libdiffuzz</a:t>
            </a:r>
            <a:r>
              <a:rPr lang="en-US" altLang="ko-KR" dirty="0"/>
              <a:t> (security-oriented alternative to Memory Sanitizer)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22368-AEAC-4392-9F86-B8221B6E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29" y="3277355"/>
            <a:ext cx="4432342" cy="1984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1A11E-4A34-4ACD-A51F-AF03DE29CEF0}"/>
              </a:ext>
            </a:extLst>
          </p:cNvPr>
          <p:cNvSpPr txBox="1"/>
          <p:nvPr/>
        </p:nvSpPr>
        <p:spPr>
          <a:xfrm>
            <a:off x="2355829" y="5262167"/>
            <a:ext cx="443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induces uninitialized memory region in src/frame.rs of claxon crate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9F6D6D-8068-4650-BE01-4725C3922013}"/>
              </a:ext>
            </a:extLst>
          </p:cNvPr>
          <p:cNvCxnSpPr/>
          <p:nvPr/>
        </p:nvCxnSpPr>
        <p:spPr>
          <a:xfrm>
            <a:off x="3245991" y="4443129"/>
            <a:ext cx="18504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892FCB-BF80-41D3-8DB1-A55634BD7548}"/>
              </a:ext>
            </a:extLst>
          </p:cNvPr>
          <p:cNvCxnSpPr/>
          <p:nvPr/>
        </p:nvCxnSpPr>
        <p:spPr>
          <a:xfrm>
            <a:off x="3238049" y="4324481"/>
            <a:ext cx="32782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E475E0E-6701-453D-935A-19C779BDEDDE}"/>
              </a:ext>
            </a:extLst>
          </p:cNvPr>
          <p:cNvCxnSpPr/>
          <p:nvPr/>
        </p:nvCxnSpPr>
        <p:spPr>
          <a:xfrm>
            <a:off x="3090265" y="4681447"/>
            <a:ext cx="12639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6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E9DA8-1B8E-4F9F-9D19-7F9C55FA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Configurations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E8819-6473-4508-AA31-F400FD71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34" y="1273629"/>
            <a:ext cx="4833843" cy="4909456"/>
          </a:xfrm>
        </p:spPr>
        <p:txBody>
          <a:bodyPr/>
          <a:lstStyle/>
          <a:p>
            <a:r>
              <a:rPr lang="en-US" altLang="ko-KR" dirty="0"/>
              <a:t>afl.rs (AFL++)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MemSanitizer</a:t>
            </a:r>
            <a:r>
              <a:rPr lang="en-US" altLang="ko-KR" dirty="0"/>
              <a:t> and target 1 (F1)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MemSanitizer</a:t>
            </a:r>
            <a:r>
              <a:rPr lang="en-US" altLang="ko-KR" dirty="0"/>
              <a:t> and target 2 (F2)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libdiffuzz</a:t>
            </a:r>
            <a:r>
              <a:rPr lang="en-US" altLang="ko-KR" dirty="0"/>
              <a:t> and target 2 (F3)</a:t>
            </a:r>
          </a:p>
          <a:p>
            <a:r>
              <a:rPr lang="en-US" altLang="ko-KR" dirty="0"/>
              <a:t>cargo-fuzz (</a:t>
            </a:r>
            <a:r>
              <a:rPr lang="en-US" altLang="ko-KR" dirty="0" err="1"/>
              <a:t>libfuzzer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 err="1"/>
              <a:t>MemSanitizer</a:t>
            </a:r>
            <a:r>
              <a:rPr lang="en-US" altLang="ko-KR" dirty="0"/>
              <a:t> (F4)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52303-F928-4FF0-ACF6-DAA52E69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41" y="3660009"/>
            <a:ext cx="3350642" cy="1902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D1ED1-F489-46FF-A83C-1CCFAFC79DA1}"/>
              </a:ext>
            </a:extLst>
          </p:cNvPr>
          <p:cNvSpPr txBox="1"/>
          <p:nvPr/>
        </p:nvSpPr>
        <p:spPr>
          <a:xfrm>
            <a:off x="1029741" y="5562602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cargo-fuzz’s fuzzing target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E7045-0EBE-48D8-B976-CA38874D1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9" y="127001"/>
            <a:ext cx="2914085" cy="1673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A5D9A8-1953-4BAB-8E0A-0D6FED2EEFBA}"/>
              </a:ext>
            </a:extLst>
          </p:cNvPr>
          <p:cNvSpPr txBox="1"/>
          <p:nvPr/>
        </p:nvSpPr>
        <p:spPr>
          <a:xfrm>
            <a:off x="6056392" y="1803598"/>
            <a:ext cx="2040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afl.rs’ fuzzing target 1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F23941-5D99-4575-B2CF-F23843F7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278" y="2197100"/>
            <a:ext cx="3626246" cy="4359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44691C-9497-4682-97BA-51EC0E661DDF}"/>
              </a:ext>
            </a:extLst>
          </p:cNvPr>
          <p:cNvSpPr txBox="1"/>
          <p:nvPr/>
        </p:nvSpPr>
        <p:spPr>
          <a:xfrm>
            <a:off x="6100929" y="6556521"/>
            <a:ext cx="2040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afl.rs’ fuzzing target 2 for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46E751-9356-4C41-B9F3-2B1CAB038F0F}"/>
              </a:ext>
            </a:extLst>
          </p:cNvPr>
          <p:cNvCxnSpPr>
            <a:cxnSpLocks/>
          </p:cNvCxnSpPr>
          <p:nvPr/>
        </p:nvCxnSpPr>
        <p:spPr>
          <a:xfrm>
            <a:off x="3873500" y="2667000"/>
            <a:ext cx="1434778" cy="1130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C8DD78-D449-4739-9D4E-133709D83DD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241800" y="963798"/>
            <a:ext cx="1377949" cy="7824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20F10B5-673B-4A70-BBA2-27F2C514CB81}"/>
              </a:ext>
            </a:extLst>
          </p:cNvPr>
          <p:cNvCxnSpPr>
            <a:cxnSpLocks/>
          </p:cNvCxnSpPr>
          <p:nvPr/>
        </p:nvCxnSpPr>
        <p:spPr>
          <a:xfrm>
            <a:off x="4489450" y="2311400"/>
            <a:ext cx="818828" cy="148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7382341-40F4-4695-8937-619B8E41C32E}"/>
              </a:ext>
            </a:extLst>
          </p:cNvPr>
          <p:cNvSpPr/>
          <p:nvPr/>
        </p:nvSpPr>
        <p:spPr>
          <a:xfrm>
            <a:off x="5619749" y="3213100"/>
            <a:ext cx="2469750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D346958-0CD8-4BE2-B951-B4302B01CF1D}"/>
              </a:ext>
            </a:extLst>
          </p:cNvPr>
          <p:cNvSpPr/>
          <p:nvPr/>
        </p:nvSpPr>
        <p:spPr>
          <a:xfrm>
            <a:off x="5619749" y="5078233"/>
            <a:ext cx="2469750" cy="1066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0F44A-F794-4EB6-B5E5-5452ACF87B77}"/>
              </a:ext>
            </a:extLst>
          </p:cNvPr>
          <p:cNvSpPr txBox="1"/>
          <p:nvPr/>
        </p:nvSpPr>
        <p:spPr>
          <a:xfrm>
            <a:off x="3957795" y="4297695"/>
            <a:ext cx="1450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Two different runs with an input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5644F9-94F0-4EA6-8655-05CCCE7CDC22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5226050" y="4123671"/>
            <a:ext cx="755386" cy="2531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ED9FB7-762B-43C3-A3C2-1452380979E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174605" y="4666745"/>
            <a:ext cx="806831" cy="567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759C40-2418-4407-9DA8-66B348F127F4}"/>
              </a:ext>
            </a:extLst>
          </p:cNvPr>
          <p:cNvSpPr txBox="1"/>
          <p:nvPr/>
        </p:nvSpPr>
        <p:spPr>
          <a:xfrm>
            <a:off x="3961380" y="5980691"/>
            <a:ext cx="126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Check the difference btw the two runs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FB1096-B575-41AF-9FD9-9CDF85B9B0D4}"/>
              </a:ext>
            </a:extLst>
          </p:cNvPr>
          <p:cNvSpPr/>
          <p:nvPr/>
        </p:nvSpPr>
        <p:spPr>
          <a:xfrm>
            <a:off x="5619749" y="6240235"/>
            <a:ext cx="1295401" cy="1272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CB09F83-C7B7-4476-8CFD-B8A4659449A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226050" y="6303857"/>
            <a:ext cx="3936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1F5B8-8771-4135-8E6A-918AD04A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Fuzzing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F2615-1253-4B3F-A416-C27EF262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 bug found by F1~F4</a:t>
            </a:r>
          </a:p>
          <a:p>
            <a:pPr lvl="1"/>
            <a:r>
              <a:rPr lang="en-US" altLang="ko-KR" dirty="0"/>
              <a:t>F1: afl.rs w/ </a:t>
            </a:r>
            <a:r>
              <a:rPr lang="en-US" altLang="ko-KR" dirty="0" err="1"/>
              <a:t>msan</a:t>
            </a:r>
            <a:r>
              <a:rPr lang="en-US" altLang="ko-KR" dirty="0"/>
              <a:t> and target1</a:t>
            </a:r>
          </a:p>
          <a:p>
            <a:pPr lvl="1"/>
            <a:r>
              <a:rPr lang="en-US" altLang="ko-KR" dirty="0"/>
              <a:t>F2: afl.rs w/ </a:t>
            </a:r>
            <a:r>
              <a:rPr lang="en-US" altLang="ko-KR" dirty="0" err="1"/>
              <a:t>msan</a:t>
            </a:r>
            <a:r>
              <a:rPr lang="en-US" altLang="ko-KR" dirty="0"/>
              <a:t> and target2</a:t>
            </a:r>
          </a:p>
          <a:p>
            <a:pPr lvl="1"/>
            <a:r>
              <a:rPr lang="en-US" altLang="ko-KR" dirty="0"/>
              <a:t>F3: afl.rs w/ </a:t>
            </a:r>
            <a:r>
              <a:rPr lang="en-US" altLang="ko-KR" dirty="0" err="1"/>
              <a:t>libdiffuzz</a:t>
            </a:r>
            <a:r>
              <a:rPr lang="en-US" altLang="ko-KR" dirty="0"/>
              <a:t> and target2</a:t>
            </a:r>
          </a:p>
          <a:p>
            <a:pPr lvl="1"/>
            <a:r>
              <a:rPr lang="en-US" altLang="ko-KR" dirty="0"/>
              <a:t>F4: cargo-fuzz w/ </a:t>
            </a:r>
            <a:r>
              <a:rPr lang="en-US" altLang="ko-KR" dirty="0" err="1"/>
              <a:t>msan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BC4C4E-624B-4710-8FDF-98C1A741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97135"/>
              </p:ext>
            </p:extLst>
          </p:nvPr>
        </p:nvGraphicFramePr>
        <p:xfrm>
          <a:off x="619126" y="3791857"/>
          <a:ext cx="790574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603258">
                  <a:extLst>
                    <a:ext uri="{9D8B030D-6E8A-4147-A177-3AD203B41FA5}">
                      <a16:colId xmlns:a16="http://schemas.microsoft.com/office/drawing/2014/main" val="1166993411"/>
                    </a:ext>
                  </a:extLst>
                </a:gridCol>
                <a:gridCol w="1204112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204112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93966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Config.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total inputs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edges found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# of edges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25,071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2,979,366,630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7,489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194,306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F2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13,018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1,551,816,818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9,067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197,453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F3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34,827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4,091,572,469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1,965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7,676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F4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1,797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169,398,131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2,153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721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F94C-E618-4F12-8EF8-9E351049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Memory Bugs in claxon by RUDRA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A6AA9-3517-4BE2-BB18-80781A11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Take less than 2 seconds of running time</a:t>
            </a:r>
          </a:p>
          <a:p>
            <a:r>
              <a:rPr lang="en-US" altLang="ko-KR" dirty="0"/>
              <a:t>Cannot find the known bug</a:t>
            </a:r>
          </a:p>
          <a:p>
            <a:r>
              <a:rPr lang="en-US" altLang="ko-KR" dirty="0"/>
              <a:t>Find other two memory bugs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85E03-6FED-468A-9C3C-6ADF304EBD45}"/>
              </a:ext>
            </a:extLst>
          </p:cNvPr>
          <p:cNvSpPr txBox="1"/>
          <p:nvPr/>
        </p:nvSpPr>
        <p:spPr>
          <a:xfrm>
            <a:off x="1148120" y="4443815"/>
            <a:ext cx="2117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Bug1 found by RUDRA in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71830-A082-4575-A31D-D13FF34FFE3B}"/>
              </a:ext>
            </a:extLst>
          </p:cNvPr>
          <p:cNvSpPr txBox="1"/>
          <p:nvPr/>
        </p:nvSpPr>
        <p:spPr>
          <a:xfrm>
            <a:off x="1148120" y="6506373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Bug2 found by RUDRA in claxon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E4D866-3F20-43C3-B89F-569585FB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25" y="2142563"/>
            <a:ext cx="3008618" cy="11019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B11C07-56F3-4B31-AE3E-5F9208BFB324}"/>
              </a:ext>
            </a:extLst>
          </p:cNvPr>
          <p:cNvSpPr txBox="1"/>
          <p:nvPr/>
        </p:nvSpPr>
        <p:spPr>
          <a:xfrm>
            <a:off x="5571811" y="3244954"/>
            <a:ext cx="3055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 implementation of </a:t>
            </a:r>
            <a:r>
              <a:rPr lang="en-US" altLang="ko-K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ReadBytes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triggering Bug1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59A3317-4E5D-4B63-B09D-E0E410BBA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71" y="5294399"/>
            <a:ext cx="3851384" cy="12119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99DC273-8514-413A-9A94-FF810BF1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8" y="2966875"/>
            <a:ext cx="3924830" cy="1476940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3425F4-3CB6-4383-A51A-8D5486C04A10}"/>
              </a:ext>
            </a:extLst>
          </p:cNvPr>
          <p:cNvCxnSpPr>
            <a:cxnSpLocks/>
          </p:cNvCxnSpPr>
          <p:nvPr/>
        </p:nvCxnSpPr>
        <p:spPr>
          <a:xfrm flipV="1">
            <a:off x="4169478" y="2124714"/>
            <a:ext cx="1278822" cy="8421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39F780-56AA-4590-91E2-01D4F5EEC6C4}"/>
              </a:ext>
            </a:extLst>
          </p:cNvPr>
          <p:cNvCxnSpPr>
            <a:cxnSpLocks/>
          </p:cNvCxnSpPr>
          <p:nvPr/>
        </p:nvCxnSpPr>
        <p:spPr>
          <a:xfrm>
            <a:off x="4169478" y="4443815"/>
            <a:ext cx="937103" cy="21933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581E943E-D4DE-4F9A-895A-652E15866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76466"/>
              </p:ext>
            </p:extLst>
          </p:nvPr>
        </p:nvGraphicFramePr>
        <p:xfrm>
          <a:off x="6144589" y="4060535"/>
          <a:ext cx="240291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91">
                  <a:extLst>
                    <a:ext uri="{9D8B030D-6E8A-4147-A177-3AD203B41FA5}">
                      <a16:colId xmlns:a16="http://schemas.microsoft.com/office/drawing/2014/main" val="949699039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2083832762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1493315770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3362002880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2941076569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2971717122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3789552838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104560417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1539099347"/>
                    </a:ext>
                  </a:extLst>
                </a:gridCol>
                <a:gridCol w="240291">
                  <a:extLst>
                    <a:ext uri="{9D8B030D-6E8A-4147-A177-3AD203B41FA5}">
                      <a16:colId xmlns:a16="http://schemas.microsoft.com/office/drawing/2014/main" val="361765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@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7478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2B75CB1-78C0-4311-9BAC-0F38F74F1190}"/>
              </a:ext>
            </a:extLst>
          </p:cNvPr>
          <p:cNvSpPr txBox="1"/>
          <p:nvPr/>
        </p:nvSpPr>
        <p:spPr>
          <a:xfrm>
            <a:off x="6521138" y="4492250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uninitialized ten bytes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5829EE3E-71A4-40B7-9142-C40B5B2F8AEA}"/>
              </a:ext>
            </a:extLst>
          </p:cNvPr>
          <p:cNvSpPr/>
          <p:nvPr/>
        </p:nvSpPr>
        <p:spPr>
          <a:xfrm rot="5400000">
            <a:off x="7194582" y="3198417"/>
            <a:ext cx="302924" cy="240291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EE9423-0FE5-41C5-9528-41997CD085B4}"/>
              </a:ext>
            </a:extLst>
          </p:cNvPr>
          <p:cNvSpPr txBox="1"/>
          <p:nvPr/>
        </p:nvSpPr>
        <p:spPr>
          <a:xfrm>
            <a:off x="5085949" y="3547027"/>
            <a:ext cx="13087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vendor_len</a:t>
            </a:r>
            <a:r>
              <a:rPr lang="en-US" altLang="ko-KR" sz="1100" dirty="0"/>
              <a:t> == 10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EAB66E-B960-4B99-88B6-984C2296B37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984500" y="3429000"/>
            <a:ext cx="2101449" cy="248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D25FC0E-640F-412C-B99B-2D4CA8227E4D}"/>
              </a:ext>
            </a:extLst>
          </p:cNvPr>
          <p:cNvSpPr txBox="1"/>
          <p:nvPr/>
        </p:nvSpPr>
        <p:spPr>
          <a:xfrm>
            <a:off x="5085948" y="4016489"/>
            <a:ext cx="19623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vendor_bytes</a:t>
            </a:r>
            <a:r>
              <a:rPr lang="en-US" altLang="ko-KR" sz="1100" dirty="0"/>
              <a:t> :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042F514-0C80-483B-8102-AAB3A159CAA9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642557" y="3651922"/>
            <a:ext cx="1345853" cy="885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BDE8133-72B1-461C-8B45-9CE2B8E9B2EE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355361" y="3773312"/>
            <a:ext cx="1742641" cy="16403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B10AB1E-ACA9-46C8-BDCD-CCD011D680DA}"/>
              </a:ext>
            </a:extLst>
          </p:cNvPr>
          <p:cNvSpPr txBox="1"/>
          <p:nvPr/>
        </p:nvSpPr>
        <p:spPr>
          <a:xfrm>
            <a:off x="5098002" y="5282837"/>
            <a:ext cx="25393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unsafely set </a:t>
            </a:r>
            <a:r>
              <a:rPr lang="en-US" altLang="ko-KR" sz="1100" dirty="0" err="1"/>
              <a:t>vendor_bytes.len</a:t>
            </a:r>
            <a:r>
              <a:rPr lang="en-US" altLang="ko-KR" sz="1100" dirty="0"/>
              <a:t>() as 10.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8A1648-F0CF-4B06-9A27-4149332D7F0A}"/>
              </a:ext>
            </a:extLst>
          </p:cNvPr>
          <p:cNvSpPr txBox="1"/>
          <p:nvPr/>
        </p:nvSpPr>
        <p:spPr>
          <a:xfrm>
            <a:off x="5085948" y="4739957"/>
            <a:ext cx="2473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vendor_bytes.len</a:t>
            </a:r>
            <a:r>
              <a:rPr lang="en-US" altLang="ko-KR" sz="1100" dirty="0"/>
              <a:t>() is remained as 0.</a:t>
            </a:r>
            <a:endParaRPr lang="ko-KR" altLang="en-US" sz="1100" dirty="0"/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839FC940-4159-4206-8B84-7950999E05CC}"/>
              </a:ext>
            </a:extLst>
          </p:cNvPr>
          <p:cNvSpPr/>
          <p:nvPr/>
        </p:nvSpPr>
        <p:spPr>
          <a:xfrm>
            <a:off x="4988410" y="4106015"/>
            <a:ext cx="208962" cy="86187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AC4250C-914E-4292-8DE0-5712E9C6392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845712" y="3817459"/>
            <a:ext cx="2256298" cy="1889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901795E-E89F-4147-9FFD-96C518BE8350}"/>
              </a:ext>
            </a:extLst>
          </p:cNvPr>
          <p:cNvSpPr txBox="1"/>
          <p:nvPr/>
        </p:nvSpPr>
        <p:spPr>
          <a:xfrm>
            <a:off x="5102010" y="5575686"/>
            <a:ext cx="38925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read_into</a:t>
            </a:r>
            <a:r>
              <a:rPr lang="en-US" altLang="ko-KR" sz="1100" dirty="0"/>
              <a:t> do nothing; </a:t>
            </a:r>
            <a:r>
              <a:rPr lang="en-US" altLang="ko-KR" sz="1100" dirty="0" err="1"/>
              <a:t>vecdor_bytes</a:t>
            </a:r>
            <a:r>
              <a:rPr lang="en-US" altLang="ko-KR" sz="1100" dirty="0"/>
              <a:t> remains as uninitialized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FC7D27-5D95-4128-8F69-86431E5C8691}"/>
              </a:ext>
            </a:extLst>
          </p:cNvPr>
          <p:cNvSpPr txBox="1"/>
          <p:nvPr/>
        </p:nvSpPr>
        <p:spPr>
          <a:xfrm>
            <a:off x="5102010" y="5961060"/>
            <a:ext cx="38925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vendor is “ace1eb#@</a:t>
            </a:r>
            <a:r>
              <a:rPr lang="en-US" altLang="ko-KR" sz="1100" dirty="0" err="1"/>
              <a:t>db</a:t>
            </a:r>
            <a:r>
              <a:rPr lang="en-US" altLang="ko-KR" sz="1100" dirty="0"/>
              <a:t>” which is converted from the uninitialized memory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FDED9A8-4254-426E-8221-F63347102C5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796482" y="4022080"/>
            <a:ext cx="2305528" cy="2154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0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C69B2-DA28-4D08-A14C-981ADB68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RUDRA Cannot Find the Known Bug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B6F8F-AF82-4030-BE18-C3B2C337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Because RUDRA’s analysis is bounded within a function.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5A963-65E6-484E-ABF9-63891906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3" y="1847850"/>
            <a:ext cx="4402777" cy="473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9B649-2F0F-43C1-A158-80BDE61AAD6E}"/>
              </a:ext>
            </a:extLst>
          </p:cNvPr>
          <p:cNvSpPr txBox="1"/>
          <p:nvPr/>
        </p:nvSpPr>
        <p:spPr>
          <a:xfrm>
            <a:off x="4585015" y="2400855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analysis conducted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for each unsafe function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4369C10E-251D-4092-963B-49830B433FA4}"/>
              </a:ext>
            </a:extLst>
          </p:cNvPr>
          <p:cNvSpPr/>
          <p:nvPr/>
        </p:nvSpPr>
        <p:spPr>
          <a:xfrm>
            <a:off x="4057650" y="2527300"/>
            <a:ext cx="615950" cy="3924300"/>
          </a:xfrm>
          <a:prstGeom prst="rightBrace">
            <a:avLst>
              <a:gd name="adj1" fmla="val 10583"/>
              <a:gd name="adj2" fmla="val 364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7AA1864-3851-4070-878B-AA9526FF278A}"/>
              </a:ext>
            </a:extLst>
          </p:cNvPr>
          <p:cNvSpPr/>
          <p:nvPr/>
        </p:nvSpPr>
        <p:spPr>
          <a:xfrm>
            <a:off x="3619500" y="3429000"/>
            <a:ext cx="1892300" cy="2927353"/>
          </a:xfrm>
          <a:prstGeom prst="rightBrace">
            <a:avLst>
              <a:gd name="adj1" fmla="val 10919"/>
              <a:gd name="adj2" fmla="val 5133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F7D32-9B0F-4AC8-A0C7-AAB0C1D9030A}"/>
              </a:ext>
            </a:extLst>
          </p:cNvPr>
          <p:cNvSpPr txBox="1"/>
          <p:nvPr/>
        </p:nvSpPr>
        <p:spPr>
          <a:xfrm>
            <a:off x="5456218" y="3098692"/>
            <a:ext cx="2406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taint analysis on the control flow graph of the function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(does not deep into callee functions)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BB5C1-57F9-4278-91F8-D054091F6F54}"/>
              </a:ext>
            </a:extLst>
          </p:cNvPr>
          <p:cNvSpPr txBox="1"/>
          <p:nvPr/>
        </p:nvSpPr>
        <p:spPr>
          <a:xfrm>
            <a:off x="5353837" y="4105748"/>
            <a:ext cx="3790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mark tainted location such as </a:t>
            </a:r>
            <a:r>
              <a:rPr lang="en-US" altLang="ko-KR" sz="1200" dirty="0" err="1">
                <a:solidFill>
                  <a:srgbClr val="7030A0"/>
                </a:solidFill>
              </a:rPr>
              <a:t>Vec</a:t>
            </a:r>
            <a:r>
              <a:rPr lang="en-US" altLang="ko-KR" sz="1200" dirty="0">
                <a:solidFill>
                  <a:srgbClr val="7030A0"/>
                </a:solidFill>
              </a:rPr>
              <a:t>::</a:t>
            </a:r>
            <a:r>
              <a:rPr lang="en-US" altLang="ko-KR" sz="1200" dirty="0" err="1">
                <a:solidFill>
                  <a:srgbClr val="7030A0"/>
                </a:solidFill>
              </a:rPr>
              <a:t>set_len</a:t>
            </a:r>
            <a:r>
              <a:rPr lang="en-US" altLang="ko-KR" sz="1200" dirty="0">
                <a:solidFill>
                  <a:srgbClr val="7030A0"/>
                </a:solidFill>
              </a:rPr>
              <a:t>(),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however,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the unsafe function in claxon (e.g., </a:t>
            </a:r>
            <a:r>
              <a:rPr lang="en-US" altLang="ko-KR" sz="1200" dirty="0" err="1">
                <a:solidFill>
                  <a:srgbClr val="7030A0"/>
                </a:solidFill>
              </a:rPr>
              <a:t>ensure_buffer_len</a:t>
            </a:r>
            <a:r>
              <a:rPr lang="en-US" altLang="ko-KR" sz="1200" dirty="0">
                <a:solidFill>
                  <a:srgbClr val="7030A0"/>
                </a:solidFill>
              </a:rPr>
              <a:t>, the function of the known bug) is not marked as tainted.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DA905-27EE-4141-B5D2-2A21C70D72D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740150" y="4257856"/>
            <a:ext cx="1613687" cy="26339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7684317B-90AD-4E07-9F31-5109181A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64" y="5033971"/>
            <a:ext cx="4006050" cy="12603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58A98F-6C90-47CD-8288-B579B2233118}"/>
              </a:ext>
            </a:extLst>
          </p:cNvPr>
          <p:cNvSpPr txBox="1"/>
          <p:nvPr/>
        </p:nvSpPr>
        <p:spPr>
          <a:xfrm>
            <a:off x="5012764" y="6290876"/>
            <a:ext cx="40060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Within the function, no propagation of the taint occur. However,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the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function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itself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is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of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set_len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function.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862A1-7AB4-4FFF-B7A6-7BD5773EE4C9}"/>
              </a:ext>
            </a:extLst>
          </p:cNvPr>
          <p:cNvSpPr txBox="1"/>
          <p:nvPr/>
        </p:nvSpPr>
        <p:spPr>
          <a:xfrm>
            <a:off x="6843719" y="5479503"/>
            <a:ext cx="924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tainted!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47C5B5A-15A4-4C1A-A71D-7C92F27DD66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48450" y="5664169"/>
            <a:ext cx="19526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E98D9A-0F89-424E-9D47-C458FD7E8D54}"/>
              </a:ext>
            </a:extLst>
          </p:cNvPr>
          <p:cNvSpPr/>
          <p:nvPr/>
        </p:nvSpPr>
        <p:spPr>
          <a:xfrm>
            <a:off x="751562" y="2473890"/>
            <a:ext cx="2386208" cy="739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64ADC2-8B9F-48AD-A5BD-11931D9810DE}"/>
              </a:ext>
            </a:extLst>
          </p:cNvPr>
          <p:cNvSpPr/>
          <p:nvPr/>
        </p:nvSpPr>
        <p:spPr>
          <a:xfrm>
            <a:off x="1559490" y="4168617"/>
            <a:ext cx="2180660" cy="17847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3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E17D-9D43-430E-B904-D50FEC09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0F85B-D3FE-42B2-AFC7-C437B467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whether </a:t>
            </a:r>
            <a:r>
              <a:rPr lang="en-US" altLang="ko-KR" dirty="0" err="1"/>
              <a:t>fuzzers</a:t>
            </a:r>
            <a:r>
              <a:rPr lang="en-US" altLang="ko-KR" dirty="0"/>
              <a:t> can find memory safety bugs in Rust programs</a:t>
            </a:r>
          </a:p>
          <a:p>
            <a:pPr lvl="1"/>
            <a:r>
              <a:rPr lang="en-US" altLang="ko-KR" dirty="0"/>
              <a:t>in an unsafe crate (different versions of claxon)</a:t>
            </a:r>
          </a:p>
          <a:p>
            <a:pPr lvl="1"/>
            <a:r>
              <a:rPr lang="en-US" altLang="ko-KR" dirty="0"/>
              <a:t>with various fuzz targets</a:t>
            </a:r>
          </a:p>
          <a:p>
            <a:pPr lvl="2"/>
            <a:r>
              <a:rPr lang="en-US" altLang="ko-KR" dirty="0"/>
              <a:t>refer to a fuzz target generation technique for Rust: RULF: </a:t>
            </a:r>
            <a:r>
              <a:rPr lang="en-US" altLang="ko-KR" i="1" dirty="0"/>
              <a:t>Rust Library Fuzzing via API Dependency Graph Traversal, ASE 2021</a:t>
            </a:r>
          </a:p>
          <a:p>
            <a:pPr lvl="1"/>
            <a:r>
              <a:rPr lang="en-US" altLang="ko-KR" dirty="0"/>
              <a:t>in Most Download crates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Try afl.rs for stand-alone programs</a:t>
            </a:r>
          </a:p>
          <a:p>
            <a:r>
              <a:rPr lang="en-US" altLang="ko-KR" dirty="0"/>
              <a:t>Does </a:t>
            </a:r>
            <a:r>
              <a:rPr lang="en-US" altLang="ko-KR" dirty="0" err="1"/>
              <a:t>fuzzers</a:t>
            </a:r>
            <a:r>
              <a:rPr lang="en-US" altLang="ko-KR" dirty="0"/>
              <a:t> detects memory safety bugs that RUDRA cannot detect?</a:t>
            </a:r>
          </a:p>
          <a:p>
            <a:pPr lvl="1"/>
            <a:r>
              <a:rPr lang="en-US" altLang="ko-KR" dirty="0"/>
              <a:t>Compare more bugs that </a:t>
            </a:r>
            <a:r>
              <a:rPr lang="en-US" altLang="ko-KR" dirty="0" err="1"/>
              <a:t>fuzzers</a:t>
            </a:r>
            <a:r>
              <a:rPr lang="en-US" altLang="ko-KR" dirty="0"/>
              <a:t> found and RUDRA found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30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70F69-1201-4CDA-AC23-CED9DE6C7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DCE78E-6760-46E4-BCBD-42353EE62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124855</TotalTime>
  <Words>1525</Words>
  <Application>Microsoft Office PowerPoint</Application>
  <PresentationFormat>화면 슬라이드 쇼(4:3)</PresentationFormat>
  <Paragraphs>243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Arial Black</vt:lpstr>
      <vt:lpstr>Times New Roman</vt:lpstr>
      <vt:lpstr>Office 테마</vt:lpstr>
      <vt:lpstr>ToDo</vt:lpstr>
      <vt:lpstr>Today’s Overview</vt:lpstr>
      <vt:lpstr>Target Program</vt:lpstr>
      <vt:lpstr>Fuzzing Configurations</vt:lpstr>
      <vt:lpstr>Fuzzing Results</vt:lpstr>
      <vt:lpstr>Find Memory Bugs in claxon by RUDRA</vt:lpstr>
      <vt:lpstr>RUDRA Cannot Find the Known Bug</vt:lpstr>
      <vt:lpstr>Next ToDo</vt:lpstr>
      <vt:lpstr>PowerPoint 프레젠테이션</vt:lpstr>
      <vt:lpstr>PowerPoint 프레젠테이션</vt:lpstr>
      <vt:lpstr>ToDo</vt:lpstr>
      <vt:lpstr>Find Memory Safety Bugs in Rust Programs using Fuzzers</vt:lpstr>
      <vt:lpstr>Target Programs</vt:lpstr>
      <vt:lpstr>Fuzzing Configuration (Initial Attempt)</vt:lpstr>
      <vt:lpstr>Fuzzing Results (Initial Attempt)</vt:lpstr>
      <vt:lpstr>Revise Fuzzing Configurations</vt:lpstr>
      <vt:lpstr>Revised Fuzzing Configuration</vt:lpstr>
      <vt:lpstr>Fuzzing Results</vt:lpstr>
      <vt:lpstr>Discussion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6363</cp:revision>
  <cp:lastPrinted>2021-12-09T05:53:59Z</cp:lastPrinted>
  <dcterms:created xsi:type="dcterms:W3CDTF">2019-01-18T11:50:36Z</dcterms:created>
  <dcterms:modified xsi:type="dcterms:W3CDTF">2022-05-13T10:44:58Z</dcterms:modified>
</cp:coreProperties>
</file>