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795" r:id="rId14"/>
    <p:sldId id="794" r:id="rId15"/>
    <p:sldId id="809" r:id="rId16"/>
    <p:sldId id="810" r:id="rId17"/>
    <p:sldId id="812" r:id="rId18"/>
    <p:sldId id="811" r:id="rId19"/>
    <p:sldId id="813" r:id="rId20"/>
    <p:sldId id="814" r:id="rId21"/>
    <p:sldId id="815" r:id="rId22"/>
    <p:sldId id="816" r:id="rId23"/>
    <p:sldId id="817" r:id="rId24"/>
    <p:sldId id="818" r:id="rId25"/>
    <p:sldId id="819" r:id="rId2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70D8"/>
    <a:srgbClr val="41719C"/>
    <a:srgbClr val="FFFF66"/>
    <a:srgbClr val="BFBFBF"/>
    <a:srgbClr val="0E8012"/>
    <a:srgbClr val="BDD7EE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2082" autoAdjust="0"/>
  </p:normalViewPr>
  <p:slideViewPr>
    <p:cSldViewPr snapToGrid="0">
      <p:cViewPr varScale="1">
        <p:scale>
          <a:sx n="102" d="100"/>
          <a:sy n="102" d="100"/>
        </p:scale>
        <p:origin x="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DE240B-A247-477C-A2E9-7EA2434E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Related Works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250E128-6076-41B4-8A58-683FFB4C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Search “rust fuzzing” and “fuzz rust” in google scholar</a:t>
            </a:r>
          </a:p>
          <a:p>
            <a:pPr lvl="1"/>
            <a:r>
              <a:rPr lang="en-US" altLang="ko-KR" dirty="0"/>
              <a:t>Review the 100 most relevant results for each keyword</a:t>
            </a:r>
          </a:p>
          <a:p>
            <a:r>
              <a:rPr lang="en-US" altLang="ko-KR" dirty="0"/>
              <a:t>Collect 2 papers on fuzzing Rust programs</a:t>
            </a:r>
          </a:p>
          <a:p>
            <a:r>
              <a:rPr lang="en-US" altLang="ko-KR" dirty="0"/>
              <a:t>Collect 9 papers on analyzing Rust safety bugs</a:t>
            </a:r>
          </a:p>
          <a:p>
            <a:pPr lvl="1"/>
            <a:r>
              <a:rPr lang="en-US" altLang="ko-KR" dirty="0"/>
              <a:t>using static analysis, dynamic analysis other than fuzzing, or manual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97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19AA4-4A89-4009-B854-F16B963C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SafeDrop</a:t>
            </a:r>
            <a:r>
              <a:rPr lang="en-US" altLang="ko-KR" dirty="0"/>
              <a:t>: Detecting Memory Deallocation Bugs of Rust Programs via Static Data-flow Analysis, </a:t>
            </a:r>
            <a:r>
              <a:rPr lang="en-US" altLang="ko-KR" dirty="0" err="1"/>
              <a:t>arXiv</a:t>
            </a:r>
            <a:r>
              <a:rPr lang="en-US" altLang="ko-KR" dirty="0"/>
              <a:t> 2021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9F0A-F6D8-41EB-8949-133EEFB1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Detecting memory deallocation bugs (e.g., use-after-free, dangling pointer, double free) using a static path-sensitive data-flow analysis</a:t>
            </a:r>
          </a:p>
          <a:p>
            <a:r>
              <a:rPr lang="en-US" altLang="ko-KR" dirty="0"/>
              <a:t>The static analysis</a:t>
            </a:r>
          </a:p>
          <a:p>
            <a:pPr lvl="1"/>
            <a:r>
              <a:rPr lang="en-US" altLang="ko-KR" dirty="0"/>
              <a:t>Avoid path explosion by using meet-over-path method and modified </a:t>
            </a:r>
            <a:r>
              <a:rPr lang="en-US" altLang="ko-KR" dirty="0" err="1"/>
              <a:t>Tarjan</a:t>
            </a:r>
            <a:r>
              <a:rPr lang="en-US" altLang="ko-KR" dirty="0"/>
              <a:t> algorithm (eliminate redundant paths)</a:t>
            </a:r>
          </a:p>
          <a:p>
            <a:pPr lvl="1"/>
            <a:r>
              <a:rPr lang="en-US" altLang="ko-KR" dirty="0"/>
              <a:t>Analyze the safety of drop statements for each extracted path</a:t>
            </a:r>
          </a:p>
          <a:p>
            <a:pPr lvl="1"/>
            <a:r>
              <a:rPr lang="en-US" altLang="ko-KR" dirty="0"/>
              <a:t>Recursive analysis following function calls</a:t>
            </a:r>
          </a:p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Achieve 100% recall for 8 known CVEs (with reasonable FP)</a:t>
            </a:r>
          </a:p>
          <a:p>
            <a:pPr lvl="1"/>
            <a:r>
              <a:rPr lang="en-US" altLang="ko-KR" dirty="0"/>
              <a:t>Among 8 real-world Rust crates, no FP for 6 crates and no more than 2 FP for a crate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9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44783-4E68-43BA-BFD0-A1430D4B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Understanding Memory and Thread Safety Practices and Issues in Real-world Rust Programs, PLDI 2020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79BC9-203E-41E3-B5C3-67D437EF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Empirical study on real-world Rust programs (850 unsafe code usages, 70 mem-safety issues, and 100 thread-safety issues)</a:t>
            </a:r>
          </a:p>
          <a:p>
            <a:r>
              <a:rPr lang="en-US" altLang="ko-KR" dirty="0"/>
              <a:t>Two new static bug detector</a:t>
            </a:r>
          </a:p>
          <a:p>
            <a:pPr lvl="1"/>
            <a:r>
              <a:rPr lang="en-US" altLang="ko-KR" dirty="0"/>
              <a:t>For detecting memory bugs</a:t>
            </a:r>
          </a:p>
          <a:p>
            <a:pPr lvl="2"/>
            <a:r>
              <a:rPr lang="en-US" altLang="ko-KR" dirty="0"/>
              <a:t>Maintain state of each variable (dead or alive) by monitoring MIR calls</a:t>
            </a:r>
          </a:p>
          <a:p>
            <a:pPr lvl="2"/>
            <a:r>
              <a:rPr lang="en-US" altLang="ko-KR" dirty="0"/>
              <a:t>Conduct “points-to” analysis to identify whether a dereferenced pointer/reference is dead or alive</a:t>
            </a:r>
          </a:p>
          <a:p>
            <a:pPr lvl="2"/>
            <a:r>
              <a:rPr lang="en-US" altLang="ko-KR" dirty="0"/>
              <a:t>Found four previously unknown bugs</a:t>
            </a:r>
          </a:p>
          <a:p>
            <a:pPr lvl="1"/>
            <a:r>
              <a:rPr lang="en-US" altLang="ko-KR" dirty="0"/>
              <a:t>For detecting concurrency bugs</a:t>
            </a:r>
          </a:p>
          <a:p>
            <a:pPr lvl="2"/>
            <a:r>
              <a:rPr lang="en-US" altLang="ko-KR" dirty="0"/>
              <a:t>Check lifetime of each lock by identifying call sites of lock() and the implicit release sites of them</a:t>
            </a:r>
          </a:p>
          <a:p>
            <a:pPr lvl="2"/>
            <a:r>
              <a:rPr lang="en-US" altLang="ko-KR" dirty="0"/>
              <a:t>Found six previously unknown double-lock bugs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85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D804A-C6D4-40DF-830C-52755329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Memory-Safety Challenge Considered Solved? An In-Depth Study with All Rust CVEs, TOSEM 2021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7CEE-B131-47B6-B210-A9DBC396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Survey 186 bug reports of real-world Rust crates</a:t>
            </a:r>
          </a:p>
          <a:p>
            <a:r>
              <a:rPr lang="en-US" altLang="ko-KR" dirty="0"/>
              <a:t>Found three typical categories of mem-safety bugs</a:t>
            </a:r>
          </a:p>
          <a:p>
            <a:pPr lvl="1"/>
            <a:r>
              <a:rPr lang="en-US" altLang="ko-KR" dirty="0"/>
              <a:t>Automatic mem reclaim, unsound function, and unsound generic or trait</a:t>
            </a:r>
          </a:p>
          <a:p>
            <a:r>
              <a:rPr lang="en-US" altLang="ko-KR" dirty="0"/>
              <a:t>Best practice for code suggestion</a:t>
            </a:r>
          </a:p>
          <a:p>
            <a:pPr lvl="1"/>
            <a:r>
              <a:rPr lang="en-US" altLang="ko-KR" dirty="0"/>
              <a:t>Proper generic bound declaration (similar to the </a:t>
            </a:r>
            <a:r>
              <a:rPr lang="en-US" altLang="ko-KR" i="1" dirty="0"/>
              <a:t>propagating Send/Sync in generic types bug</a:t>
            </a:r>
            <a:r>
              <a:rPr lang="en-US" altLang="ko-KR" dirty="0"/>
              <a:t> defined in the RUDRA paper)</a:t>
            </a:r>
          </a:p>
          <a:p>
            <a:pPr lvl="1"/>
            <a:r>
              <a:rPr lang="en-US" altLang="ko-KR" dirty="0"/>
              <a:t>Avoiding bad drop at cleanup (similar to the </a:t>
            </a:r>
            <a:r>
              <a:rPr lang="en-US" altLang="ko-KR" i="1" dirty="0"/>
              <a:t>panic safety bug</a:t>
            </a:r>
            <a:r>
              <a:rPr lang="en-US" altLang="ko-KR" dirty="0"/>
              <a:t> defined in the RUDRA paper)</a:t>
            </a:r>
          </a:p>
          <a:p>
            <a:pPr lvl="1"/>
            <a:r>
              <a:rPr lang="en-US" altLang="ko-KR" dirty="0"/>
              <a:t>Proper unsafe declaration</a:t>
            </a:r>
          </a:p>
        </p:txBody>
      </p:sp>
    </p:spTree>
    <p:extLst>
      <p:ext uri="{BB962C8B-B14F-4D97-AF65-F5344CB8AC3E}">
        <p14:creationId xmlns:p14="http://schemas.microsoft.com/office/powerpoint/2010/main" val="321249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153D8E-D82E-48D8-8A66-889C8B9E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 Rust Used Safely by Software Developers?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780EC-5A76-44CE-8D10-1E7A16FD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000" dirty="0"/>
              <a:t>Ana Nora Evans, Bradford Campbell, and Mary Lou </a:t>
            </a:r>
            <a:r>
              <a:rPr lang="en-US" altLang="ko-KR" sz="2000" dirty="0" err="1"/>
              <a:t>Soffa</a:t>
            </a:r>
            <a:r>
              <a:rPr lang="en-US" altLang="ko-KR" sz="2000" dirty="0"/>
              <a:t>.</a:t>
            </a:r>
          </a:p>
          <a:p>
            <a:pPr algn="ctr"/>
            <a:r>
              <a:rPr lang="en-US" altLang="ko-KR" sz="2000" dirty="0"/>
              <a:t>University of Virginia</a:t>
            </a:r>
          </a:p>
          <a:p>
            <a:pPr algn="ctr"/>
            <a:r>
              <a:rPr lang="en-US" altLang="ko-KR" sz="2000" dirty="0"/>
              <a:t>ICSE 2020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40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DA93-3D81-4E18-9815-8A11D3E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Much Unsafe Codes are Used in Rust Programs?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635B0-2D77-4D46-B469-784966EB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only declared unsafe codes but also possibly unsafe codes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CA2952-99B7-4715-9E68-5EAEDA09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5350648"/>
            <a:ext cx="2000250" cy="962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F998D6-B26D-4848-8EB5-6C37891F6DD9}"/>
              </a:ext>
            </a:extLst>
          </p:cNvPr>
          <p:cNvSpPr txBox="1"/>
          <p:nvPr/>
        </p:nvSpPr>
        <p:spPr>
          <a:xfrm>
            <a:off x="3536300" y="6224736"/>
            <a:ext cx="2071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annotation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taxanomy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B32157-234C-4F44-B7B4-895F1C1EE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73" b="13526"/>
          <a:stretch/>
        </p:blipFill>
        <p:spPr>
          <a:xfrm>
            <a:off x="396186" y="2118377"/>
            <a:ext cx="5669987" cy="27098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991E06-A7AB-49B9-99CC-0995FE126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08" t="35198" r="17186" b="13526"/>
          <a:stretch/>
        </p:blipFill>
        <p:spPr>
          <a:xfrm>
            <a:off x="6649074" y="3221384"/>
            <a:ext cx="1799303" cy="1606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411855-4840-499D-A073-83BDFC342606}"/>
              </a:ext>
            </a:extLst>
          </p:cNvPr>
          <p:cNvSpPr txBox="1"/>
          <p:nvPr/>
        </p:nvSpPr>
        <p:spPr>
          <a:xfrm>
            <a:off x="2483218" y="4828240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libraries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FD04-1E08-4420-8AF3-E9022A9B43FE}"/>
              </a:ext>
            </a:extLst>
          </p:cNvPr>
          <p:cNvSpPr txBox="1"/>
          <p:nvPr/>
        </p:nvSpPr>
        <p:spPr>
          <a:xfrm>
            <a:off x="6406425" y="4828239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 of the libraries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4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8255A-7B7E-4D8E-A70A-A8CCC898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Function Call Graph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F7C1E-326B-40CF-808C-5A1396BA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identify safe, declared unsafe, and possibly unsafe functions</a:t>
            </a:r>
          </a:p>
          <a:p>
            <a:pPr lvl="1"/>
            <a:r>
              <a:rPr lang="en-US" altLang="ko-KR" dirty="0"/>
              <a:t>two versions of call graphs: optimistic and conservative by considering polymorphism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8E697B-BFF7-4DEC-AED6-0D2796FD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28" y="5097346"/>
            <a:ext cx="2152650" cy="1666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B78F55-5F33-453B-8A33-C1750EEB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19" y="5078296"/>
            <a:ext cx="2105025" cy="1685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9227885-675F-42F1-8515-66EE7EA47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273" b="13526"/>
          <a:stretch/>
        </p:blipFill>
        <p:spPr>
          <a:xfrm>
            <a:off x="2597192" y="2784535"/>
            <a:ext cx="3949615" cy="1887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C7CE9C-AE80-48D2-B45F-F98631F06DFD}"/>
              </a:ext>
            </a:extLst>
          </p:cNvPr>
          <p:cNvSpPr txBox="1"/>
          <p:nvPr/>
        </p:nvSpPr>
        <p:spPr>
          <a:xfrm>
            <a:off x="3828097" y="4672179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libraries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5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7F716-FE70-4BEB-96D6-6E0DAFD5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FEAB-D757-4DF9-872A-B23266ED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much Rust codes are unsafe?</a:t>
            </a:r>
          </a:p>
          <a:p>
            <a:pPr lvl="1"/>
            <a:r>
              <a:rPr lang="en-US" altLang="ko-KR" dirty="0"/>
              <a:t>RQ1: How much declared unsafe?</a:t>
            </a:r>
          </a:p>
          <a:p>
            <a:pPr lvl="1"/>
            <a:r>
              <a:rPr lang="en-US" altLang="ko-KR" dirty="0"/>
              <a:t>RQ2: How much possibly unsafe?</a:t>
            </a:r>
          </a:p>
          <a:p>
            <a:r>
              <a:rPr lang="en-US" altLang="ko-KR" dirty="0"/>
              <a:t>How developers use unsafe codes?</a:t>
            </a:r>
          </a:p>
          <a:p>
            <a:pPr lvl="1"/>
            <a:r>
              <a:rPr lang="en-US" altLang="ko-KR" dirty="0"/>
              <a:t>RQ3: What Unsafe Rust operations are used?</a:t>
            </a:r>
          </a:p>
          <a:p>
            <a:pPr lvl="1"/>
            <a:r>
              <a:rPr lang="en-US" altLang="ko-KR" dirty="0"/>
              <a:t>RQ4: What type of unsafe functions are called?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RQ5: Does the use of Unsafe Rust change over time?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RQ6: Why do Rust developers use unsafe?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4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BBAE8-F8DC-4F3B-9277-0DA52858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B0E0A-00E1-4B44-B73A-3AA36868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13,096 crates from </a:t>
            </a:r>
            <a:r>
              <a:rPr lang="en-US" altLang="ko-KR" b="1" dirty="0"/>
              <a:t>crates.io</a:t>
            </a:r>
          </a:p>
          <a:p>
            <a:pPr lvl="1"/>
            <a:r>
              <a:rPr lang="en-US" altLang="ko-KR" dirty="0"/>
              <a:t>Excluding crates that are not compiled (30% of the total registered crates)</a:t>
            </a:r>
          </a:p>
          <a:p>
            <a:pPr lvl="1"/>
            <a:r>
              <a:rPr lang="en-US" altLang="ko-KR" b="1" dirty="0"/>
              <a:t>Most Downloaded</a:t>
            </a:r>
            <a:r>
              <a:rPr lang="en-US" altLang="ko-KR" dirty="0"/>
              <a:t>: a subset of 462 top downloaded crates from crates.io</a:t>
            </a:r>
          </a:p>
          <a:p>
            <a:r>
              <a:rPr lang="en-US" altLang="ko-KR" b="1" dirty="0"/>
              <a:t>Servo</a:t>
            </a:r>
            <a:r>
              <a:rPr lang="en-US" altLang="ko-KR" dirty="0"/>
              <a:t> (approximately 50 crates)</a:t>
            </a:r>
          </a:p>
          <a:p>
            <a:pPr lvl="1"/>
            <a:r>
              <a:rPr lang="en-US" altLang="ko-KR" dirty="0"/>
              <a:t>As “higher quality” crates</a:t>
            </a:r>
          </a:p>
        </p:txBody>
      </p:sp>
    </p:spTree>
    <p:extLst>
      <p:ext uri="{BB962C8B-B14F-4D97-AF65-F5344CB8AC3E}">
        <p14:creationId xmlns:p14="http://schemas.microsoft.com/office/powerpoint/2010/main" val="78433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CAE6F-00A1-41F7-8E52-B81465A7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RQ1: How much declared unsafe?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7FC7C-EA37-4E37-BC5E-2C9E6C76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 the number of declared unsafe blocks, functions, traits, and traits implementations in each crates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DF9AC-FC9C-44E9-98F9-74892CF7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" y="2276475"/>
            <a:ext cx="4125768" cy="1845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9C5DF-B43E-46A8-91A8-F4699202DAE9}"/>
              </a:ext>
            </a:extLst>
          </p:cNvPr>
          <p:cNvSpPr txBox="1"/>
          <p:nvPr/>
        </p:nvSpPr>
        <p:spPr>
          <a:xfrm>
            <a:off x="91480" y="4083092"/>
            <a:ext cx="445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Rust crates with Unsafe Rust based on abstraction type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04211-0A47-469D-B2A2-0F18B6D09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39" y="2221058"/>
            <a:ext cx="2918691" cy="1966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1F037D-4053-47B8-AF3C-BF9DFBE2C293}"/>
              </a:ext>
            </a:extLst>
          </p:cNvPr>
          <p:cNvSpPr txBox="1"/>
          <p:nvPr/>
        </p:nvSpPr>
        <p:spPr>
          <a:xfrm>
            <a:off x="5018738" y="6177777"/>
            <a:ext cx="265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distribution of unsafe codes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2E3E5B-DE01-4B37-9745-15186B6C1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39" y="4187206"/>
            <a:ext cx="2918691" cy="19905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BCF376-D339-455C-806F-8481933A8E47}"/>
              </a:ext>
            </a:extLst>
          </p:cNvPr>
          <p:cNvSpPr txBox="1"/>
          <p:nvPr/>
        </p:nvSpPr>
        <p:spPr>
          <a:xfrm>
            <a:off x="7759342" y="259785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crates.io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09E92-4FFA-450E-AA08-A7C85D8D2829}"/>
              </a:ext>
            </a:extLst>
          </p:cNvPr>
          <p:cNvSpPr txBox="1"/>
          <p:nvPr/>
        </p:nvSpPr>
        <p:spPr>
          <a:xfrm>
            <a:off x="7759342" y="2974642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Most Down.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C012C8-A463-4428-BC25-AD7E3E81F3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855852" y="2512291"/>
            <a:ext cx="1903490" cy="23944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0B5287-93C3-42FA-8A8E-C012574B191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615706" y="2535829"/>
            <a:ext cx="2143636" cy="5927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6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0155-7136-4A86-A075-8FD8C47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RQ2: How much possibly unsafe?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07616-4A71-4508-B119-7BB0F1AA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3" y="3552384"/>
            <a:ext cx="3242108" cy="814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B5986-D5A0-4386-9BCB-F97E12C964BC}"/>
              </a:ext>
            </a:extLst>
          </p:cNvPr>
          <p:cNvSpPr txBox="1"/>
          <p:nvPr/>
        </p:nvSpPr>
        <p:spPr>
          <a:xfrm>
            <a:off x="727406" y="4367373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crates with only safe functions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F5E285-4E7C-4AD1-994E-5DC7AE82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69" y="2946575"/>
            <a:ext cx="2953053" cy="2026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076E72-7F53-4714-8C78-EAAA919A9889}"/>
              </a:ext>
            </a:extLst>
          </p:cNvPr>
          <p:cNvSpPr txBox="1"/>
          <p:nvPr/>
        </p:nvSpPr>
        <p:spPr>
          <a:xfrm>
            <a:off x="4643589" y="4973180"/>
            <a:ext cx="3268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unsafe functions distribution of all crates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EAC2C-6959-4792-A78D-1AA192372440}"/>
              </a:ext>
            </a:extLst>
          </p:cNvPr>
          <p:cNvSpPr txBox="1"/>
          <p:nvPr/>
        </p:nvSpPr>
        <p:spPr>
          <a:xfrm>
            <a:off x="7893065" y="3574814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optimistic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CB70D-31EC-49BE-B916-D3B655A1A751}"/>
              </a:ext>
            </a:extLst>
          </p:cNvPr>
          <p:cNvSpPr txBox="1"/>
          <p:nvPr/>
        </p:nvSpPr>
        <p:spPr>
          <a:xfrm>
            <a:off x="7893065" y="395160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conservative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61C67-670F-425A-8096-98D45FA8D9D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989575" y="3489255"/>
            <a:ext cx="1903490" cy="23944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49D12C-39AF-487D-89F5-6CFB3CF62BF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749429" y="3512793"/>
            <a:ext cx="2143636" cy="5927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D656C60-C25A-465E-BF59-3F23C0AB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34" y="1273629"/>
            <a:ext cx="8635093" cy="4909456"/>
          </a:xfrm>
        </p:spPr>
        <p:txBody>
          <a:bodyPr/>
          <a:lstStyle/>
          <a:p>
            <a:r>
              <a:rPr lang="en-US" altLang="ko-KR" dirty="0"/>
              <a:t>Less than 1/3 crates directly use unsafe.</a:t>
            </a:r>
          </a:p>
          <a:p>
            <a:r>
              <a:rPr lang="en-US" altLang="ko-KR" dirty="0"/>
              <a:t>Over half of crates use unsafe codes somewhere in the aggregate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56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209A0-2510-400D-84CB-2CDF3ACF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papers on fuzzing Rust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3F40F-10AB-48D6-97F7-BECDFF29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Jianfeng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Jiang, Hui Xu, and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Yangfan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Zhou. "RULF: Rust library fuzzing via API dependency graph traversal." </a:t>
            </a:r>
            <a:r>
              <a:rPr lang="en-US" altLang="ko-KR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ASE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2021.</a:t>
            </a:r>
          </a:p>
          <a:p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George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Mocanu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Costin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Carabaş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Nicolae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Ţăpuş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"Fuzz testing in AWS Firecracker hypervisor." </a:t>
            </a:r>
            <a:r>
              <a:rPr lang="en-US" altLang="ko-KR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ISPDC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2021.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65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AE9D-D9FF-4224-AD08-AC67B56A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RQ3: What Unsafe Rust operations are used?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39241-4F31-44E3-AF2F-2267E5F9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Distribution of unsafe operations in a data set</a:t>
            </a:r>
          </a:p>
          <a:p>
            <a:pPr lvl="1"/>
            <a:r>
              <a:rPr lang="en-US" altLang="ko-KR" dirty="0"/>
              <a:t>Results of crates that have more than 1% of unsafe operations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3B85B-0A64-482F-AC37-4F22A22B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93" y="2483855"/>
            <a:ext cx="4280189" cy="1574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1C1C95-79B0-4A68-8B2C-11957C10A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92" y="4391191"/>
            <a:ext cx="4280189" cy="1576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77E68-4414-43D8-B81F-148DE2147C77}"/>
              </a:ext>
            </a:extLst>
          </p:cNvPr>
          <p:cNvSpPr txBox="1"/>
          <p:nvPr/>
        </p:nvSpPr>
        <p:spPr>
          <a:xfrm>
            <a:off x="3222532" y="4027558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operations in unsafe blocks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1FF7F-6A01-43CD-BD94-E03201BBA881}"/>
              </a:ext>
            </a:extLst>
          </p:cNvPr>
          <p:cNvSpPr txBox="1"/>
          <p:nvPr/>
        </p:nvSpPr>
        <p:spPr>
          <a:xfrm>
            <a:off x="3136771" y="5968103"/>
            <a:ext cx="2513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operations in unsafe functions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2FC9-1891-4040-B27F-5E85D01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RQ4: What type of unsafe functions are called?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8CCAA-3301-48C9-8B23-191EC379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types of unsafe functions</a:t>
            </a:r>
          </a:p>
          <a:p>
            <a:pPr lvl="1"/>
            <a:r>
              <a:rPr lang="en-US" altLang="ko-KR" dirty="0"/>
              <a:t>extern C functions, declared Rust functions, and Rust Intrinsic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C257C-A444-4297-87BD-257F3C02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20" y="2478990"/>
            <a:ext cx="5202959" cy="32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76759-89E2-47C6-9E9B-7F0C45D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7357F-601E-45D6-90CC-B8A95DB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analysis about whether the unsafe codes are “actually” unsafe</a:t>
            </a:r>
          </a:p>
          <a:p>
            <a:pPr lvl="1"/>
            <a:r>
              <a:rPr lang="en-US" altLang="ko-KR" dirty="0"/>
              <a:t>Higher portion of (possibly) unsafe rust does not mean lower safety.</a:t>
            </a:r>
          </a:p>
          <a:p>
            <a:pPr lvl="1"/>
            <a:r>
              <a:rPr lang="en-US" altLang="ko-KR" dirty="0"/>
              <a:t>Using unsafe itself does not induce a crash.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09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153D8E-D82E-48D8-8A66-889C8B9E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Rudra: Finding Memory Safety Bugs in Rust at the Ecosystem Scale.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780EC-5A76-44CE-8D10-1E7A16FD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 sz="2000" dirty="0" err="1"/>
              <a:t>Yechan</a:t>
            </a:r>
            <a:r>
              <a:rPr lang="en-US" altLang="ko-KR" sz="2000" dirty="0"/>
              <a:t> Bae, </a:t>
            </a:r>
            <a:r>
              <a:rPr lang="en-US" altLang="ko-KR" sz="2000" dirty="0" err="1"/>
              <a:t>Youngsuk</a:t>
            </a:r>
            <a:r>
              <a:rPr lang="en-US" altLang="ko-KR" sz="2000" dirty="0"/>
              <a:t> Kim, Ammar Askar, </a:t>
            </a:r>
          </a:p>
          <a:p>
            <a:pPr algn="ctr"/>
            <a:r>
              <a:rPr lang="en-US" altLang="ko-KR" sz="2000" dirty="0" err="1"/>
              <a:t>Jungwon</a:t>
            </a:r>
            <a:r>
              <a:rPr lang="en-US" altLang="ko-KR" sz="2000" dirty="0"/>
              <a:t> Lim, and </a:t>
            </a:r>
            <a:r>
              <a:rPr lang="en-US" altLang="ko-KR" sz="2000" dirty="0" err="1"/>
              <a:t>Taesoo</a:t>
            </a:r>
            <a:r>
              <a:rPr lang="en-US" altLang="ko-KR" sz="2000" dirty="0"/>
              <a:t> Kim</a:t>
            </a:r>
          </a:p>
          <a:p>
            <a:pPr algn="ctr"/>
            <a:r>
              <a:rPr lang="en-US" altLang="ko-KR" sz="2000" dirty="0"/>
              <a:t>Georgia Institute of Technology</a:t>
            </a:r>
          </a:p>
          <a:p>
            <a:pPr algn="ctr"/>
            <a:r>
              <a:rPr lang="en-US" altLang="ko-KR" sz="2000" dirty="0"/>
              <a:t>SOSP 2021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761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DA93-3D81-4E18-9815-8A11D3E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Unsafe Rust Codes Actually Induce Memory Safety Bugs?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635B0-2D77-4D46-B469-784966EB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three important bug patterns in Unsafe Rust</a:t>
            </a:r>
          </a:p>
          <a:p>
            <a:r>
              <a:rPr lang="en-US" altLang="ko-KR" dirty="0"/>
              <a:t>Propose two scalable static analysis algorithms (as RUDRA) to find the patterns</a:t>
            </a:r>
          </a:p>
          <a:p>
            <a:r>
              <a:rPr lang="en-US" altLang="ko-KR" dirty="0"/>
              <a:t>Detect 264 new memory safety bugs in Rust ecosystem</a:t>
            </a:r>
          </a:p>
          <a:p>
            <a:pPr lvl="1"/>
            <a:r>
              <a:rPr lang="en-US" altLang="ko-KR" dirty="0"/>
              <a:t>Which are more than half (51.6%) of the known memory bugs in </a:t>
            </a:r>
            <a:r>
              <a:rPr lang="en-US" altLang="ko-KR" dirty="0" err="1"/>
              <a:t>RustSec</a:t>
            </a:r>
            <a:r>
              <a:rPr lang="en-US" altLang="ko-KR" dirty="0"/>
              <a:t> since 2016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71ADD-786E-478E-AF92-6E55A8BC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4144735"/>
            <a:ext cx="4048125" cy="203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D7915-59A1-4873-9972-0DA2B6ECD480}"/>
              </a:ext>
            </a:extLst>
          </p:cNvPr>
          <p:cNvSpPr txBox="1"/>
          <p:nvPr/>
        </p:nvSpPr>
        <p:spPr>
          <a:xfrm>
            <a:off x="6431790" y="3553899"/>
            <a:ext cx="250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Memory safety bugs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that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RUDRA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found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2A468E-45A8-4244-85B6-D0715E08B10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678905" y="3877065"/>
            <a:ext cx="752885" cy="6889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36CE2B-5934-4F24-800D-86A67C42752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26342" y="3877065"/>
            <a:ext cx="205448" cy="1049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71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2D62-E581-46DB-AA52-6C19A33B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Mem Safety Bug Patterns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7964-F8EB-45DF-811A-439CDC06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Panic safety bug</a:t>
            </a:r>
          </a:p>
          <a:p>
            <a:r>
              <a:rPr lang="en-US" altLang="ko-KR" dirty="0"/>
              <a:t>Higher-order safety invariant bug</a:t>
            </a:r>
          </a:p>
          <a:p>
            <a:r>
              <a:rPr lang="en-US" altLang="ko-KR" dirty="0"/>
              <a:t>Propagating Send/Sync in generic types bug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004AB-1705-4940-934B-40D19F2873F6}"/>
              </a:ext>
            </a:extLst>
          </p:cNvPr>
          <p:cNvSpPr txBox="1"/>
          <p:nvPr/>
        </p:nvSpPr>
        <p:spPr>
          <a:xfrm>
            <a:off x="258534" y="3785803"/>
            <a:ext cx="863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Which are hard to reasoning by traditional testing due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Compiler generated codes (i.e., panic safety 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Limitation of Rust type system (i.e., higher-order safety invariant 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Manual trait implementation (i.e., propagating Send/Sync in generic types bug)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7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5A434-C16F-4BC8-9549-1022B429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 papers on analyzing Rust safety bugs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EC405-C4DC-4ADD-A02B-52249CA1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35" y="1255094"/>
            <a:ext cx="8635093" cy="4909456"/>
          </a:xfrm>
        </p:spPr>
        <p:txBody>
          <a:bodyPr>
            <a:normAutofit/>
          </a:bodyPr>
          <a:lstStyle/>
          <a:p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Zhuohua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Li, Jincheng Wang,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Mingshen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Sun, and John Chi Shing Lui. "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MirChecker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: Detecting Bugs in Rust Programs via Static Analysis." </a:t>
            </a:r>
            <a:r>
              <a:rPr lang="en-US" altLang="ko-KR" sz="1600" b="0" i="1" dirty="0">
                <a:effectLst/>
                <a:latin typeface="Arial" panose="020B0604020202020204" pitchFamily="34" charset="0"/>
              </a:rPr>
              <a:t>CCS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2021.</a:t>
            </a:r>
          </a:p>
          <a:p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Yechan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Bae,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Youngsuk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Kim, Ammar Askar,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Jungwon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Lim, and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Taesoo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Kim. "Rudra: Finding Memory Safety Bugs in Rust at the Ecosystem Scale." </a:t>
            </a:r>
            <a:r>
              <a:rPr lang="en-US" altLang="ko-KR" sz="1600" b="0" i="1" dirty="0">
                <a:effectLst/>
                <a:latin typeface="Arial" panose="020B0604020202020204" pitchFamily="34" charset="0"/>
              </a:rPr>
              <a:t>SOSP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2021.</a:t>
            </a:r>
          </a:p>
          <a:p>
            <a:r>
              <a:rPr lang="en-US" altLang="ko-KR" sz="1600" b="0" i="0" dirty="0">
                <a:effectLst/>
                <a:latin typeface="Arial" panose="020B0604020202020204" pitchFamily="34" charset="0"/>
              </a:rPr>
              <a:t>Marcus Lindner, Jorge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Aparicius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, and Per Lindgren. "No panic! Verification of Rust programs by symbolic execution." </a:t>
            </a:r>
            <a:r>
              <a:rPr lang="en-US" altLang="ko-KR" sz="1600" b="0" i="1" dirty="0">
                <a:effectLst/>
                <a:latin typeface="Arial" panose="020B0604020202020204" pitchFamily="34" charset="0"/>
              </a:rPr>
              <a:t>INDIN 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2018.</a:t>
            </a:r>
          </a:p>
          <a:p>
            <a:r>
              <a:rPr lang="en-US" altLang="ko-KR" sz="1600" b="0" i="0" dirty="0">
                <a:effectLst/>
                <a:latin typeface="Arial" panose="020B0604020202020204" pitchFamily="34" charset="0"/>
              </a:rPr>
              <a:t>Michalis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Papaevripides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and Elias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Athanasopoulos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. "Exploiting mixed binaries." </a:t>
            </a:r>
            <a:r>
              <a:rPr lang="en-US" altLang="ko-KR" sz="1600" b="0" i="1" dirty="0">
                <a:effectLst/>
                <a:latin typeface="Arial" panose="020B0604020202020204" pitchFamily="34" charset="0"/>
              </a:rPr>
              <a:t>TOPS 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2021.</a:t>
            </a:r>
          </a:p>
          <a:p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Baojian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Hua,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Wanrong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Ouyang,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Chengman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Jiang,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Qiliang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Fan,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Zhizhong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Pan. "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Rupair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: Towards Automatic Buffer Overflow Detection and Rectification for Rust." </a:t>
            </a:r>
            <a:r>
              <a:rPr lang="en-US" altLang="ko-KR" sz="1600" b="0" i="1" dirty="0">
                <a:effectLst/>
                <a:latin typeface="Arial" panose="020B0604020202020204" pitchFamily="34" charset="0"/>
              </a:rPr>
              <a:t>ACSAC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2021.</a:t>
            </a:r>
          </a:p>
          <a:p>
            <a:r>
              <a:rPr lang="en-US" altLang="ko-KR" sz="1600" b="0" i="0" dirty="0">
                <a:effectLst/>
                <a:latin typeface="Arial" panose="020B0604020202020204" pitchFamily="34" charset="0"/>
              </a:rPr>
              <a:t>Mohan Cui,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Chengjun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Chen, Hui Xu,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Yangfan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Zhou. "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SafeDrop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: Detecting memory deallocation bugs of rust programs via static data-flow analysis." </a:t>
            </a:r>
            <a:r>
              <a:rPr lang="en-US" altLang="ko-KR" sz="1600" b="0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600" b="0" i="1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2021.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Boqin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Qin,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Yilun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Chen,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Zeming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Yu,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Linhai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Song, and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Yiying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Zhang. "Understanding memory and thread safety practices and issues in real-world Rust programs." </a:t>
            </a:r>
            <a:r>
              <a:rPr lang="en-US" altLang="ko-KR" sz="1600" b="0" i="1" dirty="0">
                <a:effectLst/>
                <a:latin typeface="Arial" panose="020B0604020202020204" pitchFamily="34" charset="0"/>
              </a:rPr>
              <a:t>PLDI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2020.</a:t>
            </a:r>
          </a:p>
          <a:p>
            <a:r>
              <a:rPr lang="en-US" altLang="ko-KR" sz="1600" dirty="0">
                <a:latin typeface="Arial" panose="020B0604020202020204" pitchFamily="34" charset="0"/>
              </a:rPr>
              <a:t>Hui Xu, </a:t>
            </a:r>
            <a:r>
              <a:rPr lang="en-US" altLang="ko-KR" sz="1600" dirty="0" err="1">
                <a:latin typeface="Arial" panose="020B0604020202020204" pitchFamily="34" charset="0"/>
              </a:rPr>
              <a:t>Zhuangbin</a:t>
            </a:r>
            <a:r>
              <a:rPr lang="en-US" altLang="ko-KR" sz="1600" dirty="0">
                <a:latin typeface="Arial" panose="020B0604020202020204" pitchFamily="34" charset="0"/>
              </a:rPr>
              <a:t> Chen, </a:t>
            </a:r>
            <a:r>
              <a:rPr lang="en-US" altLang="ko-KR" sz="1600" dirty="0" err="1">
                <a:latin typeface="Arial" panose="020B0604020202020204" pitchFamily="34" charset="0"/>
              </a:rPr>
              <a:t>Mingshen</a:t>
            </a:r>
            <a:r>
              <a:rPr lang="en-US" altLang="ko-KR" sz="1600" dirty="0">
                <a:latin typeface="Arial" panose="020B0604020202020204" pitchFamily="34" charset="0"/>
              </a:rPr>
              <a:t> Sun, </a:t>
            </a:r>
            <a:r>
              <a:rPr lang="en-US" altLang="ko-KR" sz="1600" dirty="0" err="1">
                <a:latin typeface="Arial" panose="020B0604020202020204" pitchFamily="34" charset="0"/>
              </a:rPr>
              <a:t>Yangfan</a:t>
            </a:r>
            <a:r>
              <a:rPr lang="en-US" altLang="ko-KR" sz="1600" dirty="0">
                <a:latin typeface="Arial" panose="020B0604020202020204" pitchFamily="34" charset="0"/>
              </a:rPr>
              <a:t> Zhou, Michael R. </a:t>
            </a:r>
            <a:r>
              <a:rPr lang="en-US" altLang="ko-KR" sz="1600" dirty="0" err="1">
                <a:latin typeface="Arial" panose="020B0604020202020204" pitchFamily="34" charset="0"/>
              </a:rPr>
              <a:t>Lyu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"Memory-Safety Challenge Considered Solved? An In-Depth Study with All Rust CVEs." </a:t>
            </a:r>
            <a:r>
              <a:rPr lang="en-US" altLang="ko-KR" sz="1600" b="0" i="1" dirty="0">
                <a:effectLst/>
                <a:latin typeface="Arial" panose="020B0604020202020204" pitchFamily="34" charset="0"/>
              </a:rPr>
              <a:t>TOSEM 2021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600" b="0" i="0" dirty="0">
                <a:effectLst/>
                <a:latin typeface="Arial" panose="020B0604020202020204" pitchFamily="34" charset="0"/>
              </a:rPr>
              <a:t>Ana Nora Evans, Bradford Campbell, and Mary Lou </a:t>
            </a: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Soffa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. "Is Rust used safely by software developers?." </a:t>
            </a:r>
            <a:r>
              <a:rPr lang="en-US" altLang="ko-KR" sz="1600" b="0" i="1" dirty="0">
                <a:effectLst/>
                <a:latin typeface="Arial" panose="020B0604020202020204" pitchFamily="34" charset="0"/>
              </a:rPr>
              <a:t>ICSE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2020.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321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10AAAC-CF6E-49E0-8F0C-028CD939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RULF: Rust Library Fuzzing via API Dependency</a:t>
            </a:r>
            <a:br>
              <a:rPr lang="en-US" altLang="ko-KR" dirty="0"/>
            </a:br>
            <a:r>
              <a:rPr lang="en-US" altLang="ko-KR" dirty="0"/>
              <a:t>Graph Traversal, ASE</a:t>
            </a:r>
            <a:r>
              <a:rPr lang="ko-KR" altLang="en-US" dirty="0"/>
              <a:t> </a:t>
            </a:r>
            <a:r>
              <a:rPr lang="en-US" altLang="ko-KR" dirty="0"/>
              <a:t>2021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1E39E8-C420-43E9-8ECC-D4C89ACD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Generate fuzz targets for a Rust library automatically</a:t>
            </a:r>
          </a:p>
          <a:p>
            <a:r>
              <a:rPr lang="en-US" altLang="ko-KR" dirty="0"/>
              <a:t>Generate an API sequence as a fuzz target</a:t>
            </a:r>
          </a:p>
          <a:p>
            <a:pPr lvl="1"/>
            <a:r>
              <a:rPr lang="en-US" altLang="ko-KR" dirty="0"/>
              <a:t>By exploring API dependency graph of the target library</a:t>
            </a:r>
          </a:p>
          <a:p>
            <a:pPr lvl="1"/>
            <a:r>
              <a:rPr lang="en-US" altLang="ko-KR" dirty="0"/>
              <a:t>Using breath-first search and backward search from uncovered APIs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Evaluation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7A3909-46E0-44DC-AFA3-9B6E05B5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49" y="3137217"/>
            <a:ext cx="1962328" cy="1313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C05848-2AB4-4803-8750-CCB6BFC2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87741"/>
            <a:ext cx="2839777" cy="1812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1485E3-147E-4BC6-8286-F58B6906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5175252"/>
            <a:ext cx="6781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C5B6-ECC6-4149-ABBA-14BFC197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 Testing in AWS Firecracker Hypervisor, ISPDC 2021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616CE-94D0-4F2E-BA51-754E935A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Integrating fuzz testing environment into the Firecracker (i.e., AWS hypervisor written in Rust) development cycle</a:t>
            </a:r>
          </a:p>
          <a:p>
            <a:r>
              <a:rPr lang="en-US" altLang="ko-KR" dirty="0"/>
              <a:t>Design considerations</a:t>
            </a:r>
          </a:p>
          <a:p>
            <a:pPr lvl="1"/>
            <a:r>
              <a:rPr lang="en-US" altLang="ko-KR" dirty="0"/>
              <a:t>Fuzzing each interface of Firecracker with a small fuzz target instead of a large fuzz target with a guest OS image</a:t>
            </a:r>
          </a:p>
          <a:p>
            <a:pPr lvl="2"/>
            <a:r>
              <a:rPr lang="en-US" altLang="ko-KR" dirty="0"/>
              <a:t>Through five emulated devices, network, block, </a:t>
            </a:r>
            <a:r>
              <a:rPr lang="en-US" altLang="ko-KR" dirty="0" err="1"/>
              <a:t>vsock</a:t>
            </a:r>
            <a:r>
              <a:rPr lang="en-US" altLang="ko-KR" dirty="0"/>
              <a:t>, serial console, and keyboard controller</a:t>
            </a:r>
          </a:p>
          <a:p>
            <a:pPr lvl="1"/>
            <a:r>
              <a:rPr lang="en-US" altLang="ko-KR" dirty="0"/>
              <a:t>Dictionary-based mutation to generate valid inputs</a:t>
            </a:r>
          </a:p>
          <a:p>
            <a:pPr lvl="1"/>
            <a:r>
              <a:rPr lang="en-US" altLang="ko-KR" dirty="0"/>
              <a:t>Use AFL as</a:t>
            </a:r>
            <a:r>
              <a:rPr lang="ko-KR" altLang="en-US" dirty="0"/>
              <a:t> </a:t>
            </a:r>
            <a:r>
              <a:rPr lang="en-US" altLang="ko-KR" dirty="0"/>
              <a:t>the main</a:t>
            </a:r>
            <a:r>
              <a:rPr lang="ko-KR" altLang="en-US" dirty="0"/>
              <a:t> </a:t>
            </a:r>
            <a:r>
              <a:rPr lang="en-US" altLang="ko-KR" dirty="0" err="1"/>
              <a:t>fuzzer</a:t>
            </a:r>
            <a:r>
              <a:rPr lang="en-US" altLang="ko-KR" dirty="0"/>
              <a:t> to utilize parallel fuzzing</a:t>
            </a:r>
          </a:p>
          <a:p>
            <a:pPr lvl="2"/>
            <a:r>
              <a:rPr lang="en-US" altLang="ko-KR" dirty="0"/>
              <a:t>it allows multiple </a:t>
            </a:r>
            <a:r>
              <a:rPr lang="en-US" altLang="ko-KR" dirty="0" err="1"/>
              <a:t>fuzzer</a:t>
            </a:r>
            <a:r>
              <a:rPr lang="en-US" altLang="ko-KR" dirty="0"/>
              <a:t> instances with different mutation strategies</a:t>
            </a:r>
          </a:p>
          <a:p>
            <a:r>
              <a:rPr lang="en-US" altLang="ko-KR" dirty="0"/>
              <a:t>Evaluation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440A1-9448-479B-BDF2-9504ACDA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01" y="4891338"/>
            <a:ext cx="4981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05A61-F67B-4377-BDD0-A6FC1CC3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MirChecker</a:t>
            </a:r>
            <a:r>
              <a:rPr lang="en-US" altLang="ko-KR" dirty="0"/>
              <a:t>: Detecting Bugs in Rust Programs via Static Analysis, CCS 2021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0025-9202-46A6-A355-3B85136E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analysis for detecting runtime panics and lifetime corruption in Rust programs</a:t>
            </a:r>
          </a:p>
          <a:p>
            <a:r>
              <a:rPr lang="en-US" altLang="ko-KR" dirty="0"/>
              <a:t>Key concepts of the static analysis</a:t>
            </a:r>
          </a:p>
          <a:p>
            <a:pPr lvl="1"/>
            <a:r>
              <a:rPr lang="en-US" altLang="ko-KR" dirty="0"/>
              <a:t>Use panics and pre-defined list of unsafe functions as error locations</a:t>
            </a:r>
          </a:p>
          <a:p>
            <a:pPr lvl="1"/>
            <a:r>
              <a:rPr lang="en-US" altLang="ko-KR" dirty="0"/>
              <a:t>Use abstract interpretation for unbounded data-flow analysis</a:t>
            </a:r>
          </a:p>
          <a:p>
            <a:pPr lvl="1"/>
            <a:r>
              <a:rPr lang="en-US" altLang="ko-KR" dirty="0"/>
              <a:t>Use fixed-point exploration of the control-flow graph</a:t>
            </a:r>
          </a:p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Found all the known issues in the 10 artificial code snippets</a:t>
            </a:r>
          </a:p>
          <a:p>
            <a:pPr lvl="1"/>
            <a:r>
              <a:rPr lang="en-US" altLang="ko-KR" dirty="0"/>
              <a:t>Found 33 previously unknown bugs including 16 memory-safety issues from 12 Rust crates</a:t>
            </a:r>
          </a:p>
          <a:p>
            <a:pPr lvl="1"/>
            <a:r>
              <a:rPr lang="en-US" altLang="ko-KR" dirty="0"/>
              <a:t>No comparison with another technique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61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281E1-8893-4239-B127-55CE0FA7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 panic! Verification of Rust Programs by Symbolic Execution, INDIN 2018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A451E-87BB-442C-8CFB-D98C52F0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 symbolic execution to a Rust program with contract-based verification</a:t>
            </a:r>
          </a:p>
          <a:p>
            <a:pPr lvl="1"/>
            <a:r>
              <a:rPr lang="en-US" altLang="ko-KR" dirty="0"/>
              <a:t>KLEE as the symbolic executor</a:t>
            </a:r>
          </a:p>
          <a:p>
            <a:pPr lvl="1"/>
            <a:r>
              <a:rPr lang="en-US" altLang="ko-KR" dirty="0"/>
              <a:t>An example contract for a function f1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 evaluation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3E5D6-E636-40C8-93F1-303E573C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2939451"/>
            <a:ext cx="30003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9E35-00E8-4470-A285-F973ACD2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Exploiting Mixed Binaries, TOPS 2021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0C57A-57A8-4CAF-BBB4-6248B9FC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whether vulnerabilities in a hardened mixed binary (combination of unsafe C/C++ codes with safe Rust code) are exploitable by bypassing the hardened part or not</a:t>
            </a:r>
          </a:p>
          <a:p>
            <a:r>
              <a:rPr lang="en-US" altLang="ko-KR" dirty="0"/>
              <a:t>Static and dynamic analysis for the check</a:t>
            </a:r>
          </a:p>
          <a:p>
            <a:pPr lvl="1"/>
            <a:r>
              <a:rPr lang="en-US" altLang="ko-KR" dirty="0"/>
              <a:t>Collecting functions with indirect branches by using static analysis</a:t>
            </a:r>
          </a:p>
          <a:p>
            <a:pPr lvl="1"/>
            <a:r>
              <a:rPr lang="en-US" altLang="ko-KR" dirty="0"/>
              <a:t>Dynamically check whether the indirect branches can be overwritable or not</a:t>
            </a:r>
          </a:p>
          <a:p>
            <a:r>
              <a:rPr lang="en-US" altLang="ko-KR" dirty="0"/>
              <a:t>Evaluation on </a:t>
            </a:r>
            <a:r>
              <a:rPr lang="en-US" altLang="ko-KR" dirty="0" err="1"/>
              <a:t>Mozila</a:t>
            </a:r>
            <a:r>
              <a:rPr lang="en-US" altLang="ko-KR" dirty="0"/>
              <a:t> Firefox</a:t>
            </a:r>
          </a:p>
          <a:p>
            <a:pPr lvl="1"/>
            <a:r>
              <a:rPr lang="en-US" altLang="ko-KR" dirty="0"/>
              <a:t>From the 174,790 functions in Firefox, found 2,755 interesting indirect branches</a:t>
            </a:r>
          </a:p>
          <a:p>
            <a:pPr lvl="1"/>
            <a:r>
              <a:rPr lang="en-US" altLang="ko-KR" dirty="0"/>
              <a:t>By dynamic analysis, 18 indirect branches are identified as the </a:t>
            </a:r>
            <a:r>
              <a:rPr lang="en-US" altLang="ko-KR" dirty="0" err="1"/>
              <a:t>bypassable</a:t>
            </a:r>
            <a:r>
              <a:rPr lang="en-US" altLang="ko-KR" dirty="0"/>
              <a:t> C function 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68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91EA-FC4B-483D-AEBC-ECC98E35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Rupair</a:t>
            </a:r>
            <a:r>
              <a:rPr lang="en-US" altLang="ko-KR" dirty="0"/>
              <a:t>: Towards Automatic Buffer Overflow Detection and Rectification for Rust, ACSAC 2021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8DE91-D7FA-491B-BB46-73D2B402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Automated buffer-overflow detection and repair (rectification) suggestion</a:t>
            </a:r>
          </a:p>
          <a:p>
            <a:pPr lvl="1"/>
            <a:r>
              <a:rPr lang="en-US" altLang="ko-KR" dirty="0"/>
              <a:t>Identify buffer-overflow vulnerability using a data-flow analysis</a:t>
            </a:r>
          </a:p>
          <a:p>
            <a:pPr lvl="2"/>
            <a:r>
              <a:rPr lang="en-US" altLang="ko-KR" dirty="0"/>
              <a:t>Based on def-use analysis</a:t>
            </a:r>
          </a:p>
          <a:p>
            <a:pPr lvl="1"/>
            <a:r>
              <a:rPr lang="en-US" altLang="ko-KR" dirty="0"/>
              <a:t>Confirm the buffer-overflow using constraint solving with counterexample</a:t>
            </a:r>
          </a:p>
          <a:p>
            <a:pPr lvl="1"/>
            <a:r>
              <a:rPr lang="en-US" altLang="ko-KR" dirty="0"/>
              <a:t>Suggest rectification of the buffer-overflow automatically using the counterexample</a:t>
            </a:r>
          </a:p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Found buffer-overflows in 9 CVE/programs among 10 CVE/programs of which address sanitizer cannot found bugs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48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127352</TotalTime>
  <Words>1674</Words>
  <Application>Microsoft Office PowerPoint</Application>
  <PresentationFormat>화면 슬라이드 쇼(4:3)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Arial Black</vt:lpstr>
      <vt:lpstr>Times New Roman</vt:lpstr>
      <vt:lpstr>Office 테마</vt:lpstr>
      <vt:lpstr>Collecting Related Works</vt:lpstr>
      <vt:lpstr>2 papers on fuzzing Rust programs</vt:lpstr>
      <vt:lpstr>9 papers on analyzing Rust safety bugs</vt:lpstr>
      <vt:lpstr>RULF: Rust Library Fuzzing via API Dependency Graph Traversal, ASE 2021</vt:lpstr>
      <vt:lpstr>Fuzz Testing in AWS Firecracker Hypervisor, ISPDC 2021</vt:lpstr>
      <vt:lpstr>MirChecker: Detecting Bugs in Rust Programs via Static Analysis, CCS 2021</vt:lpstr>
      <vt:lpstr>No panic! Verification of Rust Programs by Symbolic Execution, INDIN 2018</vt:lpstr>
      <vt:lpstr>Exploiting Mixed Binaries, TOPS 2021</vt:lpstr>
      <vt:lpstr>Rupair: Towards Automatic Buffer Overflow Detection and Rectification for Rust, ACSAC 2021</vt:lpstr>
      <vt:lpstr>SafeDrop: Detecting Memory Deallocation Bugs of Rust Programs via Static Data-flow Analysis, arXiv 2021</vt:lpstr>
      <vt:lpstr>Understanding Memory and Thread Safety Practices and Issues in Real-world Rust Programs, PLDI 2020</vt:lpstr>
      <vt:lpstr>Memory-Safety Challenge Considered Solved? An In-Depth Study with All Rust CVEs, TOSEM 2021</vt:lpstr>
      <vt:lpstr>Is Rust Used Safely by Software Developers?</vt:lpstr>
      <vt:lpstr>How Much Unsafe Codes are Used in Rust Programs?</vt:lpstr>
      <vt:lpstr>Extended Function Call Graph Analysis</vt:lpstr>
      <vt:lpstr>Research Questions</vt:lpstr>
      <vt:lpstr>Data Selection</vt:lpstr>
      <vt:lpstr>RQ1: How much declared unsafe?</vt:lpstr>
      <vt:lpstr>RQ2: How much possibly unsafe?</vt:lpstr>
      <vt:lpstr>RQ3: What Unsafe Rust operations are used?</vt:lpstr>
      <vt:lpstr>RQ4: What type of unsafe functions are called?</vt:lpstr>
      <vt:lpstr>Discussion</vt:lpstr>
      <vt:lpstr>Rudra: Finding Memory Safety Bugs in Rust at the Ecosystem Scale.</vt:lpstr>
      <vt:lpstr>Does Unsafe Rust Codes Actually Induce Memory Safety Bugs?</vt:lpstr>
      <vt:lpstr>Three Mem Safety Bug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6438</cp:revision>
  <cp:lastPrinted>2021-12-09T05:53:59Z</cp:lastPrinted>
  <dcterms:created xsi:type="dcterms:W3CDTF">2019-01-18T11:50:36Z</dcterms:created>
  <dcterms:modified xsi:type="dcterms:W3CDTF">2022-05-13T07:53:15Z</dcterms:modified>
</cp:coreProperties>
</file>