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9" d="100"/>
          <a:sy n="59" d="100"/>
        </p:scale>
        <p:origin x="7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426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476143"/>
            <a:ext cx="7477601" cy="2499598"/>
          </a:xfrm>
          <a:prstGeom prst="rect">
            <a:avLst/>
          </a:prstGeom>
          <a:noFill/>
          <a:ln/>
        </p:spPr>
        <p:txBody>
          <a:bodyPr wrap="square" rtlCol="0" anchor="t"/>
          <a:lstStyle/>
          <a:p>
            <a:pPr marL="0" indent="0">
              <a:lnSpc>
                <a:spcPts val="6561"/>
              </a:lnSpc>
              <a:buNone/>
            </a:pPr>
            <a:r>
              <a:rPr lang="en-US" sz="5249" b="1" dirty="0">
                <a:solidFill>
                  <a:srgbClr val="60A9FF"/>
                </a:solidFill>
                <a:latin typeface="Barlow" pitchFamily="34" charset="0"/>
                <a:ea typeface="Barlow" pitchFamily="34" charset="-122"/>
                <a:cs typeface="Barlow" pitchFamily="34" charset="-120"/>
              </a:rPr>
              <a:t>Portfolio Project - Road Accident Analysis On Power BI</a:t>
            </a:r>
            <a:endParaRPr lang="en-US" sz="5249" dirty="0"/>
          </a:p>
        </p:txBody>
      </p:sp>
      <p:sp>
        <p:nvSpPr>
          <p:cNvPr id="6" name="Text 3"/>
          <p:cNvSpPr/>
          <p:nvPr/>
        </p:nvSpPr>
        <p:spPr>
          <a:xfrm>
            <a:off x="6319599" y="5308997"/>
            <a:ext cx="7477601" cy="444341"/>
          </a:xfrm>
          <a:prstGeom prst="rect">
            <a:avLst/>
          </a:prstGeom>
          <a:noFill/>
          <a:ln/>
        </p:spPr>
        <p:txBody>
          <a:bodyPr wrap="none" rtlCol="0" anchor="t"/>
          <a:lstStyle/>
          <a:p>
            <a:pPr marL="0" indent="0">
              <a:lnSpc>
                <a:spcPts val="3499"/>
              </a:lnSpc>
              <a:buNone/>
            </a:pPr>
            <a:r>
              <a:rPr lang="en-US" sz="2187" b="1" dirty="0">
                <a:solidFill>
                  <a:srgbClr val="60A9FF"/>
                </a:solidFill>
                <a:latin typeface="Montserrat" pitchFamily="34" charset="0"/>
                <a:ea typeface="Montserrat" pitchFamily="34" charset="-122"/>
                <a:cs typeface="Montserrat" pitchFamily="34" charset="-120"/>
              </a:rPr>
              <a:t>By Nakul Sharma - Data science Aspirant </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103114"/>
            <a:ext cx="497586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Steps In The Project</a:t>
            </a:r>
            <a:endParaRPr lang="en-US" sz="4374" dirty="0"/>
          </a:p>
        </p:txBody>
      </p:sp>
      <p:sp>
        <p:nvSpPr>
          <p:cNvPr id="7" name="Shape 4"/>
          <p:cNvSpPr/>
          <p:nvPr/>
        </p:nvSpPr>
        <p:spPr>
          <a:xfrm>
            <a:off x="2043589" y="2130743"/>
            <a:ext cx="99893" cy="4995624"/>
          </a:xfrm>
          <a:prstGeom prst="roundRect">
            <a:avLst>
              <a:gd name="adj" fmla="val 133462"/>
            </a:avLst>
          </a:prstGeom>
          <a:solidFill>
            <a:srgbClr val="282C32"/>
          </a:solidFill>
          <a:ln/>
        </p:spPr>
      </p:sp>
      <p:sp>
        <p:nvSpPr>
          <p:cNvPr id="8" name="Shape 5"/>
          <p:cNvSpPr/>
          <p:nvPr/>
        </p:nvSpPr>
        <p:spPr>
          <a:xfrm>
            <a:off x="2343448" y="2504301"/>
            <a:ext cx="777597" cy="99893"/>
          </a:xfrm>
          <a:prstGeom prst="roundRect">
            <a:avLst>
              <a:gd name="adj" fmla="val 133462"/>
            </a:avLst>
          </a:prstGeom>
          <a:solidFill>
            <a:srgbClr val="282C32"/>
          </a:solidFill>
          <a:ln/>
        </p:spPr>
      </p:sp>
      <p:sp>
        <p:nvSpPr>
          <p:cNvPr id="9" name="Shape 6"/>
          <p:cNvSpPr/>
          <p:nvPr/>
        </p:nvSpPr>
        <p:spPr>
          <a:xfrm>
            <a:off x="1843504" y="2304336"/>
            <a:ext cx="499943" cy="499943"/>
          </a:xfrm>
          <a:prstGeom prst="roundRect">
            <a:avLst>
              <a:gd name="adj" fmla="val 26667"/>
            </a:avLst>
          </a:prstGeom>
          <a:solidFill>
            <a:srgbClr val="282C32"/>
          </a:solidFill>
          <a:ln/>
        </p:spPr>
      </p:sp>
      <p:sp>
        <p:nvSpPr>
          <p:cNvPr id="10" name="Text 7"/>
          <p:cNvSpPr/>
          <p:nvPr/>
        </p:nvSpPr>
        <p:spPr>
          <a:xfrm>
            <a:off x="2036266" y="2346008"/>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11" name="Text 8"/>
          <p:cNvSpPr/>
          <p:nvPr/>
        </p:nvSpPr>
        <p:spPr>
          <a:xfrm>
            <a:off x="3315533" y="2352913"/>
            <a:ext cx="285750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Requirement Gathering</a:t>
            </a:r>
            <a:endParaRPr lang="en-US" sz="2187" dirty="0"/>
          </a:p>
        </p:txBody>
      </p:sp>
      <p:sp>
        <p:nvSpPr>
          <p:cNvPr id="12" name="Text 9"/>
          <p:cNvSpPr/>
          <p:nvPr/>
        </p:nvSpPr>
        <p:spPr>
          <a:xfrm>
            <a:off x="3315533" y="2833330"/>
            <a:ext cx="9554647" cy="355402"/>
          </a:xfrm>
          <a:prstGeom prst="rect">
            <a:avLst/>
          </a:prstGeom>
          <a:noFill/>
          <a:ln/>
        </p:spPr>
        <p:txBody>
          <a:bodyPr wrap="non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Identified KPIs and visualizations needed, and stakeholders in the project.</a:t>
            </a:r>
            <a:endParaRPr lang="en-US" sz="1750" dirty="0"/>
          </a:p>
        </p:txBody>
      </p:sp>
      <p:sp>
        <p:nvSpPr>
          <p:cNvPr id="13" name="Shape 10"/>
          <p:cNvSpPr/>
          <p:nvPr/>
        </p:nvSpPr>
        <p:spPr>
          <a:xfrm>
            <a:off x="2343448" y="4006632"/>
            <a:ext cx="777597" cy="99893"/>
          </a:xfrm>
          <a:prstGeom prst="roundRect">
            <a:avLst>
              <a:gd name="adj" fmla="val 133462"/>
            </a:avLst>
          </a:prstGeom>
          <a:solidFill>
            <a:srgbClr val="282C32"/>
          </a:solidFill>
          <a:ln/>
        </p:spPr>
      </p:sp>
      <p:sp>
        <p:nvSpPr>
          <p:cNvPr id="14" name="Shape 11"/>
          <p:cNvSpPr/>
          <p:nvPr/>
        </p:nvSpPr>
        <p:spPr>
          <a:xfrm>
            <a:off x="1843504" y="3806666"/>
            <a:ext cx="499943" cy="499943"/>
          </a:xfrm>
          <a:prstGeom prst="roundRect">
            <a:avLst>
              <a:gd name="adj" fmla="val 26667"/>
            </a:avLst>
          </a:prstGeom>
          <a:solidFill>
            <a:srgbClr val="282C32"/>
          </a:solidFill>
          <a:ln/>
        </p:spPr>
      </p:sp>
      <p:sp>
        <p:nvSpPr>
          <p:cNvPr id="15" name="Text 12"/>
          <p:cNvSpPr/>
          <p:nvPr/>
        </p:nvSpPr>
        <p:spPr>
          <a:xfrm>
            <a:off x="2001976" y="3848338"/>
            <a:ext cx="18288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6" name="Text 13"/>
          <p:cNvSpPr/>
          <p:nvPr/>
        </p:nvSpPr>
        <p:spPr>
          <a:xfrm>
            <a:off x="3315533" y="3855244"/>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Data Processing</a:t>
            </a:r>
            <a:endParaRPr lang="en-US" sz="2187" dirty="0"/>
          </a:p>
        </p:txBody>
      </p:sp>
      <p:sp>
        <p:nvSpPr>
          <p:cNvPr id="17" name="Text 14"/>
          <p:cNvSpPr/>
          <p:nvPr/>
        </p:nvSpPr>
        <p:spPr>
          <a:xfrm>
            <a:off x="3315533" y="4335661"/>
            <a:ext cx="9554647" cy="710803"/>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Data was cleaned, processed, and modeled to yield insights and cater to the requirements.</a:t>
            </a:r>
            <a:endParaRPr lang="en-US" sz="1750" dirty="0"/>
          </a:p>
        </p:txBody>
      </p:sp>
      <p:sp>
        <p:nvSpPr>
          <p:cNvPr id="18" name="Shape 15"/>
          <p:cNvSpPr/>
          <p:nvPr/>
        </p:nvSpPr>
        <p:spPr>
          <a:xfrm>
            <a:off x="2343448" y="5864364"/>
            <a:ext cx="777597" cy="99893"/>
          </a:xfrm>
          <a:prstGeom prst="roundRect">
            <a:avLst>
              <a:gd name="adj" fmla="val 133462"/>
            </a:avLst>
          </a:prstGeom>
          <a:solidFill>
            <a:srgbClr val="282C32"/>
          </a:solidFill>
          <a:ln/>
        </p:spPr>
      </p:sp>
      <p:sp>
        <p:nvSpPr>
          <p:cNvPr id="19" name="Shape 16"/>
          <p:cNvSpPr/>
          <p:nvPr/>
        </p:nvSpPr>
        <p:spPr>
          <a:xfrm>
            <a:off x="1843504" y="5664398"/>
            <a:ext cx="499943" cy="499943"/>
          </a:xfrm>
          <a:prstGeom prst="roundRect">
            <a:avLst>
              <a:gd name="adj" fmla="val 26667"/>
            </a:avLst>
          </a:prstGeom>
          <a:solidFill>
            <a:srgbClr val="282C32"/>
          </a:solidFill>
          <a:ln/>
        </p:spPr>
      </p:sp>
      <p:sp>
        <p:nvSpPr>
          <p:cNvPr id="20" name="Text 17"/>
          <p:cNvSpPr/>
          <p:nvPr/>
        </p:nvSpPr>
        <p:spPr>
          <a:xfrm>
            <a:off x="2001976" y="5706070"/>
            <a:ext cx="18288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3</a:t>
            </a:r>
            <a:endParaRPr lang="en-US" sz="2624" dirty="0"/>
          </a:p>
        </p:txBody>
      </p:sp>
      <p:sp>
        <p:nvSpPr>
          <p:cNvPr id="21" name="Text 18"/>
          <p:cNvSpPr/>
          <p:nvPr/>
        </p:nvSpPr>
        <p:spPr>
          <a:xfrm>
            <a:off x="3315533" y="5712976"/>
            <a:ext cx="400050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Data Visualization / Chart Design</a:t>
            </a:r>
            <a:endParaRPr lang="en-US" sz="2187" dirty="0"/>
          </a:p>
        </p:txBody>
      </p:sp>
      <p:sp>
        <p:nvSpPr>
          <p:cNvPr id="22" name="Text 19"/>
          <p:cNvSpPr/>
          <p:nvPr/>
        </p:nvSpPr>
        <p:spPr>
          <a:xfrm>
            <a:off x="3315533" y="6193393"/>
            <a:ext cx="9554647" cy="710803"/>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Designed graphical representations using Power BI’s features and offered an exceptional reporting system.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1717000"/>
            <a:ext cx="541020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Project Requirements</a:t>
            </a:r>
            <a:endParaRPr lang="en-US" sz="4374" dirty="0"/>
          </a:p>
        </p:txBody>
      </p:sp>
      <p:sp>
        <p:nvSpPr>
          <p:cNvPr id="5" name="Shape 3"/>
          <p:cNvSpPr/>
          <p:nvPr/>
        </p:nvSpPr>
        <p:spPr>
          <a:xfrm>
            <a:off x="1760220" y="2744629"/>
            <a:ext cx="3555206" cy="3767971"/>
          </a:xfrm>
          <a:prstGeom prst="roundRect">
            <a:avLst>
              <a:gd name="adj" fmla="val 3750"/>
            </a:avLst>
          </a:prstGeom>
          <a:solidFill>
            <a:srgbClr val="282C32"/>
          </a:solidFill>
          <a:ln/>
        </p:spPr>
      </p:sp>
      <p:sp>
        <p:nvSpPr>
          <p:cNvPr id="6" name="Text 4"/>
          <p:cNvSpPr/>
          <p:nvPr/>
        </p:nvSpPr>
        <p:spPr>
          <a:xfrm>
            <a:off x="1982391" y="2966799"/>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Primary KPI</a:t>
            </a:r>
            <a:endParaRPr lang="en-US" sz="2187" dirty="0"/>
          </a:p>
        </p:txBody>
      </p:sp>
      <p:sp>
        <p:nvSpPr>
          <p:cNvPr id="7" name="Text 5"/>
          <p:cNvSpPr/>
          <p:nvPr/>
        </p:nvSpPr>
        <p:spPr>
          <a:xfrm>
            <a:off x="1982391" y="3447217"/>
            <a:ext cx="3110865" cy="2843213"/>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Total casualties and total accident values for the current year and year on year growth, and total casualties and total accident severity for the current year and year on year growth.</a:t>
            </a:r>
            <a:endParaRPr lang="en-US" sz="1750" dirty="0"/>
          </a:p>
        </p:txBody>
      </p:sp>
      <p:sp>
        <p:nvSpPr>
          <p:cNvPr id="8" name="Shape 6"/>
          <p:cNvSpPr/>
          <p:nvPr/>
        </p:nvSpPr>
        <p:spPr>
          <a:xfrm>
            <a:off x="5537597" y="2744629"/>
            <a:ext cx="3555206" cy="3767971"/>
          </a:xfrm>
          <a:prstGeom prst="roundRect">
            <a:avLst>
              <a:gd name="adj" fmla="val 3750"/>
            </a:avLst>
          </a:prstGeom>
          <a:solidFill>
            <a:srgbClr val="282C32"/>
          </a:solidFill>
          <a:ln/>
        </p:spPr>
      </p:sp>
      <p:sp>
        <p:nvSpPr>
          <p:cNvPr id="9" name="Text 7"/>
          <p:cNvSpPr/>
          <p:nvPr/>
        </p:nvSpPr>
        <p:spPr>
          <a:xfrm>
            <a:off x="5759768" y="2966799"/>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Secondary KPIs</a:t>
            </a:r>
            <a:endParaRPr lang="en-US" sz="2187" dirty="0"/>
          </a:p>
        </p:txBody>
      </p:sp>
      <p:sp>
        <p:nvSpPr>
          <p:cNvPr id="10" name="Text 8"/>
          <p:cNvSpPr/>
          <p:nvPr/>
        </p:nvSpPr>
        <p:spPr>
          <a:xfrm>
            <a:off x="5759768" y="3447217"/>
            <a:ext cx="3110865" cy="2487811"/>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Total casualties with respect to vehicle type for the current year and monthly trend showing comparison of casualties for the current and previous year.</a:t>
            </a:r>
            <a:endParaRPr lang="en-US" sz="1750" dirty="0"/>
          </a:p>
        </p:txBody>
      </p:sp>
      <p:sp>
        <p:nvSpPr>
          <p:cNvPr id="11" name="Shape 9"/>
          <p:cNvSpPr/>
          <p:nvPr/>
        </p:nvSpPr>
        <p:spPr>
          <a:xfrm>
            <a:off x="9314974" y="2744629"/>
            <a:ext cx="3555206" cy="3767971"/>
          </a:xfrm>
          <a:prstGeom prst="roundRect">
            <a:avLst>
              <a:gd name="adj" fmla="val 3750"/>
            </a:avLst>
          </a:prstGeom>
          <a:solidFill>
            <a:srgbClr val="282C32"/>
          </a:solidFill>
          <a:ln/>
        </p:spPr>
      </p:sp>
      <p:sp>
        <p:nvSpPr>
          <p:cNvPr id="12" name="Text 10"/>
          <p:cNvSpPr/>
          <p:nvPr/>
        </p:nvSpPr>
        <p:spPr>
          <a:xfrm>
            <a:off x="9537144" y="2966799"/>
            <a:ext cx="3110865" cy="694373"/>
          </a:xfrm>
          <a:prstGeom prst="rect">
            <a:avLst/>
          </a:prstGeom>
          <a:noFill/>
          <a:ln/>
        </p:spPr>
        <p:txBody>
          <a:bodyPr wrap="squar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Casualties by Road Type for Current Year</a:t>
            </a:r>
            <a:endParaRPr lang="en-US" sz="2187" dirty="0"/>
          </a:p>
        </p:txBody>
      </p:sp>
      <p:sp>
        <p:nvSpPr>
          <p:cNvPr id="13" name="Text 11"/>
          <p:cNvSpPr/>
          <p:nvPr/>
        </p:nvSpPr>
        <p:spPr>
          <a:xfrm>
            <a:off x="9537144" y="3794403"/>
            <a:ext cx="3110865"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Also, current year casualties by area/location and by day/night and total casualties and total accidents by location.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967859"/>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Stakeholders</a:t>
            </a:r>
            <a:endParaRPr lang="en-US" sz="4374" dirty="0"/>
          </a:p>
        </p:txBody>
      </p:sp>
      <p:pic>
        <p:nvPicPr>
          <p:cNvPr id="5" name="Image 0" descr="preencoded.png"/>
          <p:cNvPicPr>
            <a:picLocks noChangeAspect="1"/>
          </p:cNvPicPr>
          <p:nvPr/>
        </p:nvPicPr>
        <p:blipFill>
          <a:blip r:embed="rId3"/>
          <a:stretch>
            <a:fillRect/>
          </a:stretch>
        </p:blipFill>
        <p:spPr>
          <a:xfrm>
            <a:off x="1760220" y="2106573"/>
            <a:ext cx="2527459" cy="1561981"/>
          </a:xfrm>
          <a:prstGeom prst="rect">
            <a:avLst/>
          </a:prstGeom>
        </p:spPr>
      </p:pic>
      <p:sp>
        <p:nvSpPr>
          <p:cNvPr id="6" name="Text 3"/>
          <p:cNvSpPr/>
          <p:nvPr/>
        </p:nvSpPr>
        <p:spPr>
          <a:xfrm>
            <a:off x="1760220" y="3946207"/>
            <a:ext cx="2527459" cy="694373"/>
          </a:xfrm>
          <a:prstGeom prst="rect">
            <a:avLst/>
          </a:prstGeom>
          <a:noFill/>
          <a:ln/>
        </p:spPr>
        <p:txBody>
          <a:bodyPr wrap="squar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Ministry of Transport</a:t>
            </a:r>
            <a:endParaRPr lang="en-US" sz="2187" dirty="0"/>
          </a:p>
        </p:txBody>
      </p:sp>
      <p:sp>
        <p:nvSpPr>
          <p:cNvPr id="7" name="Text 4"/>
          <p:cNvSpPr/>
          <p:nvPr/>
        </p:nvSpPr>
        <p:spPr>
          <a:xfrm>
            <a:off x="1760220" y="4773811"/>
            <a:ext cx="2527459" cy="2487811"/>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Oversees regulation of transport and its agencies, and is involved in the planning and funding process of transport infrastructure.</a:t>
            </a:r>
            <a:endParaRPr lang="en-US" sz="1750" dirty="0"/>
          </a:p>
        </p:txBody>
      </p:sp>
      <p:pic>
        <p:nvPicPr>
          <p:cNvPr id="8" name="Image 1" descr="preencoded.png"/>
          <p:cNvPicPr>
            <a:picLocks noChangeAspect="1"/>
          </p:cNvPicPr>
          <p:nvPr/>
        </p:nvPicPr>
        <p:blipFill>
          <a:blip r:embed="rId4"/>
          <a:stretch>
            <a:fillRect/>
          </a:stretch>
        </p:blipFill>
        <p:spPr>
          <a:xfrm>
            <a:off x="4620935" y="2106573"/>
            <a:ext cx="2527578" cy="1562100"/>
          </a:xfrm>
          <a:prstGeom prst="rect">
            <a:avLst/>
          </a:prstGeom>
        </p:spPr>
      </p:pic>
      <p:sp>
        <p:nvSpPr>
          <p:cNvPr id="9" name="Text 5"/>
          <p:cNvSpPr/>
          <p:nvPr/>
        </p:nvSpPr>
        <p:spPr>
          <a:xfrm>
            <a:off x="4620935" y="3946327"/>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Police Force</a:t>
            </a:r>
            <a:endParaRPr lang="en-US" sz="2187" dirty="0"/>
          </a:p>
        </p:txBody>
      </p:sp>
      <p:sp>
        <p:nvSpPr>
          <p:cNvPr id="10" name="Text 6"/>
          <p:cNvSpPr/>
          <p:nvPr/>
        </p:nvSpPr>
        <p:spPr>
          <a:xfrm>
            <a:off x="4620935" y="4426744"/>
            <a:ext cx="2527578" cy="2132409"/>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Responsible for enforcing legal regulations and preventing accidents through monitoring and regulation.</a:t>
            </a:r>
            <a:endParaRPr lang="en-US" sz="1750" dirty="0"/>
          </a:p>
        </p:txBody>
      </p:sp>
      <p:pic>
        <p:nvPicPr>
          <p:cNvPr id="11" name="Image 2" descr="preencoded.png"/>
          <p:cNvPicPr>
            <a:picLocks noChangeAspect="1"/>
          </p:cNvPicPr>
          <p:nvPr/>
        </p:nvPicPr>
        <p:blipFill>
          <a:blip r:embed="rId5"/>
          <a:stretch>
            <a:fillRect/>
          </a:stretch>
        </p:blipFill>
        <p:spPr>
          <a:xfrm>
            <a:off x="7481768" y="2106573"/>
            <a:ext cx="2527578" cy="1562100"/>
          </a:xfrm>
          <a:prstGeom prst="rect">
            <a:avLst/>
          </a:prstGeom>
        </p:spPr>
      </p:pic>
      <p:sp>
        <p:nvSpPr>
          <p:cNvPr id="12" name="Text 7"/>
          <p:cNvSpPr/>
          <p:nvPr/>
        </p:nvSpPr>
        <p:spPr>
          <a:xfrm>
            <a:off x="7481768" y="3946327"/>
            <a:ext cx="2263140"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Road Safety Corps</a:t>
            </a:r>
            <a:endParaRPr lang="en-US" sz="2187" dirty="0"/>
          </a:p>
        </p:txBody>
      </p:sp>
      <p:sp>
        <p:nvSpPr>
          <p:cNvPr id="13" name="Text 8"/>
          <p:cNvSpPr/>
          <p:nvPr/>
        </p:nvSpPr>
        <p:spPr>
          <a:xfrm>
            <a:off x="7481768" y="4426744"/>
            <a:ext cx="2527578" cy="2487811"/>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Protects and saves lives on the road and aims to reduce the number of road fatalities and injuries through campaigns and initiatives.</a:t>
            </a:r>
            <a:endParaRPr lang="en-US" sz="1750" dirty="0"/>
          </a:p>
        </p:txBody>
      </p:sp>
      <p:pic>
        <p:nvPicPr>
          <p:cNvPr id="14" name="Image 3" descr="preencoded.png"/>
          <p:cNvPicPr>
            <a:picLocks noChangeAspect="1"/>
          </p:cNvPicPr>
          <p:nvPr/>
        </p:nvPicPr>
        <p:blipFill>
          <a:blip r:embed="rId6"/>
          <a:stretch>
            <a:fillRect/>
          </a:stretch>
        </p:blipFill>
        <p:spPr>
          <a:xfrm>
            <a:off x="10342602" y="2106573"/>
            <a:ext cx="2527578" cy="1562100"/>
          </a:xfrm>
          <a:prstGeom prst="rect">
            <a:avLst/>
          </a:prstGeom>
        </p:spPr>
      </p:pic>
      <p:sp>
        <p:nvSpPr>
          <p:cNvPr id="15" name="Text 9"/>
          <p:cNvSpPr/>
          <p:nvPr/>
        </p:nvSpPr>
        <p:spPr>
          <a:xfrm>
            <a:off x="10342602" y="3946327"/>
            <a:ext cx="2221944" cy="347186"/>
          </a:xfrm>
          <a:prstGeom prst="rect">
            <a:avLst/>
          </a:prstGeom>
          <a:noFill/>
          <a:ln/>
        </p:spPr>
        <p:txBody>
          <a:bodyPr wrap="none" rtlCol="0" anchor="t"/>
          <a:lstStyle/>
          <a:p>
            <a:pPr marL="0" indent="0" algn="l">
              <a:lnSpc>
                <a:spcPts val="2734"/>
              </a:lnSpc>
              <a:buNone/>
            </a:pPr>
            <a:r>
              <a:rPr lang="en-US" sz="2187" b="1" dirty="0">
                <a:solidFill>
                  <a:srgbClr val="60A9FF"/>
                </a:solidFill>
                <a:latin typeface="Barlow" pitchFamily="34" charset="0"/>
                <a:ea typeface="Barlow" pitchFamily="34" charset="-122"/>
                <a:cs typeface="Barlow" pitchFamily="34" charset="-120"/>
              </a:rPr>
              <a:t>Public</a:t>
            </a:r>
            <a:endParaRPr lang="en-US" sz="2187" dirty="0"/>
          </a:p>
        </p:txBody>
      </p:sp>
      <p:sp>
        <p:nvSpPr>
          <p:cNvPr id="16" name="Text 10"/>
          <p:cNvSpPr/>
          <p:nvPr/>
        </p:nvSpPr>
        <p:spPr>
          <a:xfrm>
            <a:off x="10342602" y="4426744"/>
            <a:ext cx="2527578" cy="2487811"/>
          </a:xfrm>
          <a:prstGeom prst="rect">
            <a:avLst/>
          </a:prstGeom>
          <a:noFill/>
          <a:ln/>
        </p:spPr>
        <p:txBody>
          <a:bodyPr wrap="square" rtlCol="0" anchor="t"/>
          <a:lstStyle/>
          <a:p>
            <a:pPr marL="0" indent="0" algn="l">
              <a:lnSpc>
                <a:spcPts val="2799"/>
              </a:lnSpc>
              <a:buNone/>
            </a:pPr>
            <a:r>
              <a:rPr lang="en-US" sz="1750" dirty="0">
                <a:solidFill>
                  <a:srgbClr val="EEEFF5"/>
                </a:solidFill>
                <a:latin typeface="Montserrat" pitchFamily="34" charset="0"/>
                <a:ea typeface="Montserrat" pitchFamily="34" charset="-122"/>
                <a:cs typeface="Montserrat" pitchFamily="34" charset="-120"/>
              </a:rPr>
              <a:t>Is affected by road accidents, and their opinion and participation are essential in promoting road safety.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2712482"/>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Data Overview</a:t>
            </a:r>
            <a:endParaRPr lang="en-US" sz="4374" dirty="0"/>
          </a:p>
        </p:txBody>
      </p:sp>
      <p:sp>
        <p:nvSpPr>
          <p:cNvPr id="6" name="Text 3"/>
          <p:cNvSpPr/>
          <p:nvPr/>
        </p:nvSpPr>
        <p:spPr>
          <a:xfrm>
            <a:off x="6319599" y="3740110"/>
            <a:ext cx="7477601" cy="1777008"/>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dataset used was UK’s Road Accident Dataset, an excel file containing comprehensive data on road accidents that occurred throughout regions in the UK for 2021-2022 including climatic conditions, the severity of injury caused to casualties, and more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82C32">
              <a:alpha val="80000"/>
            </a:srgbClr>
          </a:solidFill>
          <a:ln/>
        </p:spPr>
      </p:sp>
      <p:sp>
        <p:nvSpPr>
          <p:cNvPr id="6" name="Text 3"/>
          <p:cNvSpPr/>
          <p:nvPr/>
        </p:nvSpPr>
        <p:spPr>
          <a:xfrm>
            <a:off x="1760220" y="1246584"/>
            <a:ext cx="5951220"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Power BI Functionalities</a:t>
            </a:r>
            <a:endParaRPr lang="en-US" sz="4374" dirty="0"/>
          </a:p>
        </p:txBody>
      </p:sp>
      <p:sp>
        <p:nvSpPr>
          <p:cNvPr id="7" name="Text 4"/>
          <p:cNvSpPr/>
          <p:nvPr/>
        </p:nvSpPr>
        <p:spPr>
          <a:xfrm>
            <a:off x="2115622" y="2274213"/>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How to connect raw data / flat file</a:t>
            </a:r>
            <a:endParaRPr lang="en-US" sz="1750" dirty="0"/>
          </a:p>
        </p:txBody>
      </p:sp>
      <p:sp>
        <p:nvSpPr>
          <p:cNvPr id="8" name="Text 5"/>
          <p:cNvSpPr/>
          <p:nvPr/>
        </p:nvSpPr>
        <p:spPr>
          <a:xfrm>
            <a:off x="2115622" y="2718435"/>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Data cleaning in Power Query Editor</a:t>
            </a:r>
            <a:endParaRPr lang="en-US" sz="1750" dirty="0"/>
          </a:p>
        </p:txBody>
      </p:sp>
      <p:sp>
        <p:nvSpPr>
          <p:cNvPr id="9" name="Text 6"/>
          <p:cNvSpPr/>
          <p:nvPr/>
        </p:nvSpPr>
        <p:spPr>
          <a:xfrm>
            <a:off x="2115622" y="3162657"/>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Data processing using Power BI</a:t>
            </a:r>
            <a:endParaRPr lang="en-US" sz="1750" dirty="0"/>
          </a:p>
        </p:txBody>
      </p:sp>
      <p:sp>
        <p:nvSpPr>
          <p:cNvPr id="10" name="Text 7"/>
          <p:cNvSpPr/>
          <p:nvPr/>
        </p:nvSpPr>
        <p:spPr>
          <a:xfrm>
            <a:off x="2115622" y="3606879"/>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Time management functionalities / calendar data table in Power BI</a:t>
            </a:r>
            <a:endParaRPr lang="en-US" sz="1750" dirty="0"/>
          </a:p>
        </p:txBody>
      </p:sp>
      <p:sp>
        <p:nvSpPr>
          <p:cNvPr id="11" name="Text 8"/>
          <p:cNvSpPr/>
          <p:nvPr/>
        </p:nvSpPr>
        <p:spPr>
          <a:xfrm>
            <a:off x="2115622" y="4051102"/>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Data modeling (relationship between multiple tables).</a:t>
            </a:r>
            <a:endParaRPr lang="en-US" sz="1750" dirty="0"/>
          </a:p>
        </p:txBody>
      </p:sp>
      <p:sp>
        <p:nvSpPr>
          <p:cNvPr id="12" name="Text 9"/>
          <p:cNvSpPr/>
          <p:nvPr/>
        </p:nvSpPr>
        <p:spPr>
          <a:xfrm>
            <a:off x="2115622" y="4495324"/>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Year-Time Date, Year to Year growth calculations using DAX</a:t>
            </a:r>
            <a:endParaRPr lang="en-US" sz="1750" dirty="0"/>
          </a:p>
        </p:txBody>
      </p:sp>
      <p:sp>
        <p:nvSpPr>
          <p:cNvPr id="13" name="Text 10"/>
          <p:cNvSpPr/>
          <p:nvPr/>
        </p:nvSpPr>
        <p:spPr>
          <a:xfrm>
            <a:off x="2115622" y="4939546"/>
            <a:ext cx="10754558" cy="710803"/>
          </a:xfrm>
          <a:prstGeom prst="rect">
            <a:avLst/>
          </a:prstGeom>
          <a:noFill/>
          <a:ln/>
        </p:spPr>
        <p:txBody>
          <a:bodyPr wrap="squar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KPI and advanced KPI generations according to requirements and creating custom columns and measures in reports</a:t>
            </a:r>
            <a:endParaRPr lang="en-US" sz="1750" dirty="0"/>
          </a:p>
        </p:txBody>
      </p:sp>
      <p:sp>
        <p:nvSpPr>
          <p:cNvPr id="14" name="Text 11"/>
          <p:cNvSpPr/>
          <p:nvPr/>
        </p:nvSpPr>
        <p:spPr>
          <a:xfrm>
            <a:off x="2115622" y="5739170"/>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Importing images/vehicle images</a:t>
            </a:r>
            <a:endParaRPr lang="en-US" sz="1750" dirty="0"/>
          </a:p>
        </p:txBody>
      </p:sp>
      <p:sp>
        <p:nvSpPr>
          <p:cNvPr id="15" name="Text 12"/>
          <p:cNvSpPr/>
          <p:nvPr/>
        </p:nvSpPr>
        <p:spPr>
          <a:xfrm>
            <a:off x="2115622" y="6183392"/>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Creating different charts and generating insights</a:t>
            </a:r>
            <a:endParaRPr lang="en-US" sz="1750" dirty="0"/>
          </a:p>
        </p:txBody>
      </p:sp>
      <p:sp>
        <p:nvSpPr>
          <p:cNvPr id="16" name="Text 13"/>
          <p:cNvSpPr/>
          <p:nvPr/>
        </p:nvSpPr>
        <p:spPr>
          <a:xfrm>
            <a:off x="2115622" y="6627614"/>
            <a:ext cx="10754558" cy="355402"/>
          </a:xfrm>
          <a:prstGeom prst="rect">
            <a:avLst/>
          </a:prstGeom>
          <a:noFill/>
          <a:ln/>
        </p:spPr>
        <p:txBody>
          <a:bodyPr wrap="none" rtlCol="0" anchor="t"/>
          <a:lstStyle/>
          <a:p>
            <a:pPr marL="342900" indent="-342900" algn="l">
              <a:lnSpc>
                <a:spcPts val="2799"/>
              </a:lnSpc>
              <a:buSzPct val="100000"/>
              <a:buChar char="•"/>
            </a:pPr>
            <a:r>
              <a:rPr lang="en-US" sz="1750" b="1" i="1" dirty="0">
                <a:solidFill>
                  <a:srgbClr val="EEEFF5"/>
                </a:solidFill>
                <a:latin typeface="Montserrat" pitchFamily="34" charset="0"/>
                <a:ea typeface="Montserrat" pitchFamily="34" charset="-122"/>
                <a:cs typeface="Montserrat" pitchFamily="34" charset="-120"/>
              </a:rPr>
              <a:t>Exporting the report to users and viewers.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
        <p:nvSpPr>
          <p:cNvPr id="4" name="Text 2"/>
          <p:cNvSpPr/>
          <p:nvPr/>
        </p:nvSpPr>
        <p:spPr>
          <a:xfrm>
            <a:off x="1760220" y="2169557"/>
            <a:ext cx="4443889" cy="694373"/>
          </a:xfrm>
          <a:prstGeom prst="rect">
            <a:avLst/>
          </a:prstGeom>
          <a:noFill/>
          <a:ln/>
        </p:spPr>
        <p:txBody>
          <a:bodyPr wrap="none" rtlCol="0" anchor="t"/>
          <a:lstStyle/>
          <a:p>
            <a:pPr marL="0" indent="0">
              <a:lnSpc>
                <a:spcPts val="5468"/>
              </a:lnSpc>
              <a:buNone/>
            </a:pPr>
            <a:r>
              <a:rPr lang="en-US" sz="4374" b="1" dirty="0">
                <a:solidFill>
                  <a:srgbClr val="60A9FF"/>
                </a:solidFill>
                <a:latin typeface="Barlow" pitchFamily="34" charset="0"/>
                <a:ea typeface="Barlow" pitchFamily="34" charset="-122"/>
                <a:cs typeface="Barlow" pitchFamily="34" charset="-120"/>
              </a:rPr>
              <a:t>Conclusion</a:t>
            </a:r>
            <a:endParaRPr lang="en-US" sz="4374" dirty="0"/>
          </a:p>
        </p:txBody>
      </p:sp>
      <p:sp>
        <p:nvSpPr>
          <p:cNvPr id="5" name="Shape 3"/>
          <p:cNvSpPr/>
          <p:nvPr/>
        </p:nvSpPr>
        <p:spPr>
          <a:xfrm>
            <a:off x="1760220" y="3370778"/>
            <a:ext cx="499943" cy="499943"/>
          </a:xfrm>
          <a:prstGeom prst="roundRect">
            <a:avLst>
              <a:gd name="adj" fmla="val 26667"/>
            </a:avLst>
          </a:prstGeom>
          <a:solidFill>
            <a:srgbClr val="282C32"/>
          </a:solidFill>
          <a:ln/>
        </p:spPr>
      </p:sp>
      <p:sp>
        <p:nvSpPr>
          <p:cNvPr id="6" name="Text 4"/>
          <p:cNvSpPr/>
          <p:nvPr/>
        </p:nvSpPr>
        <p:spPr>
          <a:xfrm>
            <a:off x="1952982" y="3412450"/>
            <a:ext cx="11430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1</a:t>
            </a:r>
            <a:endParaRPr lang="en-US" sz="2624" dirty="0"/>
          </a:p>
        </p:txBody>
      </p:sp>
      <p:sp>
        <p:nvSpPr>
          <p:cNvPr id="7" name="Text 5"/>
          <p:cNvSpPr/>
          <p:nvPr/>
        </p:nvSpPr>
        <p:spPr>
          <a:xfrm>
            <a:off x="2482334" y="3447098"/>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Summary</a:t>
            </a:r>
            <a:endParaRPr lang="en-US" sz="2187" dirty="0"/>
          </a:p>
        </p:txBody>
      </p:sp>
      <p:sp>
        <p:nvSpPr>
          <p:cNvPr id="8" name="Text 6"/>
          <p:cNvSpPr/>
          <p:nvPr/>
        </p:nvSpPr>
        <p:spPr>
          <a:xfrm>
            <a:off x="2482334" y="3927515"/>
            <a:ext cx="4721781" cy="2132409"/>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The analysis of UK's Road Accident Dataset through Power BI was highly captivating, informative, and visually engaging. The report was intuitive and actionable, and the insights we found will aid in promoting road safety.</a:t>
            </a:r>
            <a:endParaRPr lang="en-US" sz="1750" dirty="0"/>
          </a:p>
        </p:txBody>
      </p:sp>
      <p:sp>
        <p:nvSpPr>
          <p:cNvPr id="9" name="Shape 7"/>
          <p:cNvSpPr/>
          <p:nvPr/>
        </p:nvSpPr>
        <p:spPr>
          <a:xfrm>
            <a:off x="7426285" y="3370778"/>
            <a:ext cx="499943" cy="499943"/>
          </a:xfrm>
          <a:prstGeom prst="roundRect">
            <a:avLst>
              <a:gd name="adj" fmla="val 26667"/>
            </a:avLst>
          </a:prstGeom>
          <a:solidFill>
            <a:srgbClr val="282C32"/>
          </a:solidFill>
          <a:ln/>
        </p:spPr>
      </p:sp>
      <p:sp>
        <p:nvSpPr>
          <p:cNvPr id="10" name="Text 8"/>
          <p:cNvSpPr/>
          <p:nvPr/>
        </p:nvSpPr>
        <p:spPr>
          <a:xfrm>
            <a:off x="7584758" y="3412450"/>
            <a:ext cx="182880" cy="416481"/>
          </a:xfrm>
          <a:prstGeom prst="rect">
            <a:avLst/>
          </a:prstGeom>
          <a:noFill/>
          <a:ln/>
        </p:spPr>
        <p:txBody>
          <a:bodyPr wrap="none" rtlCol="0" anchor="t"/>
          <a:lstStyle/>
          <a:p>
            <a:pPr marL="0" indent="0" algn="ctr">
              <a:lnSpc>
                <a:spcPts val="3281"/>
              </a:lnSpc>
              <a:buNone/>
            </a:pPr>
            <a:r>
              <a:rPr lang="en-US" sz="2624" b="1" dirty="0">
                <a:solidFill>
                  <a:srgbClr val="60A9FF"/>
                </a:solidFill>
                <a:latin typeface="Barlow" pitchFamily="34" charset="0"/>
                <a:ea typeface="Barlow" pitchFamily="34" charset="-122"/>
                <a:cs typeface="Barlow" pitchFamily="34" charset="-120"/>
              </a:rPr>
              <a:t>2</a:t>
            </a:r>
            <a:endParaRPr lang="en-US" sz="2624" dirty="0"/>
          </a:p>
        </p:txBody>
      </p:sp>
      <p:sp>
        <p:nvSpPr>
          <p:cNvPr id="11" name="Text 9"/>
          <p:cNvSpPr/>
          <p:nvPr/>
        </p:nvSpPr>
        <p:spPr>
          <a:xfrm>
            <a:off x="8148399" y="3447098"/>
            <a:ext cx="2221944" cy="347186"/>
          </a:xfrm>
          <a:prstGeom prst="rect">
            <a:avLst/>
          </a:prstGeom>
          <a:noFill/>
          <a:ln/>
        </p:spPr>
        <p:txBody>
          <a:bodyPr wrap="none" rtlCol="0" anchor="t"/>
          <a:lstStyle/>
          <a:p>
            <a:pPr marL="0" indent="0">
              <a:lnSpc>
                <a:spcPts val="2734"/>
              </a:lnSpc>
              <a:buNone/>
            </a:pPr>
            <a:r>
              <a:rPr lang="en-US" sz="2187" b="1" dirty="0">
                <a:solidFill>
                  <a:srgbClr val="60A9FF"/>
                </a:solidFill>
                <a:latin typeface="Barlow" pitchFamily="34" charset="0"/>
                <a:ea typeface="Barlow" pitchFamily="34" charset="-122"/>
                <a:cs typeface="Barlow" pitchFamily="34" charset="-120"/>
              </a:rPr>
              <a:t>Gratitude</a:t>
            </a:r>
            <a:endParaRPr lang="en-US" sz="2187" dirty="0"/>
          </a:p>
        </p:txBody>
      </p:sp>
      <p:sp>
        <p:nvSpPr>
          <p:cNvPr id="12" name="Text 10"/>
          <p:cNvSpPr/>
          <p:nvPr/>
        </p:nvSpPr>
        <p:spPr>
          <a:xfrm>
            <a:off x="8148399" y="3927515"/>
            <a:ext cx="4721781" cy="1421606"/>
          </a:xfrm>
          <a:prstGeom prst="rect">
            <a:avLst/>
          </a:prstGeom>
          <a:noFill/>
          <a:ln/>
        </p:spPr>
        <p:txBody>
          <a:bodyPr wrap="square" rtlCol="0" anchor="t"/>
          <a:lstStyle/>
          <a:p>
            <a:pPr marL="0" indent="0">
              <a:lnSpc>
                <a:spcPts val="2799"/>
              </a:lnSpc>
              <a:buNone/>
            </a:pPr>
            <a:r>
              <a:rPr lang="en-US" sz="1750" dirty="0">
                <a:solidFill>
                  <a:srgbClr val="EEEFF5"/>
                </a:solidFill>
                <a:latin typeface="Montserrat" pitchFamily="34" charset="0"/>
                <a:ea typeface="Montserrat" pitchFamily="34" charset="-122"/>
                <a:cs typeface="Montserrat" pitchFamily="34" charset="-120"/>
              </a:rPr>
              <a:t>Thank You for viewing and supporting me in my journey in the world of data. I will keep trying best to make more such projects.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Custom</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Nakul Sharma</cp:lastModifiedBy>
  <cp:revision>2</cp:revision>
  <dcterms:created xsi:type="dcterms:W3CDTF">2024-01-25T04:48:11Z</dcterms:created>
  <dcterms:modified xsi:type="dcterms:W3CDTF">2024-01-25T04:49:40Z</dcterms:modified>
</cp:coreProperties>
</file>