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2" r:id="rId3"/>
    <p:sldId id="263" r:id="rId4"/>
    <p:sldId id="257" r:id="rId5"/>
    <p:sldId id="261" r:id="rId6"/>
    <p:sldId id="258" r:id="rId7"/>
    <p:sldId id="259"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4" autoAdjust="0"/>
  </p:normalViewPr>
  <p:slideViewPr>
    <p:cSldViewPr snapToGrid="0" snapToObjects="1">
      <p:cViewPr varScale="1">
        <p:scale>
          <a:sx n="79" d="100"/>
          <a:sy n="79" d="100"/>
        </p:scale>
        <p:origin x="-1546"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2C825-DB69-414F-A728-976FE17ED16E}" type="datetimeFigureOut">
              <a:rPr lang="en-US" smtClean="0"/>
              <a:pPr/>
              <a:t>11/13/2013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60E59-1E14-964B-8A42-85564B1F547C}" type="slidenum">
              <a:rPr lang="en-US" smtClean="0"/>
              <a:pPr/>
              <a:t>‹#›</a:t>
            </a:fld>
            <a:endParaRPr lang="en-US"/>
          </a:p>
        </p:txBody>
      </p:sp>
    </p:spTree>
    <p:extLst>
      <p:ext uri="{BB962C8B-B14F-4D97-AF65-F5344CB8AC3E}">
        <p14:creationId xmlns="" xmlns:p14="http://schemas.microsoft.com/office/powerpoint/2010/main" val="13442047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  The Towns of Rustic and Desolation.  Addresses represent</a:t>
            </a:r>
            <a:r>
              <a:rPr lang="en-US" baseline="0" dirty="0" smtClean="0"/>
              <a:t> chromosomal loci…physical positions along a chromosome.  At each address there is a building that performs a function (housing at 125 and 173, gas at 211, restaurant at 267, etc.); these functions are analogous to genes, each of which encodes a particular function in the organism.  Even though the towns have the about the same functions in similar positions, they are not identical.  For example, Rustic has a dinner at 267 while Desolation has a pizza place at that address.  These two restaurants could be considered “allelic”– serving the same function but in subtly different ways.  The buildings (loci) at address 321 challenge the definition above.  A bank and a gas station are NOT allelic.  Rather, the towns have diverged at this address to the point where address (locus) now encodes a different function (gene) in each town. </a:t>
            </a:r>
            <a:endParaRPr lang="en-US" dirty="0"/>
          </a:p>
        </p:txBody>
      </p:sp>
      <p:sp>
        <p:nvSpPr>
          <p:cNvPr id="4" name="Slide Number Placeholder 3"/>
          <p:cNvSpPr>
            <a:spLocks noGrp="1"/>
          </p:cNvSpPr>
          <p:nvPr>
            <p:ph type="sldNum" sz="quarter" idx="10"/>
          </p:nvPr>
        </p:nvSpPr>
        <p:spPr/>
        <p:txBody>
          <a:bodyPr/>
          <a:lstStyle/>
          <a:p>
            <a:fld id="{C8160E59-1E14-964B-8A42-85564B1F547C}" type="slidenum">
              <a:rPr lang="en-US" smtClean="0"/>
              <a:pPr/>
              <a:t>1</a:t>
            </a:fld>
            <a:endParaRPr lang="en-US"/>
          </a:p>
        </p:txBody>
      </p:sp>
    </p:spTree>
    <p:extLst>
      <p:ext uri="{BB962C8B-B14F-4D97-AF65-F5344CB8AC3E}">
        <p14:creationId xmlns="" xmlns:p14="http://schemas.microsoft.com/office/powerpoint/2010/main" val="72523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chlorophyll</a:t>
            </a:r>
            <a:r>
              <a:rPr lang="en-US" baseline="0" dirty="0" smtClean="0"/>
              <a:t> biosynthetic pathway includes many enzyme-catalyzed steps through which small molecule precursors are used to build the light-harvesting chlorophyll molecule (left panel). It is likely that mutations which disrupt the coding potential of loci that specify the enzymes required for chlorophyll biosynthesis will yield a pale-green or </a:t>
            </a:r>
            <a:r>
              <a:rPr lang="en-US" i="1" baseline="0" smtClean="0"/>
              <a:t>albino</a:t>
            </a:r>
            <a:r>
              <a:rPr lang="en-US" baseline="0" smtClean="0"/>
              <a:t> phenotype</a:t>
            </a:r>
            <a:endParaRPr lang="en-US" dirty="0"/>
          </a:p>
        </p:txBody>
      </p:sp>
      <p:sp>
        <p:nvSpPr>
          <p:cNvPr id="4" name="Slide Number Placeholder 3"/>
          <p:cNvSpPr>
            <a:spLocks noGrp="1"/>
          </p:cNvSpPr>
          <p:nvPr>
            <p:ph type="sldNum" sz="quarter" idx="10"/>
          </p:nvPr>
        </p:nvSpPr>
        <p:spPr/>
        <p:txBody>
          <a:bodyPr/>
          <a:lstStyle/>
          <a:p>
            <a:fld id="{C8160E59-1E14-964B-8A42-85564B1F547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round/>
            <a:headEnd/>
            <a:tailEnd/>
          </a:ln>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dirty="0" smtClean="0">
                <a:latin typeface="Arial" charset="0"/>
                <a:ea typeface="msgothic" charset="0"/>
                <a:cs typeface="msgothic" charset="0"/>
              </a:rPr>
              <a:t>The allocation of primordial cells of the shoot apical meristem into </a:t>
            </a:r>
            <a:r>
              <a:rPr lang="en-GB" dirty="0" err="1" smtClean="0">
                <a:latin typeface="Arial" charset="0"/>
                <a:ea typeface="msgothic" charset="0"/>
                <a:cs typeface="msgothic" charset="0"/>
              </a:rPr>
              <a:t>adaxial</a:t>
            </a:r>
            <a:r>
              <a:rPr lang="en-GB" dirty="0" smtClean="0">
                <a:latin typeface="Arial" charset="0"/>
                <a:ea typeface="msgothic" charset="0"/>
                <a:cs typeface="msgothic" charset="0"/>
              </a:rPr>
              <a:t> (upper) and </a:t>
            </a:r>
            <a:r>
              <a:rPr lang="en-GB" dirty="0" err="1" smtClean="0">
                <a:latin typeface="Arial" charset="0"/>
                <a:ea typeface="msgothic" charset="0"/>
                <a:cs typeface="msgothic" charset="0"/>
              </a:rPr>
              <a:t>abaxial</a:t>
            </a:r>
            <a:r>
              <a:rPr lang="en-GB" dirty="0" smtClean="0">
                <a:latin typeface="Arial" charset="0"/>
                <a:ea typeface="msgothic" charset="0"/>
                <a:cs typeface="msgothic" charset="0"/>
              </a:rPr>
              <a:t> (lower) cell types requires the concerted activities of many gene products. Proper allocation is required to yield the flat solar panels we recognize as leaves. Among those gene products are those encoded by the AS1, AS2, and </a:t>
            </a:r>
            <a:r>
              <a:rPr lang="en-GB" dirty="0" err="1" smtClean="0">
                <a:latin typeface="Arial" charset="0"/>
                <a:ea typeface="msgothic" charset="0"/>
                <a:cs typeface="msgothic" charset="0"/>
              </a:rPr>
              <a:t>Kanadi</a:t>
            </a:r>
            <a:r>
              <a:rPr lang="en-GB" dirty="0" smtClean="0">
                <a:latin typeface="Arial" charset="0"/>
                <a:ea typeface="msgothic" charset="0"/>
                <a:cs typeface="msgothic" charset="0"/>
              </a:rPr>
              <a:t> gene families which serve as master regulatory factors governing leaf formation. </a:t>
            </a:r>
            <a:r>
              <a:rPr lang="en-GB" dirty="0" err="1" smtClean="0">
                <a:latin typeface="Arial" charset="0"/>
                <a:ea typeface="msgothic" charset="0"/>
                <a:cs typeface="msgothic" charset="0"/>
              </a:rPr>
              <a:t>Misexpression</a:t>
            </a:r>
            <a:r>
              <a:rPr lang="en-GB" dirty="0" smtClean="0">
                <a:latin typeface="Arial" charset="0"/>
                <a:ea typeface="msgothic" charset="0"/>
                <a:cs typeface="msgothic" charset="0"/>
              </a:rPr>
              <a:t> of the AS2 gene product, as occurs in the FPsc </a:t>
            </a:r>
            <a:r>
              <a:rPr lang="en-GB" i="1" dirty="0" smtClean="0">
                <a:latin typeface="Arial" charset="0"/>
                <a:ea typeface="msgothic" charset="0"/>
                <a:cs typeface="msgothic" charset="0"/>
              </a:rPr>
              <a:t>ale</a:t>
            </a:r>
            <a:r>
              <a:rPr lang="en-GB" i="0" dirty="0" smtClean="0">
                <a:latin typeface="Arial" charset="0"/>
                <a:ea typeface="msgothic" charset="0"/>
                <a:cs typeface="msgothic" charset="0"/>
              </a:rPr>
              <a:t> mutant, results in tightly curled leaves.</a:t>
            </a:r>
            <a:endParaRPr lang="en-GB" dirty="0">
              <a:latin typeface="Arial" charset="0"/>
              <a:ea typeface="msgothic" charset="0"/>
              <a:cs typeface="ms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Musical Mutations (see the following slides for notes on each panel.)</a:t>
            </a:r>
            <a:endParaRPr lang="en-US" dirty="0"/>
          </a:p>
        </p:txBody>
      </p:sp>
      <p:sp>
        <p:nvSpPr>
          <p:cNvPr id="4" name="Slide Number Placeholder 3"/>
          <p:cNvSpPr>
            <a:spLocks noGrp="1"/>
          </p:cNvSpPr>
          <p:nvPr>
            <p:ph type="sldNum" sz="quarter" idx="10"/>
          </p:nvPr>
        </p:nvSpPr>
        <p:spPr/>
        <p:txBody>
          <a:bodyPr/>
          <a:lstStyle/>
          <a:p>
            <a:fld id="{C8160E59-1E14-964B-8A42-85564B1F547C}" type="slidenum">
              <a:rPr lang="en-US" smtClean="0"/>
              <a:pPr/>
              <a:t>4</a:t>
            </a:fld>
            <a:endParaRPr lang="en-US"/>
          </a:p>
        </p:txBody>
      </p:sp>
    </p:spTree>
    <p:extLst>
      <p:ext uri="{BB962C8B-B14F-4D97-AF65-F5344CB8AC3E}">
        <p14:creationId xmlns="" xmlns:p14="http://schemas.microsoft.com/office/powerpoint/2010/main" val="72523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4a.  With all sheet music correct the violins play while the tympani</a:t>
            </a:r>
            <a:r>
              <a:rPr lang="en-US" baseline="0" dirty="0" smtClean="0"/>
              <a:t> rest.  This is analogous to an organism with all </a:t>
            </a:r>
            <a:r>
              <a:rPr lang="en-US" baseline="0" dirty="0" err="1" smtClean="0"/>
              <a:t>wildtype</a:t>
            </a:r>
            <a:r>
              <a:rPr lang="en-US" baseline="0" dirty="0" smtClean="0"/>
              <a:t> alleles.</a:t>
            </a:r>
            <a:endParaRPr lang="en-US" dirty="0"/>
          </a:p>
        </p:txBody>
      </p:sp>
      <p:sp>
        <p:nvSpPr>
          <p:cNvPr id="4" name="Slide Number Placeholder 3"/>
          <p:cNvSpPr>
            <a:spLocks noGrp="1"/>
          </p:cNvSpPr>
          <p:nvPr>
            <p:ph type="sldNum" sz="quarter" idx="10"/>
          </p:nvPr>
        </p:nvSpPr>
        <p:spPr/>
        <p:txBody>
          <a:bodyPr/>
          <a:lstStyle/>
          <a:p>
            <a:fld id="{C8160E59-1E14-964B-8A42-85564B1F547C}" type="slidenum">
              <a:rPr lang="en-US" smtClean="0"/>
              <a:pPr/>
              <a:t>5</a:t>
            </a:fld>
            <a:endParaRPr lang="en-US"/>
          </a:p>
        </p:txBody>
      </p:sp>
    </p:spTree>
    <p:extLst>
      <p:ext uri="{BB962C8B-B14F-4D97-AF65-F5344CB8AC3E}">
        <p14:creationId xmlns="" xmlns:p14="http://schemas.microsoft.com/office/powerpoint/2010/main" val="72523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4b.  Even though one</a:t>
            </a:r>
            <a:r>
              <a:rPr lang="en-US" baseline="0" dirty="0" smtClean="0"/>
              <a:t> violinist has bad sheet music, the other violinist can play and the piece can be performed.  The violinist with the bad sheet music is analogous to a recessive, loss-of-function allele.  The normal sheet music (</a:t>
            </a:r>
            <a:r>
              <a:rPr lang="en-US" baseline="0" dirty="0" err="1" smtClean="0"/>
              <a:t>wildtype</a:t>
            </a:r>
            <a:r>
              <a:rPr lang="en-US" baseline="0" dirty="0" smtClean="0"/>
              <a:t> allele) is dominant and determines the phenotype.</a:t>
            </a:r>
            <a:endParaRPr lang="en-US" dirty="0"/>
          </a:p>
        </p:txBody>
      </p:sp>
      <p:sp>
        <p:nvSpPr>
          <p:cNvPr id="4" name="Slide Number Placeholder 3"/>
          <p:cNvSpPr>
            <a:spLocks noGrp="1"/>
          </p:cNvSpPr>
          <p:nvPr>
            <p:ph type="sldNum" sz="quarter" idx="10"/>
          </p:nvPr>
        </p:nvSpPr>
        <p:spPr/>
        <p:txBody>
          <a:bodyPr/>
          <a:lstStyle/>
          <a:p>
            <a:fld id="{C8160E59-1E14-964B-8A42-85564B1F547C}" type="slidenum">
              <a:rPr lang="en-US" smtClean="0"/>
              <a:pPr/>
              <a:t>6</a:t>
            </a:fld>
            <a:endParaRPr lang="en-US"/>
          </a:p>
        </p:txBody>
      </p:sp>
    </p:spTree>
    <p:extLst>
      <p:ext uri="{BB962C8B-B14F-4D97-AF65-F5344CB8AC3E}">
        <p14:creationId xmlns="" xmlns:p14="http://schemas.microsoft.com/office/powerpoint/2010/main" val="72523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4c.  When</a:t>
            </a:r>
            <a:r>
              <a:rPr lang="en-US" baseline="0" dirty="0" smtClean="0"/>
              <a:t> both violinists have bad sheet music, the piece can no longer be performed.  This is analogous to an individual being homozygous recessive for a loss-of-function allele.</a:t>
            </a:r>
            <a:endParaRPr lang="en-US" dirty="0"/>
          </a:p>
        </p:txBody>
      </p:sp>
      <p:sp>
        <p:nvSpPr>
          <p:cNvPr id="4" name="Slide Number Placeholder 3"/>
          <p:cNvSpPr>
            <a:spLocks noGrp="1"/>
          </p:cNvSpPr>
          <p:nvPr>
            <p:ph type="sldNum" sz="quarter" idx="10"/>
          </p:nvPr>
        </p:nvSpPr>
        <p:spPr/>
        <p:txBody>
          <a:bodyPr/>
          <a:lstStyle/>
          <a:p>
            <a:fld id="{C8160E59-1E14-964B-8A42-85564B1F547C}" type="slidenum">
              <a:rPr lang="en-US" smtClean="0"/>
              <a:pPr/>
              <a:t>7</a:t>
            </a:fld>
            <a:endParaRPr lang="en-US"/>
          </a:p>
        </p:txBody>
      </p:sp>
    </p:spTree>
    <p:extLst>
      <p:ext uri="{BB962C8B-B14F-4D97-AF65-F5344CB8AC3E}">
        <p14:creationId xmlns="" xmlns:p14="http://schemas.microsoft.com/office/powerpoint/2010/main" val="72523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4d.</a:t>
            </a:r>
            <a:r>
              <a:rPr lang="en-US" baseline="0" dirty="0" smtClean="0"/>
              <a:t>  One tympanist has bad sheet music causing him to play (loudly!) when he should rest.  Even though all other sheet music is correct, the single bad copy disrupts the performance.  This is analogous to a dominant gain-of-function allele.  The other tympani represents a </a:t>
            </a:r>
            <a:r>
              <a:rPr lang="en-US" baseline="0" dirty="0" err="1" smtClean="0"/>
              <a:t>wildtype</a:t>
            </a:r>
            <a:r>
              <a:rPr lang="en-US" baseline="0" dirty="0" smtClean="0"/>
              <a:t> allele which, in this case, is recessive to the gain-of-function allele.</a:t>
            </a:r>
            <a:endParaRPr lang="en-US" dirty="0"/>
          </a:p>
        </p:txBody>
      </p:sp>
      <p:sp>
        <p:nvSpPr>
          <p:cNvPr id="4" name="Slide Number Placeholder 3"/>
          <p:cNvSpPr>
            <a:spLocks noGrp="1"/>
          </p:cNvSpPr>
          <p:nvPr>
            <p:ph type="sldNum" sz="quarter" idx="10"/>
          </p:nvPr>
        </p:nvSpPr>
        <p:spPr/>
        <p:txBody>
          <a:bodyPr/>
          <a:lstStyle/>
          <a:p>
            <a:fld id="{C8160E59-1E14-964B-8A42-85564B1F547C}" type="slidenum">
              <a:rPr lang="en-US" smtClean="0"/>
              <a:pPr/>
              <a:t>8</a:t>
            </a:fld>
            <a:endParaRPr lang="en-US"/>
          </a:p>
        </p:txBody>
      </p:sp>
    </p:spTree>
    <p:extLst>
      <p:ext uri="{BB962C8B-B14F-4D97-AF65-F5344CB8AC3E}">
        <p14:creationId xmlns="" xmlns:p14="http://schemas.microsoft.com/office/powerpoint/2010/main" val="72523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316541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258376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114458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168047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89202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411334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322714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425352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376910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318554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2DB44-0625-8D4F-A598-69BE7B270B28}" type="datetimeFigureOut">
              <a:rPr lang="en-US" smtClean="0"/>
              <a:pPr/>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4265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2DB44-0625-8D4F-A598-69BE7B270B28}" type="datetimeFigureOut">
              <a:rPr lang="en-US" smtClean="0"/>
              <a:pPr/>
              <a:t>11/13/2013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44E94-391D-D049-907B-883E770D6F91}" type="slidenum">
              <a:rPr lang="en-US" smtClean="0"/>
              <a:pPr/>
              <a:t>‹#›</a:t>
            </a:fld>
            <a:endParaRPr lang="en-US"/>
          </a:p>
        </p:txBody>
      </p:sp>
    </p:spTree>
    <p:extLst>
      <p:ext uri="{BB962C8B-B14F-4D97-AF65-F5344CB8AC3E}">
        <p14:creationId xmlns="" xmlns:p14="http://schemas.microsoft.com/office/powerpoint/2010/main" val="114775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ody Figure 1 color.png"/>
          <p:cNvPicPr>
            <a:picLocks noChangeAspect="1"/>
          </p:cNvPicPr>
          <p:nvPr/>
        </p:nvPicPr>
        <p:blipFill rotWithShape="1">
          <a:blip r:embed="rId3">
            <a:extLst>
              <a:ext uri="{28A0092B-C50C-407E-A947-70E740481C1C}">
                <a14:useLocalDpi xmlns="" xmlns:a14="http://schemas.microsoft.com/office/drawing/2010/main" val="0"/>
              </a:ext>
            </a:extLst>
          </a:blip>
          <a:srcRect r="9713"/>
          <a:stretch/>
        </p:blipFill>
        <p:spPr>
          <a:xfrm>
            <a:off x="496147" y="1485900"/>
            <a:ext cx="8255896" cy="3878444"/>
          </a:xfrm>
          <a:prstGeom prst="rect">
            <a:avLst/>
          </a:prstGeom>
        </p:spPr>
      </p:pic>
    </p:spTree>
    <p:extLst>
      <p:ext uri="{BB962C8B-B14F-4D97-AF65-F5344CB8AC3E}">
        <p14:creationId xmlns="" xmlns:p14="http://schemas.microsoft.com/office/powerpoint/2010/main" val="25443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lorophyll_aPlantPhysCh07.png"/>
          <p:cNvPicPr>
            <a:picLocks noChangeAspect="1"/>
          </p:cNvPicPr>
          <p:nvPr/>
        </p:nvPicPr>
        <p:blipFill>
          <a:blip r:embed="rId3"/>
          <a:stretch>
            <a:fillRect/>
          </a:stretch>
        </p:blipFill>
        <p:spPr>
          <a:xfrm>
            <a:off x="77860" y="339634"/>
            <a:ext cx="4959080" cy="6099669"/>
          </a:xfrm>
          <a:prstGeom prst="rect">
            <a:avLst/>
          </a:prstGeom>
        </p:spPr>
      </p:pic>
      <p:pic>
        <p:nvPicPr>
          <p:cNvPr id="7" name="Picture 6" descr="chloroplast-function-simplified.jpg"/>
          <p:cNvPicPr>
            <a:picLocks noChangeAspect="1"/>
          </p:cNvPicPr>
          <p:nvPr/>
        </p:nvPicPr>
        <p:blipFill>
          <a:blip r:embed="rId4"/>
          <a:stretch>
            <a:fillRect/>
          </a:stretch>
        </p:blipFill>
        <p:spPr>
          <a:xfrm>
            <a:off x="5285201" y="900002"/>
            <a:ext cx="3713618" cy="2757637"/>
          </a:xfrm>
          <a:prstGeom prst="rect">
            <a:avLst/>
          </a:prstGeom>
        </p:spPr>
      </p:pic>
      <p:sp>
        <p:nvSpPr>
          <p:cNvPr id="8" name="TextBox 7"/>
          <p:cNvSpPr txBox="1"/>
          <p:nvPr/>
        </p:nvSpPr>
        <p:spPr>
          <a:xfrm>
            <a:off x="5409398" y="317634"/>
            <a:ext cx="3589421" cy="461665"/>
          </a:xfrm>
          <a:prstGeom prst="rect">
            <a:avLst/>
          </a:prstGeom>
          <a:noFill/>
        </p:spPr>
        <p:txBody>
          <a:bodyPr wrap="square" rtlCol="0">
            <a:spAutoFit/>
          </a:bodyPr>
          <a:lstStyle/>
          <a:p>
            <a:r>
              <a:rPr lang="en-US" sz="2400" i="1" dirty="0" smtClean="0"/>
              <a:t>It isn’t easy being green…</a:t>
            </a:r>
            <a:endParaRPr lang="en-US" sz="2400" i="1" dirty="0"/>
          </a:p>
        </p:txBody>
      </p:sp>
      <p:pic>
        <p:nvPicPr>
          <p:cNvPr id="9" name="Picture 8" descr="sole albino.png"/>
          <p:cNvPicPr>
            <a:picLocks noChangeAspect="1"/>
          </p:cNvPicPr>
          <p:nvPr/>
        </p:nvPicPr>
        <p:blipFill>
          <a:blip r:embed="rId5"/>
          <a:stretch>
            <a:fillRect/>
          </a:stretch>
        </p:blipFill>
        <p:spPr>
          <a:xfrm>
            <a:off x="6134525" y="4250380"/>
            <a:ext cx="2027697" cy="2027697"/>
          </a:xfrm>
          <a:prstGeom prst="rect">
            <a:avLst/>
          </a:prstGeom>
        </p:spPr>
      </p:pic>
      <p:sp>
        <p:nvSpPr>
          <p:cNvPr id="6" name="TextBox 5"/>
          <p:cNvSpPr txBox="1"/>
          <p:nvPr/>
        </p:nvSpPr>
        <p:spPr>
          <a:xfrm>
            <a:off x="115507" y="6399014"/>
            <a:ext cx="5370381" cy="276999"/>
          </a:xfrm>
          <a:prstGeom prst="rect">
            <a:avLst/>
          </a:prstGeom>
          <a:noFill/>
        </p:spPr>
        <p:txBody>
          <a:bodyPr wrap="none" rtlCol="0">
            <a:spAutoFit/>
          </a:bodyPr>
          <a:lstStyle/>
          <a:p>
            <a:r>
              <a:rPr lang="en-US" sz="1200" dirty="0" smtClean="0"/>
              <a:t>Chlorophyll </a:t>
            </a:r>
            <a:r>
              <a:rPr lang="en-US" sz="1200" dirty="0" smtClean="0"/>
              <a:t>biosynthesis (</a:t>
            </a:r>
            <a:r>
              <a:rPr lang="en-US" sz="1200" dirty="0" err="1" smtClean="0"/>
              <a:t>Taiz</a:t>
            </a:r>
            <a:r>
              <a:rPr lang="en-US" sz="1200" dirty="0" smtClean="0"/>
              <a:t> and </a:t>
            </a:r>
            <a:r>
              <a:rPr lang="en-US" sz="1200" dirty="0" err="1" smtClean="0"/>
              <a:t>Zeiger</a:t>
            </a:r>
            <a:r>
              <a:rPr lang="en-US" sz="1200" dirty="0" smtClean="0"/>
              <a:t>, http://</a:t>
            </a:r>
            <a:r>
              <a:rPr lang="en-US" sz="1200" dirty="0" smtClean="0"/>
              <a:t>5e.plantphys.net/article.php?id=76)</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srcRect/>
          <a:stretch>
            <a:fillRect/>
          </a:stretch>
        </p:blipFill>
        <p:spPr bwMode="auto">
          <a:xfrm>
            <a:off x="325440" y="1980091"/>
            <a:ext cx="5383251" cy="3087251"/>
          </a:xfrm>
          <a:prstGeom prst="rect">
            <a:avLst/>
          </a:prstGeom>
          <a:noFill/>
          <a:ln w="9525">
            <a:noFill/>
            <a:round/>
            <a:headEnd/>
            <a:tailEnd/>
          </a:ln>
          <a:effectLst/>
        </p:spPr>
      </p:pic>
      <p:sp>
        <p:nvSpPr>
          <p:cNvPr id="3076" name="Text Box 4"/>
          <p:cNvSpPr txBox="1">
            <a:spLocks noChangeArrowheads="1"/>
          </p:cNvSpPr>
          <p:nvPr/>
        </p:nvSpPr>
        <p:spPr bwMode="auto">
          <a:xfrm>
            <a:off x="1232034" y="5390147"/>
            <a:ext cx="3918240" cy="231864"/>
          </a:xfrm>
          <a:prstGeom prst="rect">
            <a:avLst/>
          </a:prstGeom>
          <a:noFill/>
          <a:ln w="9525">
            <a:noFill/>
            <a:round/>
            <a:headEnd/>
            <a:tailEnd/>
          </a:ln>
          <a:effectLst/>
        </p:spPr>
        <p:txBody>
          <a:bodyPr lIns="0" tIns="0" rIns="0" bIns="0"/>
          <a:lstStyle/>
          <a:p>
            <a:pPr algn="ctr">
              <a:tabLst>
                <a:tab pos="656650" algn="l"/>
                <a:tab pos="1313299" algn="l"/>
                <a:tab pos="1969949" algn="l"/>
                <a:tab pos="2626599" algn="l"/>
                <a:tab pos="3283248" algn="l"/>
              </a:tabLst>
            </a:pPr>
            <a:r>
              <a:rPr lang="en-GB" sz="1100" b="1" dirty="0" err="1">
                <a:solidFill>
                  <a:srgbClr val="000000"/>
                </a:solidFill>
                <a:latin typeface="Arial" charset="0"/>
                <a:ea typeface="msgothic" charset="0"/>
                <a:cs typeface="msgothic" charset="0"/>
              </a:rPr>
              <a:t>Ishibashi</a:t>
            </a:r>
            <a:r>
              <a:rPr lang="en-GB" sz="1100" b="1" dirty="0">
                <a:solidFill>
                  <a:srgbClr val="000000"/>
                </a:solidFill>
                <a:latin typeface="Arial" charset="0"/>
                <a:ea typeface="msgothic" charset="0"/>
                <a:cs typeface="msgothic" charset="0"/>
              </a:rPr>
              <a:t> N et al. Biology Open 2012;1:197-207</a:t>
            </a:r>
          </a:p>
        </p:txBody>
      </p:sp>
      <p:pic>
        <p:nvPicPr>
          <p:cNvPr id="7" name="Picture 6" descr="ale leaves extreme JL 072011.jpg"/>
          <p:cNvPicPr>
            <a:picLocks noChangeAspect="1"/>
          </p:cNvPicPr>
          <p:nvPr/>
        </p:nvPicPr>
        <p:blipFill>
          <a:blip r:embed="rId4"/>
          <a:stretch>
            <a:fillRect/>
          </a:stretch>
        </p:blipFill>
        <p:spPr>
          <a:xfrm>
            <a:off x="6016699" y="2807863"/>
            <a:ext cx="2549785" cy="3399714"/>
          </a:xfrm>
          <a:prstGeom prst="rect">
            <a:avLst/>
          </a:prstGeom>
        </p:spPr>
      </p:pic>
      <p:sp>
        <p:nvSpPr>
          <p:cNvPr id="8" name="TextBox 7"/>
          <p:cNvSpPr txBox="1"/>
          <p:nvPr/>
        </p:nvSpPr>
        <p:spPr>
          <a:xfrm>
            <a:off x="453189" y="558265"/>
            <a:ext cx="4157312" cy="461665"/>
          </a:xfrm>
          <a:prstGeom prst="rect">
            <a:avLst/>
          </a:prstGeom>
          <a:noFill/>
        </p:spPr>
        <p:txBody>
          <a:bodyPr wrap="square" rtlCol="0">
            <a:spAutoFit/>
          </a:bodyPr>
          <a:lstStyle/>
          <a:p>
            <a:pPr algn="ctr"/>
            <a:r>
              <a:rPr lang="en-US" sz="2400" i="1" dirty="0" smtClean="0"/>
              <a:t>It isn’t easy being flat, either…</a:t>
            </a:r>
            <a:endParaRPr lang="en-US" sz="2400" i="1" dirty="0"/>
          </a:p>
        </p:txBody>
      </p:sp>
      <p:pic>
        <p:nvPicPr>
          <p:cNvPr id="9" name="Picture 8" descr="ale SAM panel 3.png"/>
          <p:cNvPicPr>
            <a:picLocks noChangeAspect="1"/>
          </p:cNvPicPr>
          <p:nvPr/>
        </p:nvPicPr>
        <p:blipFill>
          <a:blip r:embed="rId5"/>
          <a:stretch>
            <a:fillRect/>
          </a:stretch>
        </p:blipFill>
        <p:spPr>
          <a:xfrm>
            <a:off x="5378000" y="1126577"/>
            <a:ext cx="3188484" cy="853514"/>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oody 2013 figure 4a.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25377" y="525733"/>
            <a:ext cx="4475662" cy="2669251"/>
          </a:xfrm>
          <a:prstGeom prst="rect">
            <a:avLst/>
          </a:prstGeom>
        </p:spPr>
      </p:pic>
      <p:pic>
        <p:nvPicPr>
          <p:cNvPr id="5" name="Picture 4" descr="Woody 2013 figure 4b.jp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367501" y="525733"/>
            <a:ext cx="4475662" cy="2669251"/>
          </a:xfrm>
          <a:prstGeom prst="rect">
            <a:avLst/>
          </a:prstGeom>
        </p:spPr>
      </p:pic>
      <p:pic>
        <p:nvPicPr>
          <p:cNvPr id="6" name="Picture 5" descr="Woody 2013 figure 4c.jpg"/>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325377" y="3604295"/>
            <a:ext cx="4475662" cy="2669251"/>
          </a:xfrm>
          <a:prstGeom prst="rect">
            <a:avLst/>
          </a:prstGeom>
        </p:spPr>
      </p:pic>
      <p:pic>
        <p:nvPicPr>
          <p:cNvPr id="7" name="Picture 6" descr="Woody 2013 figure 4d.jpg"/>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4367501" y="3604295"/>
            <a:ext cx="4475662" cy="2669251"/>
          </a:xfrm>
          <a:prstGeom prst="rect">
            <a:avLst/>
          </a:prstGeom>
        </p:spPr>
      </p:pic>
    </p:spTree>
    <p:extLst>
      <p:ext uri="{BB962C8B-B14F-4D97-AF65-F5344CB8AC3E}">
        <p14:creationId xmlns="" xmlns:p14="http://schemas.microsoft.com/office/powerpoint/2010/main" val="3927177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oody 2013 figure 4a.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 y="700877"/>
            <a:ext cx="9147048" cy="5455230"/>
          </a:xfrm>
          <a:prstGeom prst="rect">
            <a:avLst/>
          </a:prstGeom>
        </p:spPr>
      </p:pic>
    </p:spTree>
    <p:extLst>
      <p:ext uri="{BB962C8B-B14F-4D97-AF65-F5344CB8AC3E}">
        <p14:creationId xmlns="" xmlns:p14="http://schemas.microsoft.com/office/powerpoint/2010/main" val="2023512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ody 2013 figure 4b.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 y="700877"/>
            <a:ext cx="9147048" cy="5455230"/>
          </a:xfrm>
          <a:prstGeom prst="rect">
            <a:avLst/>
          </a:prstGeom>
        </p:spPr>
      </p:pic>
    </p:spTree>
    <p:extLst>
      <p:ext uri="{BB962C8B-B14F-4D97-AF65-F5344CB8AC3E}">
        <p14:creationId xmlns="" xmlns:p14="http://schemas.microsoft.com/office/powerpoint/2010/main" val="324618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oody 2013 figure 4c.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 y="700877"/>
            <a:ext cx="9147048" cy="5455230"/>
          </a:xfrm>
          <a:prstGeom prst="rect">
            <a:avLst/>
          </a:prstGeom>
        </p:spPr>
      </p:pic>
    </p:spTree>
    <p:extLst>
      <p:ext uri="{BB962C8B-B14F-4D97-AF65-F5344CB8AC3E}">
        <p14:creationId xmlns="" xmlns:p14="http://schemas.microsoft.com/office/powerpoint/2010/main" val="3611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ody 2013 figure 4d.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 y="700877"/>
            <a:ext cx="9147048" cy="5455230"/>
          </a:xfrm>
          <a:prstGeom prst="rect">
            <a:avLst/>
          </a:prstGeom>
        </p:spPr>
      </p:pic>
    </p:spTree>
    <p:extLst>
      <p:ext uri="{BB962C8B-B14F-4D97-AF65-F5344CB8AC3E}">
        <p14:creationId xmlns="" xmlns:p14="http://schemas.microsoft.com/office/powerpoint/2010/main" val="277486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677</TotalTime>
  <Words>558</Words>
  <Application>Microsoft Office PowerPoint</Application>
  <PresentationFormat>On-screen Show (4:3)</PresentationFormat>
  <Paragraphs>19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 Poly FWP</dc:creator>
  <cp:lastModifiedBy>Swoody</cp:lastModifiedBy>
  <cp:revision>14</cp:revision>
  <dcterms:created xsi:type="dcterms:W3CDTF">2013-11-08T15:13:53Z</dcterms:created>
  <dcterms:modified xsi:type="dcterms:W3CDTF">2013-11-13T18:03:12Z</dcterms:modified>
</cp:coreProperties>
</file>