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0" r:id="rId2"/>
    <p:sldId id="914" r:id="rId3"/>
    <p:sldId id="915" r:id="rId4"/>
    <p:sldId id="916" r:id="rId5"/>
    <p:sldId id="468" r:id="rId6"/>
    <p:sldId id="469" r:id="rId7"/>
    <p:sldId id="466" r:id="rId8"/>
    <p:sldId id="917" r:id="rId9"/>
    <p:sldId id="918" r:id="rId10"/>
    <p:sldId id="919" r:id="rId11"/>
    <p:sldId id="921" r:id="rId12"/>
    <p:sldId id="478" r:id="rId13"/>
    <p:sldId id="922" r:id="rId14"/>
    <p:sldId id="923" r:id="rId15"/>
    <p:sldId id="924" r:id="rId16"/>
    <p:sldId id="925" r:id="rId17"/>
    <p:sldId id="926" r:id="rId18"/>
    <p:sldId id="928" r:id="rId19"/>
    <p:sldId id="467" r:id="rId20"/>
    <p:sldId id="470" r:id="rId21"/>
    <p:sldId id="471" r:id="rId22"/>
    <p:sldId id="472" r:id="rId23"/>
    <p:sldId id="473" r:id="rId24"/>
    <p:sldId id="475" r:id="rId25"/>
    <p:sldId id="474" r:id="rId26"/>
    <p:sldId id="476" r:id="rId27"/>
    <p:sldId id="929" r:id="rId28"/>
    <p:sldId id="321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00"/>
    <a:srgbClr val="CCCC00"/>
    <a:srgbClr val="ECECEC"/>
    <a:srgbClr val="E9CE9D"/>
    <a:srgbClr val="7F7F7F"/>
    <a:srgbClr val="696969"/>
    <a:srgbClr val="404040"/>
    <a:srgbClr val="D9D9D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9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69" r:id="rId12"/>
    <p:sldLayoutId id="2147483661" r:id="rId13"/>
    <p:sldLayoutId id="2147483662" r:id="rId14"/>
    <p:sldLayoutId id="2147483663" r:id="rId15"/>
    <p:sldLayoutId id="2147483664" r:id="rId16"/>
    <p:sldLayoutId id="2147483669" r:id="rId17"/>
    <p:sldLayoutId id="2147483670" r:id="rId18"/>
    <p:sldLayoutId id="2147483683" r:id="rId19"/>
    <p:sldLayoutId id="2147483707" r:id="rId20"/>
    <p:sldLayoutId id="2147483722" r:id="rId21"/>
    <p:sldLayoutId id="2147483723" r:id="rId22"/>
    <p:sldLayoutId id="2147483724" r:id="rId23"/>
    <p:sldLayoutId id="2147483725" r:id="rId24"/>
    <p:sldLayoutId id="2147483739" r:id="rId25"/>
    <p:sldLayoutId id="214748374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2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7999" y="-297596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6856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代码生成</a:t>
            </a: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-LLVM IR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1D4FB02-34B2-D068-B021-E7CEE089A520}"/>
              </a:ext>
            </a:extLst>
          </p:cNvPr>
          <p:cNvSpPr txBox="1"/>
          <p:nvPr/>
        </p:nvSpPr>
        <p:spPr>
          <a:xfrm>
            <a:off x="1380426" y="4005118"/>
            <a:ext cx="6575928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编译技术实验专题报告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20373221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王宇奇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20373614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王子懿</a:t>
            </a: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LLVM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优势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29">
            <a:extLst>
              <a:ext uri="{FF2B5EF4-FFF2-40B4-BE49-F238E27FC236}">
                <a16:creationId xmlns:a16="http://schemas.microsoft.com/office/drawing/2014/main" id="{43FF46D2-06BA-263C-8AA5-A9CF3C92D644}"/>
              </a:ext>
            </a:extLst>
          </p:cNvPr>
          <p:cNvSpPr txBox="1"/>
          <p:nvPr/>
        </p:nvSpPr>
        <p:spPr>
          <a:xfrm>
            <a:off x="859155" y="1223010"/>
            <a:ext cx="6889115" cy="419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SSA</a:t>
            </a:r>
            <a:r>
              <a:rPr lang="zh-CN" altLang="en-US" sz="2400" dirty="0"/>
              <a:t>形式：每个变量在程序中只被赋值一次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B4AFB8-F3C3-4A4C-55B9-5100975A82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61610" y="2230120"/>
            <a:ext cx="5875020" cy="3990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CA12C0-B963-C59A-8EFA-2F259854EF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2490" y="4491990"/>
            <a:ext cx="3048000" cy="1552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AAF3EA-CB49-1E92-F601-D5F81B8FAE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2490" y="2058670"/>
            <a:ext cx="2609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221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LLVM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优势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850C285-E9BC-8C1B-AE94-11E0CCC13A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42635" y="1740535"/>
            <a:ext cx="2806700" cy="4600575"/>
          </a:xfrm>
          <a:prstGeom prst="rect">
            <a:avLst/>
          </a:prstGeom>
        </p:spPr>
      </p:pic>
      <p:sp>
        <p:nvSpPr>
          <p:cNvPr id="3" name="标题 29">
            <a:extLst>
              <a:ext uri="{FF2B5EF4-FFF2-40B4-BE49-F238E27FC236}">
                <a16:creationId xmlns:a16="http://schemas.microsoft.com/office/drawing/2014/main" id="{8393D965-A44C-568E-C89C-D01DABED9E81}"/>
              </a:ext>
            </a:extLst>
          </p:cNvPr>
          <p:cNvSpPr txBox="1"/>
          <p:nvPr/>
        </p:nvSpPr>
        <p:spPr>
          <a:xfrm>
            <a:off x="886864" y="1223010"/>
            <a:ext cx="6889115" cy="419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具有系统的工具链，便于评测中间代码的正确性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EB1D54-AFC0-6F14-6266-0ADDDDF07F7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6864" y="1740535"/>
            <a:ext cx="4652010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791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配置说明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0E5886A-FA5E-A9FC-64CF-9E7E48EE5343}"/>
              </a:ext>
            </a:extLst>
          </p:cNvPr>
          <p:cNvSpPr txBox="1"/>
          <p:nvPr/>
        </p:nvSpPr>
        <p:spPr>
          <a:xfrm>
            <a:off x="305739" y="246317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https://bhpan.buaa.edu.cn/link/AA7C361A6E9DD7470096940D172D10EF46</a:t>
            </a:r>
          </a:p>
          <a:p>
            <a:r>
              <a:rPr lang="zh-CN" altLang="en-US" dirty="0"/>
              <a:t>文件名：llvm环境配置.mp4</a:t>
            </a:r>
          </a:p>
          <a:p>
            <a:r>
              <a:rPr lang="zh-CN" altLang="en-US" dirty="0"/>
              <a:t>有效期限：2023-12-31 23:59</a:t>
            </a:r>
          </a:p>
          <a:p>
            <a:r>
              <a:rPr lang="zh-CN" altLang="en-US" dirty="0"/>
              <a:t>提取码：fpXm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55FEB-F848-2426-B0B9-B02EDF552F6A}"/>
              </a:ext>
            </a:extLst>
          </p:cNvPr>
          <p:cNvSpPr txBox="1"/>
          <p:nvPr/>
        </p:nvSpPr>
        <p:spPr>
          <a:xfrm>
            <a:off x="350756" y="43938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https://www.bilibili.com/video/BV1394y1b7VS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4ECD64-E625-0675-1B10-830906DA5E6A}"/>
              </a:ext>
            </a:extLst>
          </p:cNvPr>
          <p:cNvSpPr/>
          <p:nvPr/>
        </p:nvSpPr>
        <p:spPr>
          <a:xfrm>
            <a:off x="305739" y="1635861"/>
            <a:ext cx="402300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sz="1800" b="0" dirty="0">
                <a:latin typeface="+mj-ea"/>
              </a:rPr>
              <a:t>主推</a:t>
            </a:r>
            <a:r>
              <a:rPr lang="en-US" altLang="zh-CN" sz="1800" b="0" dirty="0" err="1">
                <a:latin typeface="+mj-ea"/>
              </a:rPr>
              <a:t>linux</a:t>
            </a:r>
            <a:r>
              <a:rPr lang="en-US" altLang="zh-CN" sz="1800" b="0" dirty="0">
                <a:latin typeface="+mj-ea"/>
              </a:rPr>
              <a:t> Ubuntu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851396-59DF-83D0-C9AB-9BF09BF76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7"/>
          <a:stretch/>
        </p:blipFill>
        <p:spPr>
          <a:xfrm>
            <a:off x="6400879" y="125586"/>
            <a:ext cx="5667770" cy="402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A5BA77-0178-9798-000C-9093C5F6A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75"/>
          <a:stretch/>
        </p:blipFill>
        <p:spPr>
          <a:xfrm>
            <a:off x="6400879" y="4436680"/>
            <a:ext cx="4311828" cy="481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89F79E2-5BBA-C00B-7BDB-85CF2B0D6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79" y="5277323"/>
            <a:ext cx="3391373" cy="514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7666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整体架构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C595EC4-C80E-E3CE-28CD-E35A9EF94C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1968" y="1258536"/>
            <a:ext cx="9239885" cy="49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371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IR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整体架构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3A23ED39-41C5-637B-F40E-8C5D769B14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0560" y="1124585"/>
            <a:ext cx="3021965" cy="5468620"/>
          </a:xfrm>
          <a:prstGeom prst="rect">
            <a:avLst/>
          </a:prstGeom>
        </p:spPr>
      </p:pic>
      <p:sp>
        <p:nvSpPr>
          <p:cNvPr id="3" name="标题 29">
            <a:extLst>
              <a:ext uri="{FF2B5EF4-FFF2-40B4-BE49-F238E27FC236}">
                <a16:creationId xmlns:a16="http://schemas.microsoft.com/office/drawing/2014/main" id="{B64FA01E-9414-E479-CF0E-5D113234FAD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64685" y="1263015"/>
            <a:ext cx="6717665" cy="52349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Type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value</a:t>
            </a:r>
            <a:r>
              <a:rPr lang="zh-CN" altLang="en-US" sz="2000" b="0" dirty="0">
                <a:latin typeface="+mj-ea"/>
              </a:rPr>
              <a:t>的各种</a:t>
            </a:r>
            <a:r>
              <a:rPr lang="en-US" altLang="zh-CN" sz="2000" b="0" dirty="0">
                <a:latin typeface="+mj-ea"/>
              </a:rPr>
              <a:t>Type</a:t>
            </a:r>
            <a:r>
              <a:rPr lang="zh-CN" altLang="en-US" sz="2000" b="0" dirty="0">
                <a:latin typeface="+mj-ea"/>
              </a:rPr>
              <a:t>类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Value</a:t>
            </a:r>
            <a:r>
              <a:rPr lang="zh-CN" altLang="en-US" sz="2000" b="0" dirty="0">
                <a:latin typeface="+mj-ea"/>
              </a:rPr>
              <a:t>：万物皆</a:t>
            </a:r>
            <a:r>
              <a:rPr lang="en-US" altLang="zh-CN" sz="2000" b="0" dirty="0">
                <a:latin typeface="+mj-ea"/>
              </a:rPr>
              <a:t>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Instructions</a:t>
            </a:r>
            <a:r>
              <a:rPr lang="zh-CN" altLang="en-US" sz="2000" b="0" dirty="0">
                <a:latin typeface="+mj-ea"/>
              </a:rPr>
              <a:t>：各种指令类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BasicBlock</a:t>
            </a:r>
            <a:r>
              <a:rPr lang="zh-CN" altLang="en-US" sz="2000" b="0" dirty="0">
                <a:latin typeface="+mj-ea"/>
              </a:rPr>
              <a:t>：基本块类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Function</a:t>
            </a:r>
            <a:r>
              <a:rPr lang="zh-CN" altLang="en-US" sz="2000" b="0" dirty="0">
                <a:latin typeface="+mj-ea"/>
              </a:rPr>
              <a:t>：函数类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IRModule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Module</a:t>
            </a:r>
            <a:r>
              <a:rPr lang="zh-CN" altLang="en-US" sz="2000" b="0" dirty="0">
                <a:latin typeface="+mj-ea"/>
              </a:rPr>
              <a:t>类，单例模式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IRBuildFactory</a:t>
            </a:r>
            <a:r>
              <a:rPr lang="zh-CN" altLang="en-US" sz="2000" b="0" dirty="0">
                <a:latin typeface="+mj-ea"/>
              </a:rPr>
              <a:t>：构建</a:t>
            </a:r>
            <a:r>
              <a:rPr lang="en-US" altLang="zh-CN" sz="2000" b="0" dirty="0">
                <a:latin typeface="+mj-ea"/>
              </a:rPr>
              <a:t>IR</a:t>
            </a:r>
            <a:r>
              <a:rPr lang="zh-CN" altLang="en-US" sz="2000" b="0" dirty="0">
                <a:latin typeface="+mj-ea"/>
              </a:rPr>
              <a:t>内存形式的工厂模式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Use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user-value</a:t>
            </a:r>
            <a:r>
              <a:rPr lang="zh-CN" altLang="en-US" sz="2000" b="0" dirty="0">
                <a:latin typeface="+mj-ea"/>
              </a:rPr>
              <a:t>的边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latin typeface="+mj-ea"/>
              </a:rPr>
              <a:t>User</a:t>
            </a:r>
            <a:r>
              <a:rPr lang="zh-CN" altLang="en-US" sz="2000" b="0" dirty="0">
                <a:latin typeface="+mj-ea"/>
              </a:rPr>
              <a:t>：使用</a:t>
            </a:r>
            <a:r>
              <a:rPr lang="en-US" altLang="zh-CN" sz="2000" b="0" dirty="0">
                <a:latin typeface="+mj-ea"/>
              </a:rPr>
              <a:t>Value</a:t>
            </a:r>
            <a:r>
              <a:rPr lang="zh-CN" altLang="en-US" sz="2000" b="0" dirty="0">
                <a:latin typeface="+mj-ea"/>
              </a:rPr>
              <a:t>的类，本编译器中等同于</a:t>
            </a:r>
            <a:r>
              <a:rPr lang="en-US" altLang="zh-CN" sz="2000" b="0" dirty="0">
                <a:latin typeface="+mj-ea"/>
              </a:rPr>
              <a:t>Instructions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Visitor</a:t>
            </a:r>
            <a:r>
              <a:rPr lang="zh-CN" altLang="en-US" sz="2000" b="0" dirty="0">
                <a:latin typeface="+mj-ea"/>
              </a:rPr>
              <a:t>：分析语法树构建中端的类</a:t>
            </a:r>
          </a:p>
        </p:txBody>
      </p:sp>
    </p:spTree>
    <p:extLst>
      <p:ext uri="{BB962C8B-B14F-4D97-AF65-F5344CB8AC3E}">
        <p14:creationId xmlns:p14="http://schemas.microsoft.com/office/powerpoint/2010/main" val="177923497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Value-user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设计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06F601C-6722-4EB0-E4FB-F754B8E178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16872" y="3455196"/>
            <a:ext cx="3881120" cy="30880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322415-0D94-8CD2-48C7-354D2E80538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557" y="1233666"/>
            <a:ext cx="5067300" cy="50501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9CB5F6-DDA1-CDE6-02C6-D23CD88877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16872" y="790436"/>
            <a:ext cx="4218940" cy="25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217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部分接口展示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0E342B6-5254-EF3D-6D55-F06A8BAD23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0560" y="2232025"/>
            <a:ext cx="5692775" cy="29229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ED1AAD-3F6E-A50E-8D54-1C886A6B3C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47510" y="2232025"/>
            <a:ext cx="5075555" cy="3645535"/>
          </a:xfrm>
          <a:prstGeom prst="rect">
            <a:avLst/>
          </a:prstGeom>
        </p:spPr>
      </p:pic>
      <p:sp>
        <p:nvSpPr>
          <p:cNvPr id="8" name="标题 29">
            <a:extLst>
              <a:ext uri="{FF2B5EF4-FFF2-40B4-BE49-F238E27FC236}">
                <a16:creationId xmlns:a16="http://schemas.microsoft.com/office/drawing/2014/main" id="{C7DFC9DF-CB12-5226-25F7-1F38F3A2F9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96439" y="1548463"/>
            <a:ext cx="3041015" cy="5321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IRBuildFactory</a:t>
            </a:r>
            <a:r>
              <a:rPr lang="zh-CN" altLang="en-US" sz="2000" dirty="0"/>
              <a:t>类</a:t>
            </a:r>
          </a:p>
        </p:txBody>
      </p:sp>
      <p:sp>
        <p:nvSpPr>
          <p:cNvPr id="9" name="标题 29">
            <a:extLst>
              <a:ext uri="{FF2B5EF4-FFF2-40B4-BE49-F238E27FC236}">
                <a16:creationId xmlns:a16="http://schemas.microsoft.com/office/drawing/2014/main" id="{CE73006B-5845-DC6C-9771-3B7BAA5E100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55922" y="1481114"/>
            <a:ext cx="2148205" cy="527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Value</a:t>
            </a:r>
            <a:r>
              <a:rPr lang="zh-CN" altLang="en-US" sz="20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6668108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符号表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C0F0324-B8DA-7FA9-5382-1855690DC1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0718" y="1470371"/>
            <a:ext cx="8491220" cy="1002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DBF764-9BC4-9968-6301-F7790601F88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0718" y="3217256"/>
            <a:ext cx="4961890" cy="2774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101561-12F4-5D28-2A8D-1382020D12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65348" y="3069301"/>
            <a:ext cx="5403215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266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中间代码生成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BECFB724-8CA3-59AC-258C-7504C90FE8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0560" y="1276350"/>
            <a:ext cx="7702550" cy="5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0779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指令说明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C6A096-B636-6C72-1C93-DB510877D581}"/>
              </a:ext>
            </a:extLst>
          </p:cNvPr>
          <p:cNvSpPr txBox="1"/>
          <p:nvPr/>
        </p:nvSpPr>
        <p:spPr>
          <a:xfrm>
            <a:off x="5498951" y="1003304"/>
            <a:ext cx="371687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define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dso_local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void @a1(i32 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%0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%2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alloca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store i32 %0, i32 * %2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label %3</a:t>
            </a:r>
          </a:p>
          <a:p>
            <a:br>
              <a:rPr lang="en-US" altLang="zh-CN" sz="1400" b="0" dirty="0"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%4 = load i32, i32* %2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%5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icmp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sgt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i32 %4, 1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%6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zext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i1 %5 to i32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%7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icmp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ne i32 0, %6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i1 %7, label %8, label %11</a:t>
            </a:r>
          </a:p>
          <a:p>
            <a:br>
              <a:rPr lang="en-US" altLang="zh-CN" sz="1400" b="0" dirty="0"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effectLst/>
                <a:latin typeface="Consolas" panose="020B0609020204030204" pitchFamily="49" charset="0"/>
              </a:rPr>
              <a:t>8: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%9 = load i32, i32* %2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%10 = sub i32 %9, 1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call void @a1(i32 %10)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label %11</a:t>
            </a:r>
          </a:p>
          <a:p>
            <a:br>
              <a:rPr lang="en-US" altLang="zh-CN" sz="1400" b="0" dirty="0"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effectLst/>
                <a:latin typeface="Consolas" panose="020B0609020204030204" pitchFamily="49" charset="0"/>
              </a:rPr>
              <a:t>11: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ret void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81F0F76-25FA-B8C8-9B00-3F31CB3D7190}"/>
              </a:ext>
            </a:extLst>
          </p:cNvPr>
          <p:cNvSpPr txBox="1"/>
          <p:nvPr/>
        </p:nvSpPr>
        <p:spPr>
          <a:xfrm>
            <a:off x="2680193" y="1060546"/>
            <a:ext cx="26667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(x&gt;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(x-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5429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LLVM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是什么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2465727-D9D1-8F82-7F48-7AC95F7ED17B}"/>
              </a:ext>
            </a:extLst>
          </p:cNvPr>
          <p:cNvSpPr/>
          <p:nvPr/>
        </p:nvSpPr>
        <p:spPr>
          <a:xfrm>
            <a:off x="7896042" y="1723007"/>
            <a:ext cx="4023005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sz="1800" b="0" dirty="0" err="1">
                <a:latin typeface="+mj-ea"/>
              </a:rPr>
              <a:t>LLVM是一套编译器基础设施项目，为自由软件，以C</a:t>
            </a:r>
            <a:r>
              <a:rPr lang="en-US" altLang="zh-CN" sz="1800" b="0" dirty="0">
                <a:latin typeface="+mj-ea"/>
              </a:rPr>
              <a:t>++</a:t>
            </a:r>
            <a:r>
              <a:rPr lang="en-US" altLang="zh-CN" sz="1800" b="0" dirty="0" err="1">
                <a:latin typeface="+mj-ea"/>
              </a:rPr>
              <a:t>写成，包含一系列模块化的编译器组件和工具链，用来开发编译器前端和后端</a:t>
            </a:r>
            <a:r>
              <a:rPr lang="en-US" altLang="zh-CN" sz="1800" b="0" dirty="0">
                <a:latin typeface="+mj-ea"/>
              </a:rPr>
              <a:t>。</a:t>
            </a:r>
          </a:p>
          <a:p>
            <a:pPr indent="0">
              <a:lnSpc>
                <a:spcPct val="150000"/>
              </a:lnSpc>
            </a:pPr>
            <a:endParaRPr lang="en-US" altLang="zh-CN" sz="1800" b="0" dirty="0">
              <a:latin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1800" b="0" dirty="0">
                <a:latin typeface="+mj-ea"/>
              </a:rPr>
              <a:t>LLVM项目的发展起源于2000年伊利诺伊大学Vikram </a:t>
            </a:r>
            <a:r>
              <a:rPr lang="en-US" altLang="zh-CN" sz="1800" b="0" dirty="0" err="1">
                <a:latin typeface="+mj-ea"/>
              </a:rPr>
              <a:t>Adve与Chris</a:t>
            </a:r>
            <a:r>
              <a:rPr lang="en-US" altLang="zh-CN" sz="1800" b="0" dirty="0">
                <a:latin typeface="+mj-ea"/>
              </a:rPr>
              <a:t> </a:t>
            </a:r>
            <a:r>
              <a:rPr lang="en-US" altLang="zh-CN" sz="1800" b="0" dirty="0" err="1">
                <a:latin typeface="+mj-ea"/>
              </a:rPr>
              <a:t>Lattner的研究，他们想要为所有静态及动态语言创造出动态的编译技术</a:t>
            </a:r>
            <a:r>
              <a:rPr lang="en-US" altLang="zh-CN" sz="1800" b="0" dirty="0">
                <a:latin typeface="+mj-ea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9FC356-5569-58D2-B723-6EB20C62D5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4733" y="1599710"/>
            <a:ext cx="7537131" cy="4132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7142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代码生成步骤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596CED8-4968-9514-D847-8F8D2C608A87}"/>
              </a:ext>
            </a:extLst>
          </p:cNvPr>
          <p:cNvSpPr txBox="1"/>
          <p:nvPr/>
        </p:nvSpPr>
        <p:spPr>
          <a:xfrm>
            <a:off x="876641" y="664025"/>
            <a:ext cx="4885992" cy="2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rPr>
              <a:t>循序渐进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671600-7B95-0405-8EA3-06B3598E071C}"/>
              </a:ext>
            </a:extLst>
          </p:cNvPr>
          <p:cNvSpPr txBox="1"/>
          <p:nvPr/>
        </p:nvSpPr>
        <p:spPr>
          <a:xfrm>
            <a:off x="3106245" y="33513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]={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4FDB3C-E4C3-03C7-9E12-08C6081CB02C}"/>
              </a:ext>
            </a:extLst>
          </p:cNvPr>
          <p:cNvSpPr txBox="1"/>
          <p:nvPr/>
        </p:nvSpPr>
        <p:spPr>
          <a:xfrm>
            <a:off x="3106245" y="344763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1+2+3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CE0D6A-31AD-EB19-85DF-B107E26CCF1C}"/>
              </a:ext>
            </a:extLst>
          </p:cNvPr>
          <p:cNvSpPr txBox="1"/>
          <p:nvPr/>
        </p:nvSpPr>
        <p:spPr>
          <a:xfrm>
            <a:off x="3639197" y="375090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]={{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},{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}};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x=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],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1F785E-8D4B-5A81-89FA-143ADDCC5A64}"/>
              </a:ext>
            </a:extLst>
          </p:cNvPr>
          <p:cNvSpPr txBox="1"/>
          <p:nvPr/>
        </p:nvSpPr>
        <p:spPr>
          <a:xfrm>
            <a:off x="4144249" y="4572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4D1F75-79F9-A41B-4E98-AD14C4DABBED}"/>
              </a:ext>
            </a:extLst>
          </p:cNvPr>
          <p:cNvSpPr txBox="1"/>
          <p:nvPr/>
        </p:nvSpPr>
        <p:spPr>
          <a:xfrm>
            <a:off x="3106245" y="332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onst int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EABB9B-229D-D23D-1981-F4C225BDC482}"/>
              </a:ext>
            </a:extLst>
          </p:cNvPr>
          <p:cNvSpPr txBox="1"/>
          <p:nvPr/>
        </p:nvSpPr>
        <p:spPr>
          <a:xfrm>
            <a:off x="3116292" y="873485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 a1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C3522D-CA2B-D46E-D65C-B286A8B9E233}"/>
              </a:ext>
            </a:extLst>
          </p:cNvPr>
          <p:cNvSpPr txBox="1"/>
          <p:nvPr/>
        </p:nvSpPr>
        <p:spPr>
          <a:xfrm>
            <a:off x="3639197" y="1116321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DFE184-6C50-A446-388B-AAE0638D1146}"/>
              </a:ext>
            </a:extLst>
          </p:cNvPr>
          <p:cNvSpPr txBox="1"/>
          <p:nvPr/>
        </p:nvSpPr>
        <p:spPr>
          <a:xfrm>
            <a:off x="4151046" y="4836001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||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zh-CN" b="0" dirty="0" err="1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221F89-BF7E-C70C-E0DB-F592AB705040}"/>
              </a:ext>
            </a:extLst>
          </p:cNvPr>
          <p:cNvSpPr/>
          <p:nvPr/>
        </p:nvSpPr>
        <p:spPr>
          <a:xfrm>
            <a:off x="8331208" y="1158698"/>
            <a:ext cx="4023005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主函数与常量表达式</a:t>
            </a:r>
            <a:endParaRPr lang="en-US" altLang="zh-CN" dirty="0">
              <a:latin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b="0" dirty="0">
                <a:latin typeface="+mj-ea"/>
              </a:rPr>
              <a:t>全局变量与局部变量</a:t>
            </a:r>
            <a:endParaRPr lang="en-US" altLang="zh-CN" sz="1800" b="0" dirty="0">
              <a:latin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b="0" dirty="0">
                <a:latin typeface="+mj-ea"/>
              </a:rPr>
              <a:t>函数定义与调用</a:t>
            </a:r>
            <a:endParaRPr lang="en-US" altLang="zh-CN" sz="1800" b="0" dirty="0">
              <a:latin typeface="+mj-ea"/>
            </a:endParaRPr>
          </a:p>
          <a:p>
            <a:pPr indent="0">
              <a:lnSpc>
                <a:spcPct val="150000"/>
              </a:lnSpc>
            </a:pPr>
            <a:endParaRPr lang="en-US" altLang="zh-CN" dirty="0">
              <a:latin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b="0" dirty="0">
                <a:latin typeface="+mj-ea"/>
              </a:rPr>
              <a:t>条件语句（含短路求值）</a:t>
            </a:r>
            <a:endParaRPr lang="en-US" altLang="zh-CN" sz="1800" b="0" dirty="0">
              <a:latin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循环判断（含短路求值）</a:t>
            </a:r>
            <a:endParaRPr lang="en-US" altLang="zh-CN" dirty="0">
              <a:latin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800" b="0" dirty="0">
                <a:latin typeface="+mj-ea"/>
              </a:rPr>
              <a:t>数组与函数</a:t>
            </a:r>
            <a:endParaRPr lang="en-US" altLang="zh-CN" sz="1800" b="0" dirty="0">
              <a:latin typeface="+mj-ea"/>
            </a:endParaRPr>
          </a:p>
          <a:p>
            <a:pPr indent="0">
              <a:lnSpc>
                <a:spcPct val="150000"/>
              </a:lnSpc>
            </a:pPr>
            <a:endParaRPr lang="en-US" altLang="zh-CN" sz="1800" b="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0012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主函数与常量表达式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C26E1B98-4553-97C6-7347-74B78372C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66" y="367362"/>
            <a:ext cx="5637240" cy="5555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FC8AFFB-2E00-52DA-F5AB-B66A9241F944}"/>
              </a:ext>
            </a:extLst>
          </p:cNvPr>
          <p:cNvSpPr/>
          <p:nvPr/>
        </p:nvSpPr>
        <p:spPr>
          <a:xfrm>
            <a:off x="980603" y="2581158"/>
            <a:ext cx="4023005" cy="4059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遍历语法树生成中间代码架构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输出</a:t>
            </a:r>
            <a:endParaRPr lang="en-US" altLang="zh-CN" dirty="0">
              <a:latin typeface="+mj-ea"/>
            </a:endParaRPr>
          </a:p>
          <a:p>
            <a:pPr indent="0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数字的值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寄存器在结点中传递。</a:t>
            </a:r>
            <a:endParaRPr lang="en-US" altLang="zh-CN" dirty="0">
              <a:latin typeface="+mj-ea"/>
            </a:endParaRPr>
          </a:p>
          <a:p>
            <a:pPr indent="0">
              <a:lnSpc>
                <a:spcPct val="150000"/>
              </a:lnSpc>
            </a:pPr>
            <a:endParaRPr lang="en-US" altLang="zh-CN" sz="1800" b="0" dirty="0">
              <a:latin typeface="+mj-ea"/>
            </a:endParaRPr>
          </a:p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1+2+3*4</a:t>
            </a:r>
          </a:p>
          <a:p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%1 = add i32 1, 2</a:t>
            </a:r>
          </a:p>
          <a:p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%2 = </a:t>
            </a:r>
            <a:r>
              <a:rPr lang="en-US" altLang="zh-CN" dirty="0" err="1">
                <a:solidFill>
                  <a:srgbClr val="080808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i32 3, 4</a:t>
            </a:r>
          </a:p>
          <a:p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%3 = add i32 %1, %2</a:t>
            </a:r>
          </a:p>
          <a:p>
            <a:endParaRPr lang="en-US" altLang="zh-CN" sz="1800" b="0" dirty="0">
              <a:latin typeface="+mj-ea"/>
            </a:endParaRPr>
          </a:p>
          <a:p>
            <a:endParaRPr lang="en-US" altLang="zh-CN" dirty="0">
              <a:latin typeface="+mj-ea"/>
            </a:endParaRPr>
          </a:p>
          <a:p>
            <a:r>
              <a:rPr lang="zh-CN" altLang="en-US" dirty="0">
                <a:latin typeface="+mj-ea"/>
              </a:rPr>
              <a:t>同理，对于正负号的操作可以类比与</a:t>
            </a:r>
            <a:r>
              <a:rPr lang="en-US" altLang="zh-CN" dirty="0">
                <a:latin typeface="+mj-ea"/>
              </a:rPr>
              <a:t>0</a:t>
            </a:r>
            <a:r>
              <a:rPr lang="zh-CN" altLang="en-US" dirty="0">
                <a:latin typeface="+mj-ea"/>
              </a:rPr>
              <a:t>进行加减法的操作。</a:t>
            </a:r>
            <a:endParaRPr lang="en-US" altLang="zh-CN" sz="1800" b="0" dirty="0">
              <a:latin typeface="+mj-ea"/>
            </a:endParaRPr>
          </a:p>
          <a:p>
            <a:pPr indent="0">
              <a:lnSpc>
                <a:spcPct val="150000"/>
              </a:lnSpc>
            </a:pPr>
            <a:endParaRPr lang="en-US" altLang="zh-CN" sz="1800" b="0" dirty="0">
              <a:latin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6444B3-306A-16EF-2863-D0583B2EC9C8}"/>
              </a:ext>
            </a:extLst>
          </p:cNvPr>
          <p:cNvSpPr txBox="1"/>
          <p:nvPr/>
        </p:nvSpPr>
        <p:spPr>
          <a:xfrm>
            <a:off x="1052298" y="1323658"/>
            <a:ext cx="40923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define dso_local i32 @main()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ret i32 0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ACBB8D-D745-C117-169D-943B43ED072A}"/>
              </a:ext>
            </a:extLst>
          </p:cNvPr>
          <p:cNvSpPr txBox="1"/>
          <p:nvPr/>
        </p:nvSpPr>
        <p:spPr>
          <a:xfrm>
            <a:off x="6838095" y="1685184"/>
            <a:ext cx="24650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927BF1-4DEE-8ECF-B80E-43C63AFDF6CA}"/>
              </a:ext>
            </a:extLst>
          </p:cNvPr>
          <p:cNvSpPr txBox="1"/>
          <p:nvPr/>
        </p:nvSpPr>
        <p:spPr>
          <a:xfrm>
            <a:off x="8280227" y="1685184"/>
            <a:ext cx="24650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B9C11C-071D-9B60-584D-EEE982BCB947}"/>
              </a:ext>
            </a:extLst>
          </p:cNvPr>
          <p:cNvSpPr txBox="1"/>
          <p:nvPr/>
        </p:nvSpPr>
        <p:spPr>
          <a:xfrm>
            <a:off x="9542559" y="1685184"/>
            <a:ext cx="24650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EC5A16-2593-EC01-AA39-EE304601ED83}"/>
              </a:ext>
            </a:extLst>
          </p:cNvPr>
          <p:cNvSpPr txBox="1"/>
          <p:nvPr/>
        </p:nvSpPr>
        <p:spPr>
          <a:xfrm>
            <a:off x="11016451" y="1685184"/>
            <a:ext cx="246502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B8BA67-2458-8C6A-9622-337E724547B3}"/>
              </a:ext>
            </a:extLst>
          </p:cNvPr>
          <p:cNvSpPr txBox="1"/>
          <p:nvPr/>
        </p:nvSpPr>
        <p:spPr>
          <a:xfrm>
            <a:off x="7477831" y="1059688"/>
            <a:ext cx="44548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%1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2C06E6-F806-0C18-D222-C537FD7D016B}"/>
              </a:ext>
            </a:extLst>
          </p:cNvPr>
          <p:cNvSpPr txBox="1"/>
          <p:nvPr/>
        </p:nvSpPr>
        <p:spPr>
          <a:xfrm>
            <a:off x="10193957" y="1051062"/>
            <a:ext cx="44548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%2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70AD3D-A215-3579-52F8-0AA293D0639D}"/>
              </a:ext>
            </a:extLst>
          </p:cNvPr>
          <p:cNvSpPr txBox="1"/>
          <p:nvPr/>
        </p:nvSpPr>
        <p:spPr>
          <a:xfrm>
            <a:off x="8837929" y="421056"/>
            <a:ext cx="44548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%3</a:t>
            </a:r>
          </a:p>
        </p:txBody>
      </p:sp>
    </p:spTree>
    <p:extLst>
      <p:ext uri="{BB962C8B-B14F-4D97-AF65-F5344CB8AC3E}">
        <p14:creationId xmlns:p14="http://schemas.microsoft.com/office/powerpoint/2010/main" val="156919890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全局变量</a:t>
              </a:r>
              <a:r>
                <a:rPr lang="en-US" altLang="zh-CN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/</a:t>
              </a: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局部变量</a:t>
              </a:r>
              <a:r>
                <a:rPr lang="en-US" altLang="zh-CN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/</a:t>
              </a: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作用域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FC8AFFB-2E00-52DA-F5AB-B66A9241F944}"/>
              </a:ext>
            </a:extLst>
          </p:cNvPr>
          <p:cNvSpPr/>
          <p:nvPr/>
        </p:nvSpPr>
        <p:spPr>
          <a:xfrm>
            <a:off x="950531" y="964042"/>
            <a:ext cx="402300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全局变量需要直接算出对应的值</a:t>
            </a:r>
            <a:endParaRPr lang="en-US" altLang="zh-CN" sz="18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2FB576-4556-DB0D-85B7-ADD152CC0571}"/>
              </a:ext>
            </a:extLst>
          </p:cNvPr>
          <p:cNvSpPr txBox="1"/>
          <p:nvPr/>
        </p:nvSpPr>
        <p:spPr>
          <a:xfrm>
            <a:off x="1359283" y="1722706"/>
            <a:ext cx="26091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b=</a:t>
            </a:r>
            <a:r>
              <a:rPr lang="en-US" altLang="zh-CN" dirty="0">
                <a:solidFill>
                  <a:srgbClr val="CC99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c=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       int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1015FA-5E8A-213D-FA7F-DDBCF0F1DFEA}"/>
              </a:ext>
            </a:extLst>
          </p:cNvPr>
          <p:cNvSpPr txBox="1"/>
          <p:nvPr/>
        </p:nvSpPr>
        <p:spPr>
          <a:xfrm>
            <a:off x="5657142" y="1531201"/>
            <a:ext cx="55350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@a = dso_local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i32 10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@b = dso_local global i32 30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define dso_local i32 @main()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%1 = alloca i32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//c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%2 = load i32, i32* @b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//b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%3 = add i32 %2, 4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//b+4 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store i32 %3, i32* %1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//b+4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→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%4 = alloca i32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//c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store i32 5, i32* %4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//5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→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%5 = alloca i32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//b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%6 = load i32, i32* %4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//c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%7 = add i32 %6, 7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//c+7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store i32 %7, i32* %5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//c+7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→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ret i32 0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7771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函数定义与调用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72FB576-4556-DB0D-85B7-ADD152CC0571}"/>
              </a:ext>
            </a:extLst>
          </p:cNvPr>
          <p:cNvSpPr txBox="1"/>
          <p:nvPr/>
        </p:nvSpPr>
        <p:spPr>
          <a:xfrm>
            <a:off x="824597" y="4185854"/>
            <a:ext cx="3404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1AAF24-FD73-4786-7F95-63B6B4809D4E}"/>
              </a:ext>
            </a:extLst>
          </p:cNvPr>
          <p:cNvSpPr txBox="1"/>
          <p:nvPr/>
        </p:nvSpPr>
        <p:spPr>
          <a:xfrm>
            <a:off x="5850956" y="882656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declare i32 @getint()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declare void @putint(i32)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declare void @putch(i32)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declare void @putstr(i8*)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CC9900"/>
              </a:solidFill>
              <a:effectLst/>
              <a:latin typeface="Consolas" panose="020B0609020204030204" pitchFamily="49" charset="0"/>
            </a:endParaRPr>
          </a:p>
          <a:p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define dso_local void @ab(i32 %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i32 %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%3 = alloca i32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%4 = alloca i32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store i32 %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i32 * %3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store i32 %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i32 * %4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define dso_local i32 @main()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call void @ab(i32 1, i32 2)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…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724A10-4EA2-0820-8619-F335C3D0A1C0}"/>
              </a:ext>
            </a:extLst>
          </p:cNvPr>
          <p:cNvSpPr/>
          <p:nvPr/>
        </p:nvSpPr>
        <p:spPr>
          <a:xfrm>
            <a:off x="767557" y="1475157"/>
            <a:ext cx="4023005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declare/call </a:t>
            </a:r>
          </a:p>
          <a:p>
            <a:pPr indent="0">
              <a:lnSpc>
                <a:spcPct val="150000"/>
              </a:lnSpc>
            </a:pPr>
            <a:r>
              <a:rPr lang="zh-CN" altLang="en-US" dirty="0">
                <a:solidFill>
                  <a:srgbClr val="080808"/>
                </a:solidFill>
                <a:latin typeface="Consolas" panose="020B0609020204030204" pitchFamily="49" charset="0"/>
              </a:rPr>
              <a:t>对于含参数的函数，需要在函数体内部为参数开存储空间。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288654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条件与短路求值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72FB576-4556-DB0D-85B7-ADD152CC0571}"/>
              </a:ext>
            </a:extLst>
          </p:cNvPr>
          <p:cNvSpPr txBox="1"/>
          <p:nvPr/>
        </p:nvSpPr>
        <p:spPr>
          <a:xfrm>
            <a:off x="633007" y="2384141"/>
            <a:ext cx="340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'if'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Cond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Stmt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'else'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Stmt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]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BasicBlock3</a:t>
            </a:r>
            <a:endParaRPr lang="en-US" altLang="zh-CN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735E0D-D89B-F6D2-65BA-906712837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74" y="1046090"/>
            <a:ext cx="7379218" cy="451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3B22575-109C-EF51-A1FB-02894469A787}"/>
              </a:ext>
            </a:extLst>
          </p:cNvPr>
          <p:cNvSpPr txBox="1"/>
          <p:nvPr/>
        </p:nvSpPr>
        <p:spPr>
          <a:xfrm>
            <a:off x="681772" y="3850382"/>
            <a:ext cx="3132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%3 =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icmp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ne i32 %1, %2</a:t>
            </a:r>
          </a:p>
        </p:txBody>
      </p:sp>
    </p:spTree>
    <p:extLst>
      <p:ext uri="{BB962C8B-B14F-4D97-AF65-F5344CB8AC3E}">
        <p14:creationId xmlns:p14="http://schemas.microsoft.com/office/powerpoint/2010/main" val="114179258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条件与短路求值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72FB576-4556-DB0D-85B7-ADD152CC0571}"/>
              </a:ext>
            </a:extLst>
          </p:cNvPr>
          <p:cNvSpPr txBox="1"/>
          <p:nvPr/>
        </p:nvSpPr>
        <p:spPr>
          <a:xfrm>
            <a:off x="7498217" y="0"/>
            <a:ext cx="3404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||</a:t>
            </a:r>
            <a:r>
              <a:rPr lang="en-US" altLang="zh-CN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,a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724A10-4EA2-0820-8619-F335C3D0A1C0}"/>
              </a:ext>
            </a:extLst>
          </p:cNvPr>
          <p:cNvSpPr/>
          <p:nvPr/>
        </p:nvSpPr>
        <p:spPr>
          <a:xfrm>
            <a:off x="767557" y="1475157"/>
            <a:ext cx="4023005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A||B||C||D||··· </a:t>
            </a:r>
            <a:r>
              <a:rPr lang="zh-CN" altLang="en-US" dirty="0">
                <a:solidFill>
                  <a:srgbClr val="080808"/>
                </a:solidFill>
                <a:latin typeface="Consolas" panose="020B0609020204030204" pitchFamily="49" charset="0"/>
              </a:rPr>
              <a:t>有一个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080808"/>
                </a:solidFill>
                <a:latin typeface="Consolas" panose="020B0609020204030204" pitchFamily="49" charset="0"/>
              </a:rPr>
              <a:t>直接结束</a:t>
            </a:r>
            <a:endParaRPr lang="en-US" altLang="zh-CN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A&amp;&amp;B&amp;&amp;C&amp;&amp;D&amp;&amp;··· </a:t>
            </a:r>
            <a:r>
              <a:rPr lang="zh-CN" altLang="en-US" dirty="0">
                <a:solidFill>
                  <a:srgbClr val="080808"/>
                </a:solidFill>
                <a:latin typeface="Consolas" panose="020B0609020204030204" pitchFamily="49" charset="0"/>
              </a:rPr>
              <a:t>有一个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rgbClr val="080808"/>
                </a:solidFill>
                <a:latin typeface="Consolas" panose="020B0609020204030204" pitchFamily="49" charset="0"/>
              </a:rPr>
              <a:t>直接结束</a:t>
            </a:r>
            <a:endParaRPr lang="en-US" altLang="zh-CN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A&amp;&amp;B&amp;&amp;C||D&amp;&amp;E</a:t>
            </a:r>
            <a:r>
              <a:rPr lang="en-US" altLang="zh-CN">
                <a:solidFill>
                  <a:srgbClr val="080808"/>
                </a:solidFill>
                <a:latin typeface="Consolas" panose="020B0609020204030204" pitchFamily="49" charset="0"/>
              </a:rPr>
              <a:t>||F&amp;&amp;G  </a:t>
            </a: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A444C4-3907-71B6-4403-D515126A3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" y="2854997"/>
            <a:ext cx="12016434" cy="333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101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循环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72FB576-4556-DB0D-85B7-ADD152CC0571}"/>
              </a:ext>
            </a:extLst>
          </p:cNvPr>
          <p:cNvSpPr txBox="1"/>
          <p:nvPr/>
        </p:nvSpPr>
        <p:spPr>
          <a:xfrm>
            <a:off x="509305" y="1395837"/>
            <a:ext cx="3404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'for'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[ForStmt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[Cond]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[ForStmt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Stmt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BasicBlock</a:t>
            </a:r>
            <a:endParaRPr lang="en-US" altLang="zh-CN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A8A64E-E875-E597-39CB-D080563B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19" y="113099"/>
            <a:ext cx="3342381" cy="596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580E1A8-7608-228B-BB91-80829315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19" y="113099"/>
            <a:ext cx="3349095" cy="59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E7F482-C589-4950-18B4-46FD93424412}"/>
              </a:ext>
            </a:extLst>
          </p:cNvPr>
          <p:cNvSpPr txBox="1"/>
          <p:nvPr/>
        </p:nvSpPr>
        <p:spPr>
          <a:xfrm>
            <a:off x="504382" y="3228654"/>
            <a:ext cx="3576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;i&lt;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;i=i+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752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数组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72FB576-4556-DB0D-85B7-ADD152CC0571}"/>
              </a:ext>
            </a:extLst>
          </p:cNvPr>
          <p:cNvSpPr txBox="1"/>
          <p:nvPr/>
        </p:nvSpPr>
        <p:spPr>
          <a:xfrm>
            <a:off x="172230" y="4132065"/>
            <a:ext cx="107303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b="0" dirty="0">
                <a:effectLst/>
                <a:latin typeface="Consolas" panose="020B0609020204030204" pitchFamily="49" charset="0"/>
              </a:rPr>
              <a:t>%1 = getelementptr [5 x [7 x i32]], [5 x [7 x i32]]* @a, i32 0, i32 3</a:t>
            </a:r>
          </a:p>
          <a:p>
            <a:r>
              <a:rPr lang="nn-NO" altLang="zh-CN" b="0" dirty="0">
                <a:effectLst/>
                <a:latin typeface="Consolas" panose="020B0609020204030204" pitchFamily="49" charset="0"/>
              </a:rPr>
              <a:t>%2 = getelementptr [7 x i32], [7 x i32]* %1, i32 0, i32 4</a:t>
            </a:r>
          </a:p>
          <a:p>
            <a:br>
              <a:rPr lang="nn-NO" altLang="zh-CN" b="0" dirty="0">
                <a:effectLst/>
                <a:latin typeface="Consolas" panose="020B0609020204030204" pitchFamily="49" charset="0"/>
              </a:rPr>
            </a:br>
            <a:r>
              <a:rPr lang="nn-NO" altLang="zh-CN" b="0" dirty="0">
                <a:effectLst/>
                <a:latin typeface="Consolas" panose="020B0609020204030204" pitchFamily="49" charset="0"/>
              </a:rPr>
              <a:t>%3 = getelementptr [5 x [7 x i32]], [5 x [7 x i32]]* @a, i32 0, i32 3, i32 4</a:t>
            </a:r>
          </a:p>
          <a:p>
            <a:br>
              <a:rPr lang="nn-NO" altLang="zh-CN" b="0" dirty="0">
                <a:effectLst/>
                <a:latin typeface="Consolas" panose="020B0609020204030204" pitchFamily="49" charset="0"/>
              </a:rPr>
            </a:br>
            <a:r>
              <a:rPr lang="nn-NO" altLang="zh-CN" b="0" dirty="0">
                <a:effectLst/>
                <a:latin typeface="Consolas" panose="020B0609020204030204" pitchFamily="49" charset="0"/>
              </a:rPr>
              <a:t>%4 = getelementptr [5 x [7 x i32]], [5 x [7 x i32]]* @a, i32 0, i32 0</a:t>
            </a:r>
          </a:p>
          <a:p>
            <a:r>
              <a:rPr lang="nn-NO" altLang="zh-CN" b="0" dirty="0">
                <a:effectLst/>
                <a:latin typeface="Consolas" panose="020B0609020204030204" pitchFamily="49" charset="0"/>
              </a:rPr>
              <a:t>%5 = getelementptr [7 x i32], [7 x i32]* %4, i32 3, i32 0</a:t>
            </a:r>
          </a:p>
          <a:p>
            <a:r>
              <a:rPr lang="nn-NO" altLang="zh-CN" b="0" dirty="0">
                <a:effectLst/>
                <a:latin typeface="Consolas" panose="020B0609020204030204" pitchFamily="49" charset="0"/>
              </a:rPr>
              <a:t>%6 = getelementptr i32, i32* %5, i32 4</a:t>
            </a: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075E4E-E729-05F2-F55B-8B1C6DA8E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77" y="190134"/>
            <a:ext cx="6669184" cy="3842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7E072B-01BC-B6CA-AEA5-5E440DAE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62" y="884388"/>
            <a:ext cx="3679855" cy="3013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67D99A-7A0C-FAE2-49F1-A2E4C1091D04}"/>
              </a:ext>
            </a:extLst>
          </p:cNvPr>
          <p:cNvSpPr txBox="1"/>
          <p:nvPr/>
        </p:nvSpPr>
        <p:spPr>
          <a:xfrm>
            <a:off x="2440336" y="403211"/>
            <a:ext cx="2889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[5][7]</a:t>
            </a:r>
            <a:r>
              <a:rPr lang="zh-CN" altLang="en-US" dirty="0">
                <a:latin typeface="Consolas" panose="020B0609020204030204" pitchFamily="49" charset="0"/>
              </a:rPr>
              <a:t>获取</a:t>
            </a:r>
            <a:r>
              <a:rPr lang="en-US" altLang="zh-CN" dirty="0">
                <a:latin typeface="Consolas" panose="020B0609020204030204" pitchFamily="49" charset="0"/>
              </a:rPr>
              <a:t>a[3][4]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706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279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LLVM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概述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29">
            <a:extLst>
              <a:ext uri="{FF2B5EF4-FFF2-40B4-BE49-F238E27FC236}">
                <a16:creationId xmlns:a16="http://schemas.microsoft.com/office/drawing/2014/main" id="{871ED535-3835-E1C8-F3FB-68745010D027}"/>
              </a:ext>
            </a:extLst>
          </p:cNvPr>
          <p:cNvSpPr txBox="1"/>
          <p:nvPr/>
        </p:nvSpPr>
        <p:spPr>
          <a:xfrm>
            <a:off x="833120" y="4843780"/>
            <a:ext cx="9739630" cy="1403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LLVM提供了一套适合编译器系统的中间语言（Intermediate Representation，IR），有大量变换和优化都围绕其实现。经过变换和优化后的中间语言，可以转换为目标平台相关的汇编语言代码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622F67-7E5A-D070-D51A-913C168BB2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3445" y="1475740"/>
            <a:ext cx="78581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94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LLVM IR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语法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&amp;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指令简介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7ED0860-C99C-AE86-946C-ACED4A2746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0560" y="1855470"/>
            <a:ext cx="4627245" cy="44348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96849A-64B3-FDA2-8F92-98DF8F008A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46420" y="2077720"/>
            <a:ext cx="587502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394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指令架构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61AD657-202E-21ED-2950-0310BA428338}"/>
              </a:ext>
            </a:extLst>
          </p:cNvPr>
          <p:cNvSpPr txBox="1"/>
          <p:nvPr/>
        </p:nvSpPr>
        <p:spPr>
          <a:xfrm>
            <a:off x="1919545" y="681128"/>
            <a:ext cx="29757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a=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x+y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b=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a,b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4E0948-25F7-22A1-F771-AB8690807565}"/>
              </a:ext>
            </a:extLst>
          </p:cNvPr>
          <p:cNvSpPr txBox="1"/>
          <p:nvPr/>
        </p:nvSpPr>
        <p:spPr>
          <a:xfrm>
            <a:off x="4982802" y="677833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@a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dso_local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global i32 1, align 4 </a:t>
            </a:r>
          </a:p>
          <a:p>
            <a:br>
              <a:rPr lang="en-US" altLang="zh-CN" sz="1400" b="0" dirty="0"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effectLst/>
                <a:latin typeface="Consolas" panose="020B0609020204030204" pitchFamily="49" charset="0"/>
              </a:rPr>
              <a:t>; Function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Attrs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noinline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nounwind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optnone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uwtable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define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dso_local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 @add(i32 %0, i32 %1) #0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%3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alloca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%4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alloca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store i32 %0, i32* %3,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store i32 %1, i32* %4,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%5 = load i32, i32* %3,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%6 = load i32, i32* %4,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%7 = add i32 %5, %6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ret i32 %7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 dirty="0"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effectLst/>
                <a:latin typeface="Consolas" panose="020B0609020204030204" pitchFamily="49" charset="0"/>
              </a:rPr>
              <a:t>; Function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Attrs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noinline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nounwind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optnone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uwtable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define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dso_local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 @main() #0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%1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alloca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%2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alloca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store i32 0, i32* %1,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store i32 2, i32* %2,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%3 = load i32, i32* @a,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%4 = load i32, i32* %2,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%5 = call i32 @add(i32 %3, i32 %4)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ret i32 %5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7645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指令架构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24E0948-25F7-22A1-F771-AB8690807565}"/>
              </a:ext>
            </a:extLst>
          </p:cNvPr>
          <p:cNvSpPr txBox="1"/>
          <p:nvPr/>
        </p:nvSpPr>
        <p:spPr>
          <a:xfrm>
            <a:off x="6351836" y="744350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@a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dso_local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global i32 1, align 4 </a:t>
            </a:r>
          </a:p>
          <a:p>
            <a:br>
              <a:rPr lang="en-US" altLang="zh-CN" sz="1400" b="0" dirty="0"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effectLst/>
                <a:latin typeface="Consolas" panose="020B0609020204030204" pitchFamily="49" charset="0"/>
              </a:rPr>
              <a:t>; Function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Attrs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noinline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nounwind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optnone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uwtable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define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dso_local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 @add(i32 %0, i32 %1) #0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%3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alloca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%4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alloca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store i32 %0, i32* %3,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store i32 %1, i32* %4,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%5 = load i32, i32* %3,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%6 = load i32, i32* %4,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%7 = add i32 %5, %6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ret i32 %7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 dirty="0"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effectLst/>
                <a:latin typeface="Consolas" panose="020B0609020204030204" pitchFamily="49" charset="0"/>
              </a:rPr>
              <a:t>; Function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Attrs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noinline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nounwind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optnone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uwtable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define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dso_local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 @main() #0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%1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alloca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%2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alloca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i32,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store i32 0, i32* %1,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store i32 2, i32* %2,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%3 = load i32, i32* @a,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%4 = load i32, i32* %2, align 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%5 = call i32 @add(i32 %3, i32 %4)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ret i32 %5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A29194-663A-4468-EAF3-95E94BA318E9}"/>
              </a:ext>
            </a:extLst>
          </p:cNvPr>
          <p:cNvSpPr txBox="1"/>
          <p:nvPr/>
        </p:nvSpPr>
        <p:spPr>
          <a:xfrm>
            <a:off x="255836" y="844885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@a =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global i32 1, align 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: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全局变量，名称是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，类型是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i32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，初始值是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，对齐方式是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4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字节。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dso_local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表明该变量会在同一个链接单元内解析符号。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define 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i32 @add(i32 %0, i32 %1) #0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：函数定义。其中第一个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i32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是返回值类型，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%add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是函数名；第二个和第三个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i32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是形参类型，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%0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%1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是形参名。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llvm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中的标识符分为两种类型：全局的和局部的。全局的标识符包括函数名和全局变量，会加一个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前缀，局部的标识符会加一个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前缀。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而在大括号中间的函数体，是由一系列 </a:t>
            </a:r>
            <a:r>
              <a:rPr lang="en-US" altLang="zh-CN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BasicBlock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组成的。每个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BasicBlock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都有一个</a:t>
            </a:r>
            <a:r>
              <a:rPr lang="en-US" altLang="zh-CN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label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使得该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BasicBlock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有一个符号表的入口点，其以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terminator instruction(ret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等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结尾的。每个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BasicBlock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由一系列</a:t>
            </a:r>
            <a:r>
              <a:rPr lang="zh-CN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Instruction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组成。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Instruction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LLVM IR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的基本指令。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%7 = add i32 %5, %6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：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%7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是一个临时寄存器，它的操作数里面有两个值，一个是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%5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，一个是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%6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。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%5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%6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也是临时寄存器，即前两条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Instruction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的实例。</a:t>
            </a:r>
          </a:p>
        </p:txBody>
      </p:sp>
    </p:spTree>
    <p:extLst>
      <p:ext uri="{BB962C8B-B14F-4D97-AF65-F5344CB8AC3E}">
        <p14:creationId xmlns:p14="http://schemas.microsoft.com/office/powerpoint/2010/main" val="35278753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black"/>
                  </a:solidFill>
                  <a:latin typeface="微软雅黑"/>
                  <a:ea typeface="微软雅黑"/>
                </a:rPr>
                <a:t>指令架构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E1D375-4542-16BC-49A0-E72F1CAD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94" y="519490"/>
            <a:ext cx="7455788" cy="6124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4431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LLVM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优势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29">
            <a:extLst>
              <a:ext uri="{FF2B5EF4-FFF2-40B4-BE49-F238E27FC236}">
                <a16:creationId xmlns:a16="http://schemas.microsoft.com/office/drawing/2014/main" id="{8C1B55C8-6DB9-0EBB-CBB5-ED2C90DB8457}"/>
              </a:ext>
            </a:extLst>
          </p:cNvPr>
          <p:cNvSpPr txBox="1"/>
          <p:nvPr/>
        </p:nvSpPr>
        <p:spPr>
          <a:xfrm>
            <a:off x="876640" y="1304794"/>
            <a:ext cx="4931986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dirty="0"/>
              <a:t>IR</a:t>
            </a:r>
            <a:r>
              <a:rPr lang="zh-CN" altLang="en-US" sz="2400" dirty="0"/>
              <a:t>接近汇编</a:t>
            </a:r>
          </a:p>
        </p:txBody>
      </p:sp>
      <p:sp>
        <p:nvSpPr>
          <p:cNvPr id="5" name="标题 29">
            <a:extLst>
              <a:ext uri="{FF2B5EF4-FFF2-40B4-BE49-F238E27FC236}">
                <a16:creationId xmlns:a16="http://schemas.microsoft.com/office/drawing/2014/main" id="{F2683B83-D59D-FC96-13C5-FC7C7DFFF3B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9155" y="2174875"/>
            <a:ext cx="5236845" cy="3957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alloca</a:t>
            </a:r>
            <a:r>
              <a:rPr lang="zh-CN" altLang="en-US" sz="2000" b="0" dirty="0">
                <a:latin typeface="+mj-ea"/>
              </a:rPr>
              <a:t>：在栈帧里申请空间</a:t>
            </a:r>
            <a:r>
              <a:rPr lang="en-US" altLang="zh-CN" sz="2000" b="0" dirty="0">
                <a:latin typeface="+mj-ea"/>
              </a:rPr>
              <a:t> (addi sp)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store</a:t>
            </a:r>
            <a:r>
              <a:rPr lang="zh-CN" altLang="en-US" sz="2000" b="0" dirty="0">
                <a:latin typeface="+mj-ea"/>
              </a:rPr>
              <a:t>：向内存中写入数据</a:t>
            </a:r>
            <a:r>
              <a:rPr lang="en-US" altLang="zh-CN" sz="2000" b="0" dirty="0">
                <a:latin typeface="+mj-ea"/>
              </a:rPr>
              <a:t> (sw)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load</a:t>
            </a:r>
            <a:r>
              <a:rPr lang="zh-CN" altLang="en-US" sz="2000" b="0" dirty="0">
                <a:latin typeface="+mj-ea"/>
              </a:rPr>
              <a:t>：从内存中取出数据（</a:t>
            </a:r>
            <a:r>
              <a:rPr lang="en-US" altLang="zh-CN" sz="2000" b="0" dirty="0">
                <a:latin typeface="+mj-ea"/>
              </a:rPr>
              <a:t>lw</a:t>
            </a:r>
            <a:r>
              <a:rPr lang="zh-CN" altLang="en-US" sz="2000" b="0" dirty="0">
                <a:latin typeface="+mj-ea"/>
              </a:rPr>
              <a:t>）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alu</a:t>
            </a:r>
            <a:r>
              <a:rPr lang="zh-CN" altLang="en-US" sz="2000" b="0" dirty="0">
                <a:latin typeface="+mj-ea"/>
              </a:rPr>
              <a:t>：对应汇编中的</a:t>
            </a:r>
            <a:r>
              <a:rPr lang="en-US" altLang="zh-CN" sz="2000" b="0" dirty="0">
                <a:latin typeface="+mj-ea"/>
              </a:rPr>
              <a:t>alu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call</a:t>
            </a:r>
            <a:r>
              <a:rPr lang="zh-CN" altLang="en-US" sz="2000" b="0" dirty="0">
                <a:latin typeface="+mj-ea"/>
              </a:rPr>
              <a:t>：对应汇编中的</a:t>
            </a:r>
            <a:r>
              <a:rPr lang="en-US" altLang="zh-CN" sz="2000" b="0" dirty="0">
                <a:latin typeface="+mj-ea"/>
              </a:rPr>
              <a:t>call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br</a:t>
            </a:r>
            <a:r>
              <a:rPr lang="zh-CN" altLang="en-US" sz="2000" b="0" dirty="0">
                <a:latin typeface="+mj-ea"/>
              </a:rPr>
              <a:t>：对应汇编中的</a:t>
            </a:r>
            <a:r>
              <a:rPr lang="en-US" altLang="zh-CN" sz="2000" b="0" dirty="0">
                <a:latin typeface="+mj-ea"/>
              </a:rPr>
              <a:t>jump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ret</a:t>
            </a:r>
            <a:r>
              <a:rPr lang="zh-CN" altLang="en-US" sz="2000" b="0" dirty="0">
                <a:latin typeface="+mj-ea"/>
              </a:rPr>
              <a:t>：对应汇编中的</a:t>
            </a:r>
            <a:r>
              <a:rPr lang="en-US" altLang="zh-CN" sz="2000" b="0" dirty="0">
                <a:latin typeface="+mj-ea"/>
              </a:rPr>
              <a:t>jr ra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+mj-ea"/>
            </a:endParaRPr>
          </a:p>
        </p:txBody>
      </p:sp>
      <p:sp>
        <p:nvSpPr>
          <p:cNvPr id="7" name="标题 29">
            <a:extLst>
              <a:ext uri="{FF2B5EF4-FFF2-40B4-BE49-F238E27FC236}">
                <a16:creationId xmlns:a16="http://schemas.microsoft.com/office/drawing/2014/main" id="{05486ABF-95C1-A748-7A31-3999B14406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78600" y="2489835"/>
            <a:ext cx="5236845" cy="2476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module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objModule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function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objFunction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basicblock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objBasicBlock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instruction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sz="2000" b="0" dirty="0">
                <a:latin typeface="+mj-ea"/>
              </a:rPr>
              <a:t>objInstruction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value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register</a:t>
            </a:r>
            <a:endParaRPr lang="en-US" sz="2000" b="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23284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7C933BA-2473-4CDC-A5E4-A44C629C23D8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DA8A1E-64FC-4810-80E3-D177285D877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LLVM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</a:rPr>
                <a:t>优势</a:t>
              </a:r>
              <a:endParaRPr lang="zh-CN" altLang="en-US" sz="2000" b="1" kern="0" dirty="0">
                <a:solidFill>
                  <a:schemeClr val="bg1">
                    <a:lumMod val="75000"/>
                  </a:schemeClr>
                </a:solidFill>
                <a:latin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cxnSpLocks/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cxnSpLocks/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cxnSpLocks/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cxnSpLocks/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cxnSpLocks/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cxnSpLocks/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29">
            <a:extLst>
              <a:ext uri="{FF2B5EF4-FFF2-40B4-BE49-F238E27FC236}">
                <a16:creationId xmlns:a16="http://schemas.microsoft.com/office/drawing/2014/main" id="{DCFC9E6B-6295-CBE0-F5F1-9E83080BC58C}"/>
              </a:ext>
            </a:extLst>
          </p:cNvPr>
          <p:cNvSpPr txBox="1"/>
          <p:nvPr/>
        </p:nvSpPr>
        <p:spPr>
          <a:xfrm>
            <a:off x="813234" y="1094935"/>
            <a:ext cx="4931986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模块化设计较好，架构优雅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95FBE7-1114-0153-4D29-FF596F27D3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557" y="2220157"/>
            <a:ext cx="4781550" cy="4057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5BDD20-7B25-DF05-D3BA-CFBC4C2D8C0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59132" y="2427756"/>
            <a:ext cx="4434840" cy="3665855"/>
          </a:xfrm>
          <a:prstGeom prst="rect">
            <a:avLst/>
          </a:prstGeom>
        </p:spPr>
      </p:pic>
      <p:sp>
        <p:nvSpPr>
          <p:cNvPr id="9" name="标题 29">
            <a:extLst>
              <a:ext uri="{FF2B5EF4-FFF2-40B4-BE49-F238E27FC236}">
                <a16:creationId xmlns:a16="http://schemas.microsoft.com/office/drawing/2014/main" id="{8F8AD427-FB9C-ADB0-22E2-D0691374AD2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275903" y="1731882"/>
            <a:ext cx="2286000" cy="671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000" b="0" dirty="0">
                <a:latin typeface="+mj-ea"/>
              </a:rPr>
              <a:t>万物皆</a:t>
            </a:r>
            <a:r>
              <a:rPr lang="en-US" altLang="zh-CN" sz="2000" b="0" dirty="0">
                <a:latin typeface="+mj-ea"/>
              </a:rPr>
              <a:t>value</a:t>
            </a:r>
          </a:p>
        </p:txBody>
      </p:sp>
      <p:sp>
        <p:nvSpPr>
          <p:cNvPr id="10" name="标题 29">
            <a:extLst>
              <a:ext uri="{FF2B5EF4-FFF2-40B4-BE49-F238E27FC236}">
                <a16:creationId xmlns:a16="http://schemas.microsoft.com/office/drawing/2014/main" id="{B45F17D4-8C97-6653-423C-9FFA6135DD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47281" y="1755926"/>
            <a:ext cx="2286000" cy="671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150000"/>
              </a:lnSpc>
              <a:buFont typeface="Arial" panose="020B0604020202020204" pitchFamily="34" charset="0"/>
            </a:pPr>
            <a:r>
              <a:rPr lang="en-US" sz="2000" b="0" dirty="0">
                <a:latin typeface="+mj-ea"/>
              </a:rPr>
              <a:t>use-def</a:t>
            </a:r>
            <a:r>
              <a:rPr lang="zh-CN" altLang="en-US" sz="2000" b="0" dirty="0">
                <a:latin typeface="+mj-ea"/>
              </a:rPr>
              <a:t>链</a:t>
            </a:r>
          </a:p>
        </p:txBody>
      </p:sp>
    </p:spTree>
    <p:extLst>
      <p:ext uri="{BB962C8B-B14F-4D97-AF65-F5344CB8AC3E}">
        <p14:creationId xmlns:p14="http://schemas.microsoft.com/office/powerpoint/2010/main" val="388212146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2351</Words>
  <Application>Microsoft Office PowerPoint</Application>
  <PresentationFormat>宽屏</PresentationFormat>
  <Paragraphs>294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Titillium</vt:lpstr>
      <vt:lpstr>等线</vt:lpstr>
      <vt:lpstr>方正细谭黑简体</vt:lpstr>
      <vt:lpstr>微软雅黑</vt:lpstr>
      <vt:lpstr>Arial</vt:lpstr>
      <vt:lpstr>Arial Black</vt:lpstr>
      <vt:lpstr>Calibri</vt:lpstr>
      <vt:lpstr>Consolas</vt:lpstr>
      <vt:lpstr>Montserrat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>PPT</dc:subject>
  <dc:creator>administrator</dc:creator>
  <cp:keywords>PPT</cp:keywords>
  <dc:description>PPT</dc:description>
  <cp:lastModifiedBy>3239695085@qq.com</cp:lastModifiedBy>
  <cp:revision>131</cp:revision>
  <dcterms:created xsi:type="dcterms:W3CDTF">2018-08-24T09:58:24Z</dcterms:created>
  <dcterms:modified xsi:type="dcterms:W3CDTF">2023-10-30T06:50:55Z</dcterms:modified>
  <cp:category>PPT</cp:category>
</cp:coreProperties>
</file>