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9"/>
  </p:notesMasterIdLst>
  <p:sldIdLst>
    <p:sldId id="256" r:id="rId5"/>
    <p:sldId id="539" r:id="rId6"/>
    <p:sldId id="444" r:id="rId7"/>
    <p:sldId id="448" r:id="rId8"/>
    <p:sldId id="449" r:id="rId9"/>
    <p:sldId id="451" r:id="rId10"/>
    <p:sldId id="452" r:id="rId11"/>
    <p:sldId id="453" r:id="rId12"/>
    <p:sldId id="454" r:id="rId13"/>
    <p:sldId id="447" r:id="rId14"/>
    <p:sldId id="450" r:id="rId15"/>
    <p:sldId id="455" r:id="rId16"/>
    <p:sldId id="456" r:id="rId17"/>
    <p:sldId id="457" r:id="rId18"/>
    <p:sldId id="458" r:id="rId19"/>
    <p:sldId id="445" r:id="rId20"/>
    <p:sldId id="446" r:id="rId21"/>
    <p:sldId id="459" r:id="rId22"/>
    <p:sldId id="460" r:id="rId23"/>
    <p:sldId id="461" r:id="rId24"/>
    <p:sldId id="462" r:id="rId25"/>
    <p:sldId id="463" r:id="rId26"/>
    <p:sldId id="464" r:id="rId27"/>
    <p:sldId id="467" r:id="rId28"/>
    <p:sldId id="465" r:id="rId29"/>
    <p:sldId id="470" r:id="rId30"/>
    <p:sldId id="471" r:id="rId31"/>
    <p:sldId id="466" r:id="rId32"/>
    <p:sldId id="472" r:id="rId33"/>
    <p:sldId id="473" r:id="rId34"/>
    <p:sldId id="468" r:id="rId35"/>
    <p:sldId id="474" r:id="rId36"/>
    <p:sldId id="469" r:id="rId37"/>
    <p:sldId id="538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7C3"/>
    <a:srgbClr val="A3836E"/>
    <a:srgbClr val="434042"/>
    <a:srgbClr val="65B5C5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49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2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9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2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7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5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76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1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6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48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5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2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1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24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10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54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08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0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17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61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7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85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6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80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61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4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18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15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4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30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02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32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7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4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3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3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6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276466-61D6-871E-EA44-7CBD910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436265D-F201-9D4B-B460-3A0284E4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D0E658-4A72-C97C-093E-382DC7E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2023/10/30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  <p:sldLayoutId id="2147483673" r:id="rId1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中间代码（四元式）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0B261-BF3B-6646-4070-3ABAB7A1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DDDAB81-58AE-74BB-1D85-695A8820F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7BFB6F8-952B-DC5A-D2C2-32C36DB0C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语义分析与中间代码生成总体概述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>
            <a:extLst>
              <a:ext uri="{FF2B5EF4-FFF2-40B4-BE49-F238E27FC236}">
                <a16:creationId xmlns:a16="http://schemas.microsoft.com/office/drawing/2014/main" id="{1E0A8982-21EB-3420-F73E-41854F4550A8}"/>
              </a:ext>
            </a:extLst>
          </p:cNvPr>
          <p:cNvSpPr txBox="1">
            <a:spLocks/>
          </p:cNvSpPr>
          <p:nvPr/>
        </p:nvSpPr>
        <p:spPr>
          <a:xfrm>
            <a:off x="856549" y="1378017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114969DC-B130-9150-C30C-F181C9336854}"/>
              </a:ext>
            </a:extLst>
          </p:cNvPr>
          <p:cNvSpPr txBox="1">
            <a:spLocks/>
          </p:cNvSpPr>
          <p:nvPr/>
        </p:nvSpPr>
        <p:spPr>
          <a:xfrm>
            <a:off x="1043542" y="1986012"/>
            <a:ext cx="6252378" cy="284128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与目标机器无关，可移植、可扩展、自由度高。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源代码（文法）扩展时，只需扩展语义分析层即可。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新增目标代码时，只需扩展翻译器即可。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可对中间代码进行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调试</a:t>
            </a:r>
            <a:r>
              <a:rPr lang="zh-CN" altLang="en-US" sz="2000" b="0" dirty="0">
                <a:latin typeface="+mj-ea"/>
              </a:rPr>
              <a:t>，方便</a:t>
            </a:r>
            <a:r>
              <a:rPr lang="en-US" altLang="zh-CN" sz="2000" b="0" dirty="0">
                <a:latin typeface="+mj-ea"/>
              </a:rPr>
              <a:t>debug</a:t>
            </a:r>
            <a:r>
              <a:rPr lang="zh-CN" altLang="en-US" sz="2000" b="0" dirty="0">
                <a:latin typeface="+mj-ea"/>
              </a:rPr>
              <a:t>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可对中间代码进行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优化</a:t>
            </a:r>
            <a:r>
              <a:rPr lang="zh-CN" altLang="en-US" sz="2000" b="0" dirty="0">
                <a:latin typeface="+mj-ea"/>
              </a:rPr>
              <a:t>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DDFB97-2047-66BA-5893-A28485584E6C}"/>
              </a:ext>
            </a:extLst>
          </p:cNvPr>
          <p:cNvSpPr/>
          <p:nvPr/>
        </p:nvSpPr>
        <p:spPr>
          <a:xfrm>
            <a:off x="7471466" y="1420224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20A28D-00A6-DFB5-13DF-3F17A49D74E6}"/>
              </a:ext>
            </a:extLst>
          </p:cNvPr>
          <p:cNvSpPr txBox="1"/>
          <p:nvPr/>
        </p:nvSpPr>
        <p:spPr>
          <a:xfrm>
            <a:off x="9046130" y="1539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2269AF-8F57-40DE-3AEC-CA0ACE8ACAB1}"/>
              </a:ext>
            </a:extLst>
          </p:cNvPr>
          <p:cNvSpPr/>
          <p:nvPr/>
        </p:nvSpPr>
        <p:spPr>
          <a:xfrm>
            <a:off x="7471466" y="2545118"/>
            <a:ext cx="4047152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5F4326-D34B-7FEA-AD5E-529DAA12A4A1}"/>
              </a:ext>
            </a:extLst>
          </p:cNvPr>
          <p:cNvSpPr txBox="1"/>
          <p:nvPr/>
        </p:nvSpPr>
        <p:spPr>
          <a:xfrm>
            <a:off x="8930714" y="2713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0825E7-4C60-6E6B-52B6-D9B5F23655C2}"/>
              </a:ext>
            </a:extLst>
          </p:cNvPr>
          <p:cNvSpPr/>
          <p:nvPr/>
        </p:nvSpPr>
        <p:spPr>
          <a:xfrm>
            <a:off x="7474130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7F56E4-5B07-5195-8469-4E58B4824C05}"/>
              </a:ext>
            </a:extLst>
          </p:cNvPr>
          <p:cNvSpPr txBox="1"/>
          <p:nvPr/>
        </p:nvSpPr>
        <p:spPr>
          <a:xfrm>
            <a:off x="7507444" y="38820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EEDD96-32AD-1C29-2455-6D69E1090CF2}"/>
              </a:ext>
            </a:extLst>
          </p:cNvPr>
          <p:cNvSpPr/>
          <p:nvPr/>
        </p:nvSpPr>
        <p:spPr>
          <a:xfrm>
            <a:off x="8846274" y="3758269"/>
            <a:ext cx="1372144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E81EE0-40B1-E0B0-435F-EDE1B0076AEC}"/>
              </a:ext>
            </a:extLst>
          </p:cNvPr>
          <p:cNvSpPr txBox="1"/>
          <p:nvPr/>
        </p:nvSpPr>
        <p:spPr>
          <a:xfrm>
            <a:off x="8879588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0889FB-9236-BBD8-C48C-2650C6BB15D2}"/>
              </a:ext>
            </a:extLst>
          </p:cNvPr>
          <p:cNvSpPr/>
          <p:nvPr/>
        </p:nvSpPr>
        <p:spPr>
          <a:xfrm>
            <a:off x="10218418" y="3758269"/>
            <a:ext cx="1300200" cy="6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2ADA22-80C8-00F9-6E33-10DD365CE5F8}"/>
              </a:ext>
            </a:extLst>
          </p:cNvPr>
          <p:cNvSpPr txBox="1"/>
          <p:nvPr/>
        </p:nvSpPr>
        <p:spPr>
          <a:xfrm>
            <a:off x="10251732" y="38871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1F3308-8BE7-E893-EE7D-2424455268F7}"/>
              </a:ext>
            </a:extLst>
          </p:cNvPr>
          <p:cNvSpPr/>
          <p:nvPr/>
        </p:nvSpPr>
        <p:spPr>
          <a:xfrm>
            <a:off x="7468803" y="2028220"/>
            <a:ext cx="4047151" cy="5168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A6FB39-871B-EE17-44AC-2578FCB1B312}"/>
              </a:ext>
            </a:extLst>
          </p:cNvPr>
          <p:cNvSpPr/>
          <p:nvPr/>
        </p:nvSpPr>
        <p:spPr>
          <a:xfrm>
            <a:off x="7474130" y="3148205"/>
            <a:ext cx="4047151" cy="607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AC6A4A-515C-30A3-1A6D-54C52879315C}"/>
              </a:ext>
            </a:extLst>
          </p:cNvPr>
          <p:cNvSpPr txBox="1"/>
          <p:nvPr/>
        </p:nvSpPr>
        <p:spPr>
          <a:xfrm>
            <a:off x="9093764" y="3281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翻译器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79B1E7-D5A7-8FCB-D090-85CACB4FAC04}"/>
              </a:ext>
            </a:extLst>
          </p:cNvPr>
          <p:cNvSpPr txBox="1"/>
          <p:nvPr/>
        </p:nvSpPr>
        <p:spPr>
          <a:xfrm>
            <a:off x="8938926" y="2111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5" name="标题 29">
            <a:extLst>
              <a:ext uri="{FF2B5EF4-FFF2-40B4-BE49-F238E27FC236}">
                <a16:creationId xmlns:a16="http://schemas.microsoft.com/office/drawing/2014/main" id="{3CF17F75-3B42-2043-44AB-82E01262AD5F}"/>
              </a:ext>
            </a:extLst>
          </p:cNvPr>
          <p:cNvSpPr txBox="1">
            <a:spLocks/>
          </p:cNvSpPr>
          <p:nvPr/>
        </p:nvSpPr>
        <p:spPr>
          <a:xfrm>
            <a:off x="856548" y="4658511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中间代码生成</a:t>
            </a:r>
            <a:endParaRPr lang="en-US" sz="2400" dirty="0"/>
          </a:p>
        </p:txBody>
      </p:sp>
      <p:sp>
        <p:nvSpPr>
          <p:cNvPr id="36" name="标题 29">
            <a:extLst>
              <a:ext uri="{FF2B5EF4-FFF2-40B4-BE49-F238E27FC236}">
                <a16:creationId xmlns:a16="http://schemas.microsoft.com/office/drawing/2014/main" id="{3BB5C12F-C197-2DBC-9679-EB3E5E1DAF61}"/>
              </a:ext>
            </a:extLst>
          </p:cNvPr>
          <p:cNvSpPr txBox="1">
            <a:spLocks/>
          </p:cNvSpPr>
          <p:nvPr/>
        </p:nvSpPr>
        <p:spPr>
          <a:xfrm>
            <a:off x="1158240" y="5437357"/>
            <a:ext cx="6137680" cy="73484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对语法树进行遍历，在遍历过程中生成中间代码。</a:t>
            </a:r>
            <a:endParaRPr lang="en-US" sz="2000" b="0" dirty="0"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650E18-FC05-8328-6C03-0E24D687BAD2}"/>
              </a:ext>
            </a:extLst>
          </p:cNvPr>
          <p:cNvSpPr txBox="1"/>
          <p:nvPr/>
        </p:nvSpPr>
        <p:spPr>
          <a:xfrm>
            <a:off x="3002844" y="613913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四元式不一定要四个元素，可以按自己的习惯设计中间代码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6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中间代码操作对象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283831" y="1740569"/>
            <a:ext cx="623457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 err="1">
                <a:latin typeface="+mj-ea"/>
              </a:rPr>
              <a:t>IntermediateElement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zh-CN" altLang="en-US" sz="2000" b="0" dirty="0">
                <a:latin typeface="+mj-ea"/>
              </a:rPr>
              <a:t>中间元素抽象类</a:t>
            </a:r>
            <a:endParaRPr lang="en-US" altLang="zh-CN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06239A-8D25-4158-F7CE-F555680D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39504"/>
              </p:ext>
            </p:extLst>
          </p:nvPr>
        </p:nvGraphicFramePr>
        <p:xfrm>
          <a:off x="1283831" y="2390775"/>
          <a:ext cx="10041396" cy="3612220"/>
        </p:xfrm>
        <a:graphic>
          <a:graphicData uri="http://schemas.openxmlformats.org/drawingml/2006/table">
            <a:tbl>
              <a:tblPr/>
              <a:tblGrid>
                <a:gridCol w="2510349">
                  <a:extLst>
                    <a:ext uri="{9D8B030D-6E8A-4147-A177-3AD203B41FA5}">
                      <a16:colId xmlns:a16="http://schemas.microsoft.com/office/drawing/2014/main" val="2362865674"/>
                    </a:ext>
                  </a:extLst>
                </a:gridCol>
                <a:gridCol w="1644595">
                  <a:extLst>
                    <a:ext uri="{9D8B030D-6E8A-4147-A177-3AD203B41FA5}">
                      <a16:colId xmlns:a16="http://schemas.microsoft.com/office/drawing/2014/main" val="170371808"/>
                    </a:ext>
                  </a:extLst>
                </a:gridCol>
                <a:gridCol w="3376103">
                  <a:extLst>
                    <a:ext uri="{9D8B030D-6E8A-4147-A177-3AD203B41FA5}">
                      <a16:colId xmlns:a16="http://schemas.microsoft.com/office/drawing/2014/main" val="1799861352"/>
                    </a:ext>
                  </a:extLst>
                </a:gridCol>
                <a:gridCol w="2510349">
                  <a:extLst>
                    <a:ext uri="{9D8B030D-6E8A-4147-A177-3AD203B41FA5}">
                      <a16:colId xmlns:a16="http://schemas.microsoft.com/office/drawing/2014/main" val="721918371"/>
                    </a:ext>
                  </a:extLst>
                </a:gridCol>
              </a:tblGrid>
              <a:tr h="213656">
                <a:tc>
                  <a:txBody>
                    <a:bodyPr/>
                    <a:lstStyle/>
                    <a:p>
                      <a:r>
                        <a:rPr lang="zh-CN" altLang="en-US" sz="1500" b="1" dirty="0">
                          <a:effectLst/>
                        </a:rPr>
                        <a:t>类名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1">
                          <a:effectLst/>
                        </a:rPr>
                        <a:t>符号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1">
                          <a:effectLst/>
                        </a:rPr>
                        <a:t>含义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1">
                          <a:effectLst/>
                        </a:rPr>
                        <a:t>说明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5439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IntermediateTmp</a:t>
                      </a:r>
                      <a:endParaRPr lang="en-US" sz="1500" dirty="0">
                        <a:effectLst/>
                      </a:endParaRP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$t_id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非用户声明变量，临时变量，对应临时寄存器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id</a:t>
                      </a:r>
                      <a:r>
                        <a:rPr lang="zh-CN" altLang="en-US" sz="1500">
                          <a:effectLst/>
                        </a:rPr>
                        <a:t>申请向</a:t>
                      </a:r>
                      <a:r>
                        <a:rPr lang="en-US" sz="1500">
                          <a:effectLst/>
                        </a:rPr>
                        <a:t>Allocator</a:t>
                      </a:r>
                      <a:r>
                        <a:rPr lang="zh-CN" altLang="en-US" sz="1500">
                          <a:effectLst/>
                        </a:rPr>
                        <a:t>申请，释放由</a:t>
                      </a:r>
                      <a:r>
                        <a:rPr lang="en-US" sz="1500">
                          <a:effectLst/>
                        </a:rPr>
                        <a:t>Code</a:t>
                      </a:r>
                      <a:r>
                        <a:rPr lang="zh-CN" altLang="en-US" sz="1500">
                          <a:effectLst/>
                        </a:rPr>
                        <a:t>释放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24958"/>
                  </a:ext>
                </a:extLst>
              </a:tr>
              <a:tr h="1493464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IntermediateVar</a:t>
                      </a:r>
                      <a:endParaRPr lang="en-US" sz="1500" dirty="0">
                        <a:effectLst/>
                      </a:endParaRP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a_depth[$t][$t]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用户声明的普通变量，</a:t>
                      </a:r>
                      <a:r>
                        <a:rPr lang="en-US" altLang="zh-CN" sz="1500">
                          <a:effectLst/>
                        </a:rPr>
                        <a:t>a</a:t>
                      </a:r>
                      <a:r>
                        <a:rPr lang="zh-CN" altLang="en-US" sz="1500">
                          <a:effectLst/>
                        </a:rPr>
                        <a:t>为变量名，</a:t>
                      </a:r>
                      <a:r>
                        <a:rPr lang="en-US" altLang="zh-CN" sz="1500">
                          <a:effectLst/>
                        </a:rPr>
                        <a:t>depth</a:t>
                      </a:r>
                      <a:r>
                        <a:rPr lang="zh-CN" altLang="en-US" sz="1500">
                          <a:effectLst/>
                        </a:rPr>
                        <a:t>为所在语句块深度（全局变量为</a:t>
                      </a:r>
                      <a:r>
                        <a:rPr lang="en-US" altLang="zh-CN" sz="1500">
                          <a:effectLst/>
                        </a:rPr>
                        <a:t>0</a:t>
                      </a:r>
                      <a:r>
                        <a:rPr lang="zh-CN" altLang="en-US" sz="1500">
                          <a:effectLst/>
                        </a:rPr>
                        <a:t>），跟随</a:t>
                      </a:r>
                      <a:r>
                        <a:rPr lang="en-US" altLang="zh-CN" sz="1500">
                          <a:effectLst/>
                        </a:rPr>
                        <a:t>dimensionIndex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如果是数组，内含模板信息和下标信息。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11606"/>
                  </a:ext>
                </a:extLst>
              </a:tr>
              <a:tr h="37336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IntermediateTmp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$ret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返回值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没有</a:t>
                      </a:r>
                      <a:r>
                        <a:rPr lang="en-US" altLang="zh-CN" sz="1500">
                          <a:effectLst/>
                        </a:rPr>
                        <a:t>id</a:t>
                      </a:r>
                      <a:r>
                        <a:rPr lang="zh-CN" altLang="en-US" sz="1500">
                          <a:effectLst/>
                        </a:rPr>
                        <a:t>，</a:t>
                      </a:r>
                      <a:r>
                        <a:rPr lang="en-US" altLang="zh-CN" sz="1500">
                          <a:effectLst/>
                        </a:rPr>
                        <a:t>name</a:t>
                      </a:r>
                      <a:r>
                        <a:rPr lang="zh-CN" altLang="en-US" sz="1500">
                          <a:effectLst/>
                        </a:rPr>
                        <a:t>为</a:t>
                      </a:r>
                      <a:r>
                        <a:rPr lang="en-US" altLang="zh-CN" sz="1500">
                          <a:effectLst/>
                        </a:rPr>
                        <a:t>ret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489474"/>
                  </a:ext>
                </a:extLst>
              </a:tr>
              <a:tr h="373974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IntermediateConstValue</a:t>
                      </a:r>
                      <a:endParaRPr lang="en-US" sz="1500" dirty="0">
                        <a:effectLst/>
                      </a:endParaRP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123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数值常量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无符号常量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58767"/>
                  </a:ext>
                </a:extLst>
              </a:tr>
              <a:tr h="373366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IntermediateStr</a:t>
                      </a:r>
                      <a:endParaRPr lang="en-US" sz="1500" dirty="0">
                        <a:effectLst/>
                      </a:endParaRP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#str_1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字符串常量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含有</a:t>
                      </a:r>
                      <a:r>
                        <a:rPr lang="en-US" sz="1500" dirty="0">
                          <a:effectLst/>
                        </a:rPr>
                        <a:t>id</a:t>
                      </a:r>
                    </a:p>
                  </a:txBody>
                  <a:tcPr marL="82394" marR="82394" marT="38028" marB="38028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28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6322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0A536D-98DB-A946-7470-E7FA814F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91388"/>
              </p:ext>
            </p:extLst>
          </p:nvPr>
        </p:nvGraphicFramePr>
        <p:xfrm>
          <a:off x="495300" y="1940598"/>
          <a:ext cx="11525248" cy="3724633"/>
        </p:xfrm>
        <a:graphic>
          <a:graphicData uri="http://schemas.openxmlformats.org/drawingml/2006/table">
            <a:tbl>
              <a:tblPr/>
              <a:tblGrid>
                <a:gridCol w="2881312">
                  <a:extLst>
                    <a:ext uri="{9D8B030D-6E8A-4147-A177-3AD203B41FA5}">
                      <a16:colId xmlns:a16="http://schemas.microsoft.com/office/drawing/2014/main" val="3942656069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4067324904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1976391216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3580592395"/>
                    </a:ext>
                  </a:extLst>
                </a:gridCol>
              </a:tblGrid>
              <a:tr h="15072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指令名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指令格式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涉及语法成分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7734"/>
                  </a:ext>
                </a:extLst>
              </a:tr>
              <a:tr h="4967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AssignCode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x=y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AssignStmt, Def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不允许两端都是变量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14301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PositiveCode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+$t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UnaryExp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两个操作数都为临时变量或常数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7244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NegativeCode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-$t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UnaryExp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两个操作数都为临时变量或常数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76582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!$t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UnaryExp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两个操作数都为临时变量或常数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42012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MultCode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$t * 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MultExp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78007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DivCode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$t / 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MultExp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18051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ModCode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$t % 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MultExp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35276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AddCode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$t = $t + 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AddExp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98030"/>
                  </a:ext>
                </a:extLst>
              </a:tr>
              <a:tr h="37120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SubCode</a:t>
                      </a:r>
                      <a:endParaRPr lang="en-US" sz="1400" dirty="0">
                        <a:effectLst/>
                      </a:endParaRP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$t = $t - $t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AddExp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三个操作数都为临时变量或常数</a:t>
                      </a:r>
                    </a:p>
                  </a:txBody>
                  <a:tcPr marL="48553" marR="48553" marT="22409" marB="224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983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C32DFEB-36D8-5001-F285-59336745F71B}"/>
              </a:ext>
            </a:extLst>
          </p:cNvPr>
          <p:cNvSpPr txBox="1"/>
          <p:nvPr/>
        </p:nvSpPr>
        <p:spPr>
          <a:xfrm>
            <a:off x="3600786" y="595563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考虑目标架构的数据通路，适当贴近目标架构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33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12912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输入输出与跳转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74D7679-4443-76A0-872A-B390563DB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67795"/>
              </p:ext>
            </p:extLst>
          </p:nvPr>
        </p:nvGraphicFramePr>
        <p:xfrm>
          <a:off x="754437" y="2184531"/>
          <a:ext cx="11027988" cy="3771098"/>
        </p:xfrm>
        <a:graphic>
          <a:graphicData uri="http://schemas.openxmlformats.org/drawingml/2006/table">
            <a:tbl>
              <a:tblPr/>
              <a:tblGrid>
                <a:gridCol w="2756997">
                  <a:extLst>
                    <a:ext uri="{9D8B030D-6E8A-4147-A177-3AD203B41FA5}">
                      <a16:colId xmlns:a16="http://schemas.microsoft.com/office/drawing/2014/main" val="3681537929"/>
                    </a:ext>
                  </a:extLst>
                </a:gridCol>
                <a:gridCol w="2756997">
                  <a:extLst>
                    <a:ext uri="{9D8B030D-6E8A-4147-A177-3AD203B41FA5}">
                      <a16:colId xmlns:a16="http://schemas.microsoft.com/office/drawing/2014/main" val="1679322885"/>
                    </a:ext>
                  </a:extLst>
                </a:gridCol>
                <a:gridCol w="2756997">
                  <a:extLst>
                    <a:ext uri="{9D8B030D-6E8A-4147-A177-3AD203B41FA5}">
                      <a16:colId xmlns:a16="http://schemas.microsoft.com/office/drawing/2014/main" val="3459492023"/>
                    </a:ext>
                  </a:extLst>
                </a:gridCol>
                <a:gridCol w="2756997">
                  <a:extLst>
                    <a:ext uri="{9D8B030D-6E8A-4147-A177-3AD203B41FA5}">
                      <a16:colId xmlns:a16="http://schemas.microsoft.com/office/drawing/2014/main" val="4236954243"/>
                    </a:ext>
                  </a:extLst>
                </a:gridCol>
              </a:tblGrid>
              <a:tr h="350829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指令名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指令格式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涉及语法成分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19439"/>
                  </a:ext>
                </a:extLst>
              </a:tr>
              <a:tr h="6741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VarDefCode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</a:t>
                      </a:r>
                      <a:r>
                        <a:rPr lang="en-US" sz="1400" dirty="0" err="1">
                          <a:effectLst/>
                        </a:rPr>
                        <a:t>arr</a:t>
                      </a:r>
                      <a:r>
                        <a:rPr lang="en-US" sz="1400" dirty="0">
                          <a:effectLst/>
                        </a:rPr>
                        <a:t>] int </a:t>
                      </a:r>
                      <a:r>
                        <a:rPr lang="en-US" sz="1400" dirty="0" err="1">
                          <a:effectLst/>
                        </a:rPr>
                        <a:t>a_depth</a:t>
                      </a:r>
                      <a:r>
                        <a:rPr lang="en-US" sz="1400" dirty="0">
                          <a:effectLst/>
                        </a:rPr>
                        <a:t>[d1][d2]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Def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如果是数组，则维度</a:t>
                      </a:r>
                      <a:r>
                        <a:rPr lang="en-US" altLang="zh-CN" sz="1400" dirty="0">
                          <a:effectLst/>
                        </a:rPr>
                        <a:t>d1,d2</a:t>
                      </a:r>
                      <a:r>
                        <a:rPr lang="zh-CN" altLang="en-US" sz="1400" dirty="0">
                          <a:effectLst/>
                        </a:rPr>
                        <a:t>预先计算出数值 并存到临时变量中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50139"/>
                  </a:ext>
                </a:extLst>
              </a:tr>
              <a:tr h="60623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ReadCode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read </a:t>
                      </a:r>
                      <a:r>
                        <a:rPr lang="en-US" sz="1400" dirty="0" err="1">
                          <a:effectLst/>
                        </a:rPr>
                        <a:t>a_depth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InputStmt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直接读入</a:t>
                      </a:r>
                      <a:r>
                        <a:rPr lang="en-US" altLang="zh-CN" sz="1400" dirty="0">
                          <a:effectLst/>
                        </a:rPr>
                        <a:t>var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37334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WriteCode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write $t 或 write #str_1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OutputStmt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输出。输出临时变量或</a:t>
                      </a:r>
                      <a:r>
                        <a:rPr lang="en-US" altLang="zh-CN" sz="1400" dirty="0">
                          <a:effectLst/>
                        </a:rPr>
                        <a:t>str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08817"/>
                  </a:ext>
                </a:extLst>
              </a:tr>
              <a:tr h="997371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CmpCode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$t = $t &lt; a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RelExp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EqExp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三个操作数，一个比较符号，如果比较成立，则将目标操作数置</a:t>
                      </a:r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，否则置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62659"/>
                  </a:ext>
                </a:extLst>
              </a:tr>
              <a:tr h="35082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JumpTrue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jumpTrue $t label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AndExp OrExp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如果</a:t>
                      </a:r>
                      <a:r>
                        <a:rPr lang="en-US" altLang="zh-CN" sz="1400" dirty="0">
                          <a:effectLst/>
                        </a:rPr>
                        <a:t>$t</a:t>
                      </a:r>
                      <a:r>
                        <a:rPr lang="zh-CN" altLang="en-US" sz="1400" dirty="0">
                          <a:effectLst/>
                        </a:rPr>
                        <a:t>的值不为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，则跳转到</a:t>
                      </a:r>
                      <a:r>
                        <a:rPr lang="en-US" altLang="zh-CN" sz="1400" dirty="0">
                          <a:effectLst/>
                        </a:rPr>
                        <a:t>label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68859"/>
                  </a:ext>
                </a:extLst>
              </a:tr>
              <a:tr h="35082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JumpFalse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jumpFalse $t label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AndExp OrExp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如果</a:t>
                      </a:r>
                      <a:r>
                        <a:rPr lang="en-US" altLang="zh-CN" sz="1400" dirty="0">
                          <a:effectLst/>
                        </a:rPr>
                        <a:t>$t</a:t>
                      </a:r>
                      <a:r>
                        <a:rPr lang="zh-CN" altLang="en-US" sz="1400" dirty="0">
                          <a:effectLst/>
                        </a:rPr>
                        <a:t>的值为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，则跳转到</a:t>
                      </a:r>
                      <a:r>
                        <a:rPr lang="en-US" altLang="zh-CN" sz="1400" dirty="0">
                          <a:effectLst/>
                        </a:rPr>
                        <a:t>label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62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391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</a:t>
            </a:r>
            <a:r>
              <a:rPr lang="en-US" altLang="zh-CN" sz="2400" dirty="0"/>
              <a:t>——</a:t>
            </a:r>
            <a:r>
              <a:rPr lang="zh-CN" altLang="en-US" sz="2400" dirty="0"/>
              <a:t>函数调用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74D7679-4443-76A0-872A-B390563DB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36033"/>
              </p:ext>
            </p:extLst>
          </p:nvPr>
        </p:nvGraphicFramePr>
        <p:xfrm>
          <a:off x="670718" y="1840287"/>
          <a:ext cx="11149808" cy="4189037"/>
        </p:xfrm>
        <a:graphic>
          <a:graphicData uri="http://schemas.openxmlformats.org/drawingml/2006/table">
            <a:tbl>
              <a:tblPr/>
              <a:tblGrid>
                <a:gridCol w="2787452">
                  <a:extLst>
                    <a:ext uri="{9D8B030D-6E8A-4147-A177-3AD203B41FA5}">
                      <a16:colId xmlns:a16="http://schemas.microsoft.com/office/drawing/2014/main" val="3681537929"/>
                    </a:ext>
                  </a:extLst>
                </a:gridCol>
                <a:gridCol w="2787452">
                  <a:extLst>
                    <a:ext uri="{9D8B030D-6E8A-4147-A177-3AD203B41FA5}">
                      <a16:colId xmlns:a16="http://schemas.microsoft.com/office/drawing/2014/main" val="1679322885"/>
                    </a:ext>
                  </a:extLst>
                </a:gridCol>
                <a:gridCol w="2787452">
                  <a:extLst>
                    <a:ext uri="{9D8B030D-6E8A-4147-A177-3AD203B41FA5}">
                      <a16:colId xmlns:a16="http://schemas.microsoft.com/office/drawing/2014/main" val="3459492023"/>
                    </a:ext>
                  </a:extLst>
                </a:gridCol>
                <a:gridCol w="2787452">
                  <a:extLst>
                    <a:ext uri="{9D8B030D-6E8A-4147-A177-3AD203B41FA5}">
                      <a16:colId xmlns:a16="http://schemas.microsoft.com/office/drawing/2014/main" val="4236954243"/>
                    </a:ext>
                  </a:extLst>
                </a:gridCol>
              </a:tblGrid>
              <a:tr h="363357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指令名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指令格式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涉及语法成分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19439"/>
                  </a:ext>
                </a:extLst>
              </a:tr>
              <a:tr h="69817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CallCode</a:t>
                      </a:r>
                      <a:endParaRPr 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call label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FuncCall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跳转并链接。跳转前需要</a:t>
                      </a:r>
                      <a:r>
                        <a:rPr lang="zh-CN" altLang="en-US" sz="1400" b="0" dirty="0">
                          <a:effectLst/>
                        </a:rPr>
                        <a:t>保存环境</a:t>
                      </a:r>
                      <a:r>
                        <a:rPr lang="zh-CN" altLang="en-US" sz="1400" dirty="0">
                          <a:effectLst/>
                        </a:rPr>
                        <a:t>。跳转回来后需要恢复环境。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424519"/>
                  </a:ext>
                </a:extLst>
              </a:tr>
              <a:tr h="36335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LabelCode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$lable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FuncDef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生成一个</a:t>
                      </a:r>
                      <a:r>
                        <a:rPr lang="en-US" altLang="zh-CN" sz="1400" dirty="0">
                          <a:effectLst/>
                        </a:rPr>
                        <a:t>label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9594"/>
                  </a:ext>
                </a:extLst>
              </a:tr>
              <a:tr h="203743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PushCode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push $t 或 push arr[0]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FuncRParams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将元素或地址</a:t>
                      </a:r>
                      <a:r>
                        <a:rPr lang="en-US" altLang="zh-CN" sz="1400" dirty="0">
                          <a:effectLst/>
                        </a:rPr>
                        <a:t>push</a:t>
                      </a:r>
                      <a:r>
                        <a:rPr lang="zh-CN" altLang="en-US" sz="1400" dirty="0">
                          <a:effectLst/>
                        </a:rPr>
                        <a:t>进参数区（根据模板的维度和实际下标的维度决定是地址还是元素）。如果是具体元素，会先加载到</a:t>
                      </a:r>
                      <a:r>
                        <a:rPr lang="en-US" altLang="zh-CN" sz="1400" dirty="0" err="1">
                          <a:effectLst/>
                        </a:rPr>
                        <a:t>tmp</a:t>
                      </a:r>
                      <a:r>
                        <a:rPr lang="zh-CN" altLang="en-US" sz="1400" dirty="0">
                          <a:effectLst/>
                        </a:rPr>
                        <a:t>中，如果是地址，则会保持</a:t>
                      </a:r>
                      <a:r>
                        <a:rPr lang="en-US" altLang="zh-CN" sz="1400" dirty="0">
                          <a:effectLst/>
                        </a:rPr>
                        <a:t>var</a:t>
                      </a:r>
                      <a:r>
                        <a:rPr lang="zh-CN" altLang="en-US" sz="1400" dirty="0">
                          <a:effectLst/>
                        </a:rPr>
                        <a:t>，如果是常数，保持常数。按正向顺序</a:t>
                      </a:r>
                      <a:r>
                        <a:rPr lang="en-US" altLang="zh-CN" sz="1400" dirty="0">
                          <a:effectLst/>
                        </a:rPr>
                        <a:t>push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17567"/>
                  </a:ext>
                </a:extLst>
              </a:tr>
              <a:tr h="36335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ParaCode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para x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FuncFParam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取出参数。按正向顺序</a:t>
                      </a:r>
                      <a:r>
                        <a:rPr lang="en-US" altLang="zh-CN" sz="1400" dirty="0">
                          <a:effectLst/>
                        </a:rPr>
                        <a:t>para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09363"/>
                  </a:ext>
                </a:extLst>
              </a:tr>
              <a:tr h="36335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ReturnrCode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ReturnStmt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跳转返回。（恢复环境由</a:t>
                      </a:r>
                      <a:r>
                        <a:rPr lang="en-US" altLang="zh-CN" sz="1400" dirty="0">
                          <a:effectLst/>
                        </a:rPr>
                        <a:t>call</a:t>
                      </a:r>
                      <a:r>
                        <a:rPr lang="zh-CN" altLang="en-US" sz="1400" dirty="0">
                          <a:effectLst/>
                        </a:rPr>
                        <a:t>负责）</a:t>
                      </a:r>
                    </a:p>
                  </a:txBody>
                  <a:tcPr marL="19703" marR="19703" marT="9094" marB="909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54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0151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31359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中间代码示例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AddCode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9EAA987-E281-E6E3-0205-0104F82AA517}"/>
              </a:ext>
            </a:extLst>
          </p:cNvPr>
          <p:cNvSpPr txBox="1"/>
          <p:nvPr/>
        </p:nvSpPr>
        <p:spPr>
          <a:xfrm>
            <a:off x="374248" y="1740569"/>
            <a:ext cx="6315919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public class AddCode implements IntermediateCode{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private IntermediateElement result;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private IntermediateElement element1; // 操作数</a:t>
            </a:r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private IntermediateElement element2; // 操作数</a:t>
            </a:r>
            <a:r>
              <a:rPr lang="en-US" altLang="zh-CN" sz="14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public AddCode(IntermediateElement result, IntermediateElement element1, IntermediateElement element2)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this.element1 = element1;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this.element2 = element2;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this.result = result;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public String toString()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// </a:t>
            </a:r>
            <a:r>
              <a:rPr lang="zh-CN" altLang="en-US" sz="1400" dirty="0">
                <a:latin typeface="Consolas" panose="020B0609020204030204" pitchFamily="49" charset="0"/>
              </a:rPr>
              <a:t>便于打印出中间代码调试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return result.toString() + " = " + element1.toString() + " + " + element2.toString();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326297-7A5E-ADDD-AD55-DE40BA3B3DE9}"/>
              </a:ext>
            </a:extLst>
          </p:cNvPr>
          <p:cNvSpPr txBox="1"/>
          <p:nvPr/>
        </p:nvSpPr>
        <p:spPr>
          <a:xfrm>
            <a:off x="6978219" y="2528175"/>
            <a:ext cx="4943705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 public IntermediateElement getElement1()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return element1;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public IntermediateElement getElement2()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return element2;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public IntermediateElement getResult()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return result;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15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046204" y="1796725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对语法树进行遍历，遍历到特定语法成分时翻译出对应中间代码。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B369E74C-8DE7-A7F0-239A-A25986D92110}"/>
              </a:ext>
            </a:extLst>
          </p:cNvPr>
          <p:cNvSpPr txBox="1">
            <a:spLocks/>
          </p:cNvSpPr>
          <p:nvPr/>
        </p:nvSpPr>
        <p:spPr>
          <a:xfrm>
            <a:off x="1218924" y="2514609"/>
            <a:ext cx="9489716" cy="3572808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</a:rPr>
              <a:t>选择</a:t>
            </a:r>
            <a:r>
              <a:rPr lang="en-US" altLang="zh-CN" sz="2000" dirty="0">
                <a:latin typeface="+mj-ea"/>
              </a:rPr>
              <a:t>1.  </a:t>
            </a:r>
            <a:r>
              <a:rPr lang="zh-CN" altLang="en-US" sz="2000" b="0" dirty="0">
                <a:latin typeface="+mj-ea"/>
              </a:rPr>
              <a:t>在语法分析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的基础上扩展，解析出一个语法成分节点就立即进行语义</a:t>
            </a:r>
            <a:r>
              <a:rPr lang="en-US" altLang="zh-CN" sz="2000" b="0" dirty="0">
                <a:latin typeface="+mj-ea"/>
              </a:rPr>
              <a:t>	</a:t>
            </a:r>
            <a:r>
              <a:rPr lang="zh-CN" altLang="en-US" sz="2000" b="0" dirty="0">
                <a:latin typeface="+mj-ea"/>
              </a:rPr>
              <a:t>分析，翻译出中间代码。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优点</a:t>
            </a:r>
            <a:r>
              <a:rPr lang="zh-CN" altLang="en-US" sz="2000" b="0" dirty="0">
                <a:latin typeface="+mj-ea"/>
              </a:rPr>
              <a:t>： 可以直接在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基础上开发，工作量较小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缺点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Parser</a:t>
            </a:r>
            <a:r>
              <a:rPr lang="zh-CN" altLang="en-US" sz="2000" b="0" dirty="0">
                <a:latin typeface="+mj-ea"/>
              </a:rPr>
              <a:t>已经较为复杂，直接修改可能引入新的缺陷，并增加复杂度</a:t>
            </a:r>
            <a:endParaRPr lang="en-US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</a:rPr>
              <a:t>选择</a:t>
            </a:r>
            <a:r>
              <a:rPr lang="en-US" altLang="zh-CN" sz="2000" dirty="0">
                <a:latin typeface="+mj-ea"/>
              </a:rPr>
              <a:t>2.</a:t>
            </a:r>
            <a:r>
              <a:rPr lang="en-US" altLang="zh-CN" sz="2000" b="0" dirty="0">
                <a:latin typeface="+mj-ea"/>
              </a:rPr>
              <a:t>  </a:t>
            </a:r>
            <a:r>
              <a:rPr lang="zh-CN" altLang="en-US" sz="2000" b="0" dirty="0">
                <a:latin typeface="+mj-ea"/>
              </a:rPr>
              <a:t>单独开发语义分析，生成完语法树后再进行遍历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优点</a:t>
            </a:r>
            <a:r>
              <a:rPr lang="zh-CN" altLang="en-US" sz="2000" b="0" dirty="0">
                <a:latin typeface="+mj-ea"/>
              </a:rPr>
              <a:t>：语法分析和语义分析相对独立，便于调试和开发，耦合度小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+mj-ea"/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缺点</a:t>
            </a:r>
            <a:r>
              <a:rPr lang="zh-CN" altLang="en-US" sz="2000" b="0" dirty="0">
                <a:latin typeface="+mj-ea"/>
              </a:rPr>
              <a:t>：需要重新再写一遍遍历过程</a:t>
            </a:r>
            <a:endParaRPr lang="en-US" sz="2000" b="0" dirty="0">
              <a:latin typeface="+mj-ea"/>
            </a:endParaRPr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E4722636-11F3-B9BB-0843-6498E817431F}"/>
              </a:ext>
            </a:extLst>
          </p:cNvPr>
          <p:cNvSpPr txBox="1">
            <a:spLocks/>
          </p:cNvSpPr>
          <p:nvPr/>
        </p:nvSpPr>
        <p:spPr>
          <a:xfrm>
            <a:off x="3718284" y="5848046"/>
            <a:ext cx="547651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</a:rPr>
              <a:t>选择独立开发语义分析，减小模块之间耦合</a:t>
            </a:r>
            <a:endParaRPr lang="en-US" sz="2000" dirty="0">
              <a:solidFill>
                <a:srgbClr val="FF0000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43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——Visitor</a:t>
            </a:r>
            <a:r>
              <a:rPr lang="zh-CN" altLang="en-US" sz="2400" dirty="0"/>
              <a:t>模式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950581" y="1866462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要对一个类进行赋值或检查等操作时，新开发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访问者类</a:t>
            </a:r>
            <a:r>
              <a:rPr lang="zh-CN" altLang="en-US" sz="2000" b="0" dirty="0">
                <a:latin typeface="+mj-ea"/>
              </a:rPr>
              <a:t>而不是在原有类的基础上修改。从而在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不修改原有类</a:t>
            </a:r>
            <a:r>
              <a:rPr lang="zh-CN" altLang="en-US" sz="2000" b="0" dirty="0">
                <a:latin typeface="+mj-ea"/>
              </a:rPr>
              <a:t>的情况下增加新的操作，扩展功能。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29">
            <a:extLst>
              <a:ext uri="{FF2B5EF4-FFF2-40B4-BE49-F238E27FC236}">
                <a16:creationId xmlns:a16="http://schemas.microsoft.com/office/drawing/2014/main" id="{7A28F31E-D578-DBD8-9ADF-F44CF17054D3}"/>
              </a:ext>
            </a:extLst>
          </p:cNvPr>
          <p:cNvSpPr txBox="1">
            <a:spLocks/>
          </p:cNvSpPr>
          <p:nvPr/>
        </p:nvSpPr>
        <p:spPr>
          <a:xfrm>
            <a:off x="859213" y="332583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Visitor</a:t>
            </a:r>
            <a:r>
              <a:rPr lang="zh-CN" altLang="en-US" sz="2400" dirty="0"/>
              <a:t>类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6881C26E-1EE3-C111-9B98-5F8941A53DD2}"/>
              </a:ext>
            </a:extLst>
          </p:cNvPr>
          <p:cNvSpPr txBox="1">
            <a:spLocks/>
          </p:cNvSpPr>
          <p:nvPr/>
        </p:nvSpPr>
        <p:spPr>
          <a:xfrm>
            <a:off x="1767701" y="3843689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visit()</a:t>
            </a:r>
            <a:r>
              <a:rPr lang="zh-CN" altLang="en-US" sz="2000" b="0" dirty="0">
                <a:latin typeface="+mj-ea"/>
              </a:rPr>
              <a:t>：接收一个语法成分，进行语义分析，翻译出中间代码</a:t>
            </a:r>
            <a:endParaRPr lang="en-US" sz="2000" b="0" dirty="0">
              <a:latin typeface="+mj-ea"/>
            </a:endParaRPr>
          </a:p>
        </p:txBody>
      </p:sp>
      <p:sp>
        <p:nvSpPr>
          <p:cNvPr id="10" name="标题 29">
            <a:extLst>
              <a:ext uri="{FF2B5EF4-FFF2-40B4-BE49-F238E27FC236}">
                <a16:creationId xmlns:a16="http://schemas.microsoft.com/office/drawing/2014/main" id="{287DC6FC-568B-488A-48C3-5054085DA370}"/>
              </a:ext>
            </a:extLst>
          </p:cNvPr>
          <p:cNvSpPr txBox="1">
            <a:spLocks/>
          </p:cNvSpPr>
          <p:nvPr/>
        </p:nvSpPr>
        <p:spPr>
          <a:xfrm>
            <a:off x="859213" y="4554553"/>
            <a:ext cx="46271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/>
              <a:t>IntermediateCodeContainer</a:t>
            </a:r>
            <a:r>
              <a:rPr lang="zh-CN" altLang="en-US" sz="2400" dirty="0"/>
              <a:t>类</a:t>
            </a:r>
            <a:endParaRPr lang="en-US" sz="2400" dirty="0"/>
          </a:p>
        </p:txBody>
      </p:sp>
      <p:sp>
        <p:nvSpPr>
          <p:cNvPr id="11" name="标题 29">
            <a:extLst>
              <a:ext uri="{FF2B5EF4-FFF2-40B4-BE49-F238E27FC236}">
                <a16:creationId xmlns:a16="http://schemas.microsoft.com/office/drawing/2014/main" id="{CD285CD0-23E9-9EAC-841D-EF5EB5DA247D}"/>
              </a:ext>
            </a:extLst>
          </p:cNvPr>
          <p:cNvSpPr txBox="1">
            <a:spLocks/>
          </p:cNvSpPr>
          <p:nvPr/>
        </p:nvSpPr>
        <p:spPr>
          <a:xfrm>
            <a:off x="1767701" y="5075617"/>
            <a:ext cx="8290836" cy="100743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中间代码容器，单例模式，全局共享。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8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语义分析与符号系统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420209" y="1740569"/>
            <a:ext cx="8223566" cy="23814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分析到</a:t>
            </a:r>
            <a:r>
              <a:rPr lang="en-US" altLang="zh-CN" sz="2000" b="0" dirty="0">
                <a:latin typeface="+mj-ea"/>
              </a:rPr>
              <a:t>Def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 err="1">
                <a:latin typeface="+mj-ea"/>
              </a:rPr>
              <a:t>FuncDef</a:t>
            </a:r>
            <a:r>
              <a:rPr lang="zh-CN" altLang="en-US" sz="2000" b="0" dirty="0">
                <a:latin typeface="+mj-ea"/>
              </a:rPr>
              <a:t>、</a:t>
            </a:r>
            <a:r>
              <a:rPr lang="en-US" altLang="zh-CN" sz="2000" b="0" dirty="0" err="1">
                <a:latin typeface="+mj-ea"/>
              </a:rPr>
              <a:t>FuncFParam</a:t>
            </a:r>
            <a:r>
              <a:rPr lang="zh-CN" altLang="en-US" sz="2000" b="0" dirty="0">
                <a:latin typeface="+mj-ea"/>
              </a:rPr>
              <a:t>时，将符号注册到符号系统中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使用符号时，查询符号系统，获取模板信息（数组）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进入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时，创建新的符号表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退出</a:t>
            </a:r>
            <a:r>
              <a:rPr lang="en-US" altLang="zh-CN" sz="2000" b="0" dirty="0">
                <a:latin typeface="+mj-ea"/>
              </a:rPr>
              <a:t>Block</a:t>
            </a:r>
            <a:r>
              <a:rPr lang="zh-CN" altLang="en-US" sz="2000" b="0" dirty="0">
                <a:latin typeface="+mj-ea"/>
              </a:rPr>
              <a:t>时，返回上级符号表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>
            <a:extLst>
              <a:ext uri="{FF2B5EF4-FFF2-40B4-BE49-F238E27FC236}">
                <a16:creationId xmlns:a16="http://schemas.microsoft.com/office/drawing/2014/main" id="{D9EBBD62-07C4-B736-1978-A3D10888E046}"/>
              </a:ext>
            </a:extLst>
          </p:cNvPr>
          <p:cNvSpPr txBox="1">
            <a:spLocks/>
          </p:cNvSpPr>
          <p:nvPr/>
        </p:nvSpPr>
        <p:spPr>
          <a:xfrm>
            <a:off x="1420209" y="3871277"/>
            <a:ext cx="5610802" cy="2602208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j-ea"/>
              </a:rPr>
              <a:t>符号系统接口</a:t>
            </a:r>
            <a:endParaRPr lang="en-US" altLang="zh-CN" sz="180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latin typeface="+mj-ea"/>
              </a:rPr>
              <a:t>createSymbolTable</a:t>
            </a:r>
            <a:r>
              <a:rPr lang="en-US" altLang="zh-CN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：创建新的符号表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+mj-ea"/>
              </a:rPr>
              <a:t>traceBackSymbolTable</a:t>
            </a:r>
            <a:r>
              <a:rPr lang="en-US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：返回上级符号表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latin typeface="+mj-ea"/>
              </a:rPr>
              <a:t>addVarDef</a:t>
            </a:r>
            <a:r>
              <a:rPr lang="en-US" altLang="zh-CN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：注册变量符号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+mj-ea"/>
              </a:rPr>
              <a:t>addFuncDef</a:t>
            </a:r>
            <a:r>
              <a:rPr lang="en-US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：注册函数符号</a:t>
            </a:r>
            <a:endParaRPr lang="en-US" altLang="zh-CN" sz="18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latin typeface="+mj-ea"/>
              </a:rPr>
              <a:t>findSymbol</a:t>
            </a:r>
            <a:r>
              <a:rPr lang="en-US" altLang="zh-CN" sz="1800" b="0" dirty="0">
                <a:latin typeface="+mj-ea"/>
              </a:rPr>
              <a:t>()</a:t>
            </a:r>
            <a:r>
              <a:rPr lang="zh-CN" altLang="en-US" sz="1800" b="0" dirty="0">
                <a:latin typeface="+mj-ea"/>
              </a:rPr>
              <a:t>：在符号表中查找符号</a:t>
            </a:r>
            <a:endParaRPr lang="en-US" sz="1800" b="0" dirty="0">
              <a:latin typeface="+mj-ea"/>
            </a:endParaRPr>
          </a:p>
        </p:txBody>
      </p:sp>
      <p:sp>
        <p:nvSpPr>
          <p:cNvPr id="5" name="标题 29">
            <a:extLst>
              <a:ext uri="{FF2B5EF4-FFF2-40B4-BE49-F238E27FC236}">
                <a16:creationId xmlns:a16="http://schemas.microsoft.com/office/drawing/2014/main" id="{F65A4929-A37D-4AC1-5A16-0FA4AF110BA3}"/>
              </a:ext>
            </a:extLst>
          </p:cNvPr>
          <p:cNvSpPr txBox="1">
            <a:spLocks/>
          </p:cNvSpPr>
          <p:nvPr/>
        </p:nvSpPr>
        <p:spPr>
          <a:xfrm>
            <a:off x="7355839" y="3777434"/>
            <a:ext cx="4236721" cy="2124931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在语义分析阶段将符号信息尽可能充分地存储到中间代码中，从而使得在目标代码翻译时不用再考虑符号管理，只需要考虑目标存储架构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79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语义分析与中间代码生成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545467" y="1863942"/>
            <a:ext cx="8223566" cy="23814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每种语法成分对应特定的中间代码，依然使用递归子程序。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AddExp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 err="1">
                <a:latin typeface="+mj-ea"/>
              </a:rPr>
              <a:t>AddCode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EqExp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 err="1">
                <a:latin typeface="+mj-ea"/>
              </a:rPr>
              <a:t>CmpCode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IfStmt</a:t>
            </a:r>
            <a:r>
              <a:rPr lang="zh-CN" altLang="en-US" sz="2000" b="0" dirty="0">
                <a:latin typeface="+mj-ea"/>
              </a:rPr>
              <a:t>对应</a:t>
            </a:r>
            <a:r>
              <a:rPr lang="en-US" altLang="zh-CN" sz="2000" b="0" dirty="0" err="1">
                <a:latin typeface="+mj-ea"/>
              </a:rPr>
              <a:t>JmpCode</a:t>
            </a:r>
            <a:r>
              <a:rPr lang="zh-CN" altLang="en-US" sz="2000" b="0" dirty="0">
                <a:latin typeface="+mj-ea"/>
              </a:rPr>
              <a:t>和</a:t>
            </a:r>
            <a:r>
              <a:rPr lang="en-US" altLang="zh-CN" sz="2000" b="0" dirty="0" err="1">
                <a:latin typeface="+mj-ea"/>
              </a:rPr>
              <a:t>LabelCode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latin typeface="+mj-ea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29">
            <a:extLst>
              <a:ext uri="{FF2B5EF4-FFF2-40B4-BE49-F238E27FC236}">
                <a16:creationId xmlns:a16="http://schemas.microsoft.com/office/drawing/2014/main" id="{0287E5AA-FE70-2C59-3EA5-89BC4A7BAB79}"/>
              </a:ext>
            </a:extLst>
          </p:cNvPr>
          <p:cNvSpPr txBox="1">
            <a:spLocks/>
          </p:cNvSpPr>
          <p:nvPr/>
        </p:nvSpPr>
        <p:spPr>
          <a:xfrm>
            <a:off x="1545467" y="4245389"/>
            <a:ext cx="8223566" cy="72014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关键在于中间代码的操作对象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中间元素如何确定。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7" name="标题 29">
            <a:extLst>
              <a:ext uri="{FF2B5EF4-FFF2-40B4-BE49-F238E27FC236}">
                <a16:creationId xmlns:a16="http://schemas.microsoft.com/office/drawing/2014/main" id="{F9F9ACAB-A717-33A3-C4AC-6F46427AEE4E}"/>
              </a:ext>
            </a:extLst>
          </p:cNvPr>
          <p:cNvSpPr txBox="1">
            <a:spLocks/>
          </p:cNvSpPr>
          <p:nvPr/>
        </p:nvSpPr>
        <p:spPr>
          <a:xfrm>
            <a:off x="1545467" y="4764908"/>
            <a:ext cx="8073095" cy="119072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为每种语法成分指定一个中间元素，从而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父语法成分利用子语法成分的中间元素生成中间代码，并赋给父语法成分中间元素</a:t>
            </a:r>
            <a:r>
              <a:rPr lang="zh-CN" altLang="en-US" sz="2000" b="0" dirty="0">
                <a:latin typeface="+mj-ea"/>
              </a:rPr>
              <a:t>。</a:t>
            </a:r>
            <a:endParaRPr lang="en-US" sz="2000" b="0" dirty="0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8F96F4-2135-5771-BB9C-51EA5A2B95DE}"/>
              </a:ext>
            </a:extLst>
          </p:cNvPr>
          <p:cNvSpPr/>
          <p:nvPr/>
        </p:nvSpPr>
        <p:spPr>
          <a:xfrm>
            <a:off x="9811602" y="2715989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4C92C-0834-E268-819E-3A308D517C9F}"/>
              </a:ext>
            </a:extLst>
          </p:cNvPr>
          <p:cNvSpPr/>
          <p:nvPr/>
        </p:nvSpPr>
        <p:spPr>
          <a:xfrm>
            <a:off x="8666914" y="3651650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D80802-1ED1-B449-AE64-CD4C901CC1D9}"/>
              </a:ext>
            </a:extLst>
          </p:cNvPr>
          <p:cNvSpPr/>
          <p:nvPr/>
        </p:nvSpPr>
        <p:spPr>
          <a:xfrm>
            <a:off x="10839573" y="3651650"/>
            <a:ext cx="1143000" cy="416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2F730BB-1DD0-2866-392E-44A29997D7B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9550999" y="2819546"/>
            <a:ext cx="519519" cy="114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DC69F6E-39CA-A79F-A743-CE8695256FC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10637328" y="2877904"/>
            <a:ext cx="519519" cy="1027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3559647-11FF-C52D-30B0-3AC976BB1B0F}"/>
              </a:ext>
            </a:extLst>
          </p:cNvPr>
          <p:cNvSpPr txBox="1"/>
          <p:nvPr/>
        </p:nvSpPr>
        <p:spPr>
          <a:xfrm>
            <a:off x="8245884" y="36385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A0FBA4-481D-61B2-6A04-5A54D436F79C}"/>
              </a:ext>
            </a:extLst>
          </p:cNvPr>
          <p:cNvSpPr txBox="1"/>
          <p:nvPr/>
        </p:nvSpPr>
        <p:spPr>
          <a:xfrm>
            <a:off x="10383102" y="3643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62857C-D22F-7E30-0D89-D7CA083805F3}"/>
              </a:ext>
            </a:extLst>
          </p:cNvPr>
          <p:cNvSpPr txBox="1"/>
          <p:nvPr/>
        </p:nvSpPr>
        <p:spPr>
          <a:xfrm>
            <a:off x="8587470" y="26126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“t3=t1+t2”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900678-7116-FBB7-1F42-7D6E3F51D6E5}"/>
              </a:ext>
            </a:extLst>
          </p:cNvPr>
          <p:cNvSpPr txBox="1"/>
          <p:nvPr/>
        </p:nvSpPr>
        <p:spPr>
          <a:xfrm>
            <a:off x="11034047" y="26207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0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1357053" y="1171914"/>
            <a:ext cx="6059747" cy="376584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语义分析与符号表总体概述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符号表系统设计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语义分析与中间代码生成总体概述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中间代码设计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中间代码生成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中间代码解释执行程序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7388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符号注册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545B104-8B65-944E-DDBB-C02723F11715}"/>
              </a:ext>
            </a:extLst>
          </p:cNvPr>
          <p:cNvSpPr txBox="1"/>
          <p:nvPr/>
        </p:nvSpPr>
        <p:spPr>
          <a:xfrm>
            <a:off x="1569991" y="1740569"/>
            <a:ext cx="9052016" cy="50338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public void visit(Def def)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SymbolManager.getInstance().addVarDef(def);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符号注册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Ident ident = def.getIdent();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VarSymbol symbol = (VarSymbol) SymbolManager.getInstance().findSymbol(ident, true);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VarDefCode varDefCode = new VarDefCode(symbol);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生成中间代码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IntermediateCodeContainer.getInstance().addCode(varDefCode);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if(def.getInitVal() != null)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    InitVal.initOffset();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    visit(def.getInitVal(), ident);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09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符号注册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545B104-8B65-944E-DDBB-C02723F11715}"/>
              </a:ext>
            </a:extLst>
          </p:cNvPr>
          <p:cNvSpPr txBox="1"/>
          <p:nvPr/>
        </p:nvSpPr>
        <p:spPr>
          <a:xfrm>
            <a:off x="1315348" y="2411900"/>
            <a:ext cx="9951290" cy="25408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public void visit(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SymbolManager.getInstance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createSymbolTable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创建新的符号表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SymbolManager.getInstance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addFuncDef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r>
              <a:rPr lang="en-US" altLang="zh-CN" dirty="0">
                <a:latin typeface="Consolas" panose="020B0609020204030204" pitchFamily="49" charset="0"/>
              </a:rPr>
              <a:t>); // </a:t>
            </a:r>
            <a:r>
              <a:rPr lang="zh-CN" altLang="en-US" dirty="0">
                <a:latin typeface="Consolas" panose="020B0609020204030204" pitchFamily="49" charset="0"/>
              </a:rPr>
              <a:t>符号注册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//</a:t>
            </a:r>
            <a:r>
              <a:rPr lang="zh-CN" altLang="en-US" dirty="0">
                <a:latin typeface="Consolas" panose="020B0609020204030204" pitchFamily="49" charset="0"/>
              </a:rPr>
              <a:t> 生成中间代码（略）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SymbolManager.getInstance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traceBackSymbolTable</a:t>
            </a:r>
            <a:r>
              <a:rPr lang="en-US" altLang="zh-CN" dirty="0">
                <a:latin typeface="Consolas" panose="020B0609020204030204" pitchFamily="49" charset="0"/>
              </a:rPr>
              <a:t>(); // </a:t>
            </a:r>
            <a:r>
              <a:rPr lang="zh-CN" altLang="en-US" dirty="0">
                <a:latin typeface="Consolas" panose="020B0609020204030204" pitchFamily="49" charset="0"/>
              </a:rPr>
              <a:t>返回上级符号表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68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符号表创建与回溯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97B675A-17C3-4F7C-BB9B-EEE6495B8177}"/>
              </a:ext>
            </a:extLst>
          </p:cNvPr>
          <p:cNvSpPr txBox="1"/>
          <p:nvPr/>
        </p:nvSpPr>
        <p:spPr>
          <a:xfrm>
            <a:off x="1710881" y="2036815"/>
            <a:ext cx="8770235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public void visit(Block block, boolean nextTable)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if(nextTable)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SymbolManager.getInstance().createSymbolTable();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创建符号表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EnterBlockCode code = new EnterBlockCode(this.curBlockId++);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IntermediateCodeContainer.getInstance().addCode(code);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ArrayList&lt;BlockItem&gt; blockItems = block.getBlockItems();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递归子程序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for(BlockItem blockItem : blockItems)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visit(blockItem);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if(nextTable)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SymbolManager.getInstance().traceBackSymbolTable();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回溯符号表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ExitBlockCode code = new ExitBlockCode(); 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IntermediateCodeContainer.getInstance().addCode(code);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43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符号查询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49CA464-ED75-97A2-C119-409DA1DF4508}"/>
              </a:ext>
            </a:extLst>
          </p:cNvPr>
          <p:cNvSpPr txBox="1"/>
          <p:nvPr/>
        </p:nvSpPr>
        <p:spPr>
          <a:xfrm>
            <a:off x="1657237" y="1800804"/>
            <a:ext cx="9864044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public void visit(LVal lVal, boolean left)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查询符号表</a:t>
            </a:r>
            <a:r>
              <a:rPr lang="zh-CN" altLang="en-US" sz="1600" dirty="0">
                <a:latin typeface="Consolas" panose="020B0609020204030204" pitchFamily="49" charset="0"/>
              </a:rPr>
              <a:t>        VarSymbol symbol = (VarSymbol) SymbolManager.getInstance().findSymbol(lVal.getIdent(),true);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根据符号模板创建中间元素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IntermediateVar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IntermediateVar lvalElement = new IntermediateVar(symbol);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for(Exp exp : lVal.getExps())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visit(exp);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lvalElement.addDimensionIndex(exp.getIntermediateElement());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lvalElement.createOffset();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if(left) { // 左值，不必加载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lVal.setIntermediateElement(lvalElement);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else { // 右值，且为具体元素，需要先加载到临时变量；如果是地址，不加载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if(lVal.getExpType() == ExpType.INT_ZERO)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zh-CN" altLang="en-US" sz="1600" dirty="0">
                <a:latin typeface="Consolas" panose="020B0609020204030204" pitchFamily="49" charset="0"/>
              </a:rPr>
              <a:t>lVal.setIntermediateElement(lvalElement.loadVar());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else lVal.setIntermediateElement(lvalElement);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00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变量定义中间代码生成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5CF02C-34FF-3025-0A5D-CCD48A0A490C}"/>
              </a:ext>
            </a:extLst>
          </p:cNvPr>
          <p:cNvSpPr txBox="1"/>
          <p:nvPr/>
        </p:nvSpPr>
        <p:spPr>
          <a:xfrm>
            <a:off x="1381497" y="1740569"/>
            <a:ext cx="9951290" cy="50338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public void visit(Def def)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SymbolManager.getInstance().addVarDef(def); 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latin typeface="Consolas" panose="020B0609020204030204" pitchFamily="49" charset="0"/>
              </a:rPr>
              <a:t>Ident ident = def.getIdent();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VarSymbol symbol = (VarSymbol) SymbolManager.getInstance().findSymbol(ident, true);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VarDefCode varDefCode = new VarDefCode(symbol);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生成变量定义中间代码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IntermediateCodeContainer.getInstance().addCode(varDefCode);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if(def.getInitVal() != null) 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    InitVal.initOffset();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    visit(def.getInitVal(), ident);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658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E2C5ABE-C1DA-41B3-88D3-D3B5745BC17E}"/>
              </a:ext>
            </a:extLst>
          </p:cNvPr>
          <p:cNvSpPr txBox="1"/>
          <p:nvPr/>
        </p:nvSpPr>
        <p:spPr>
          <a:xfrm>
            <a:off x="1225751" y="2414002"/>
            <a:ext cx="9740496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public void visit(MultiExp multiExp)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ArrayList&lt;MultiExp&gt; multiExps = multiExp.getExps();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ArrayList&lt;String&gt; operators = multiExp.getOperators();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if(operators.isEmpty())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只有一项 直接把子语法成分的中间元素赋给父语法成分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MultiExp exp = multiExps.get(0);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if(exp instanceof UnaryExp) visit((UnaryExp) 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else visit(exp);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multiExp.setIntermediateElement(exp.getIntermediateElement());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1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E2C5ABE-C1DA-41B3-88D3-D3B5745BC17E}"/>
              </a:ext>
            </a:extLst>
          </p:cNvPr>
          <p:cNvSpPr txBox="1"/>
          <p:nvPr/>
        </p:nvSpPr>
        <p:spPr>
          <a:xfrm>
            <a:off x="358544" y="2095856"/>
            <a:ext cx="11366096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</a:rPr>
              <a:t>else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表达式有多项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IntermediateTmp result;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存储运算结果的中间元素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    </a:t>
            </a:r>
            <a:r>
              <a:rPr lang="zh-CN" altLang="en-US" sz="1600" dirty="0">
                <a:latin typeface="Consolas" panose="020B0609020204030204" pitchFamily="49" charset="0"/>
              </a:rPr>
              <a:t>MultiExp exp = multiExps.get(0);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if (exp instanceof UnaryExp) visit((UnaryExp) 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else visit(exp);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if (exp.getIntermediateElement() instanceof IntermediateTmp)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result = (IntermediateTmp) exp.getIntermediateElement();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result = new IntermediateTmp(IntermediateIdAllocator.getInstance().alloc());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2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662CE2-87E8-27E2-C2E4-6BEF1E1B9609}"/>
              </a:ext>
            </a:extLst>
          </p:cNvPr>
          <p:cNvSpPr txBox="1"/>
          <p:nvPr/>
        </p:nvSpPr>
        <p:spPr>
          <a:xfrm>
            <a:off x="1196340" y="1787319"/>
            <a:ext cx="10322560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</a:rPr>
              <a:t>for (int i = 0; i &lt; operators.size(); i++)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String op = operators.get(i);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exp = multiExps.get(i + 1);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if (exp instanceof UnaryExp) visit((UnaryExp) exp);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else visit(exp);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递归子程序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if (op.equals("*"))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将子语法成分的中间元素和当前结果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result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进行运算 存入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result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MultCode multCode = new MultCode(result, </a:t>
            </a:r>
            <a:r>
              <a:rPr lang="en-US" altLang="zh-CN" sz="1600" dirty="0">
                <a:latin typeface="Consolas" panose="020B0609020204030204" pitchFamily="49" charset="0"/>
              </a:rPr>
              <a:t>result</a:t>
            </a:r>
            <a:r>
              <a:rPr lang="zh-CN" altLang="en-US" sz="1600" dirty="0">
                <a:latin typeface="Consolas" panose="020B0609020204030204" pitchFamily="49" charset="0"/>
              </a:rPr>
              <a:t>, exp.getIntermediateElement());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IntermediateCodeContainer.getInstance().addCode(multCode);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}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// /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% + -</a:t>
            </a:r>
            <a:r>
              <a:rPr lang="zh-CN" altLang="en-US" sz="1600" dirty="0">
                <a:latin typeface="Consolas" panose="020B0609020204030204" pitchFamily="49" charset="0"/>
              </a:rPr>
              <a:t>运算同理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multiExp.setIntermediateElement(result);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运算结果赋给父语法成分（可能被上级调用）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  <a:endParaRPr lang="zh-CN" altLang="en-US" sz="1600" dirty="0"/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5CD279DE-7F24-1F57-0C4D-023FE2A5C14D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766083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运算中间代码生成</a:t>
            </a:r>
            <a:endParaRPr 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396FA4-4DCD-6333-DE12-77EC8333363C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>
            <a:extLst>
              <a:ext uri="{FF2B5EF4-FFF2-40B4-BE49-F238E27FC236}">
                <a16:creationId xmlns:a16="http://schemas.microsoft.com/office/drawing/2014/main" id="{F9EA7CBC-2AAF-2362-9902-D74DD3631704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74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短路求值中间代码生成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828EE3B-EA3D-A17D-4719-6BC99C2730C8}"/>
              </a:ext>
            </a:extLst>
          </p:cNvPr>
          <p:cNvSpPr txBox="1"/>
          <p:nvPr/>
        </p:nvSpPr>
        <p:spPr>
          <a:xfrm>
            <a:off x="1198880" y="1828800"/>
            <a:ext cx="1042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And</a:t>
            </a:r>
            <a:r>
              <a:rPr lang="zh-CN" altLang="en-US" dirty="0"/>
              <a:t>语句需要实现短路求值，当某一条件为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时即可跳转，不应该执行所有条件判断。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19A64-60DD-BC86-4EB4-1E62D517E289}"/>
              </a:ext>
            </a:extLst>
          </p:cNvPr>
          <p:cNvSpPr txBox="1"/>
          <p:nvPr/>
        </p:nvSpPr>
        <p:spPr>
          <a:xfrm>
            <a:off x="1198880" y="2546684"/>
            <a:ext cx="9238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And</a:t>
            </a:r>
            <a:r>
              <a:rPr lang="zh-CN" altLang="en-US" b="1" dirty="0"/>
              <a:t>短路求值：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传入</a:t>
            </a:r>
            <a:r>
              <a:rPr lang="en-US" altLang="zh-CN" dirty="0" err="1"/>
              <a:t>FalseLabel</a:t>
            </a:r>
            <a:r>
              <a:rPr lang="zh-CN" altLang="en-US" dirty="0"/>
              <a:t>，访问完每个条件判断后，随着生成一条</a:t>
            </a:r>
            <a:r>
              <a:rPr lang="en-US" altLang="zh-CN" dirty="0" err="1"/>
              <a:t>JumpFalse</a:t>
            </a:r>
            <a:r>
              <a:rPr lang="en-US" altLang="zh-CN" dirty="0"/>
              <a:t> </a:t>
            </a:r>
            <a:r>
              <a:rPr lang="en-US" altLang="zh-CN" dirty="0" err="1"/>
              <a:t>FalseLabel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b="1" dirty="0"/>
              <a:t>Or</a:t>
            </a:r>
            <a:r>
              <a:rPr lang="zh-CN" altLang="en-US" b="1" dirty="0"/>
              <a:t>短路求值：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传入</a:t>
            </a:r>
            <a:r>
              <a:rPr lang="en-US" altLang="zh-CN" dirty="0" err="1"/>
              <a:t>TrueLabel</a:t>
            </a:r>
            <a:r>
              <a:rPr lang="zh-CN" altLang="en-US" dirty="0"/>
              <a:t>，访问完每个条件判断后，随着生成一条</a:t>
            </a:r>
            <a:r>
              <a:rPr lang="en-US" altLang="zh-CN" dirty="0" err="1"/>
              <a:t>JumpTrue</a:t>
            </a:r>
            <a:r>
              <a:rPr lang="en-US" altLang="zh-CN" dirty="0"/>
              <a:t> </a:t>
            </a:r>
            <a:r>
              <a:rPr lang="en-US" altLang="zh-CN" dirty="0" err="1"/>
              <a:t>TrueLabel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62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短路求值中间代码生成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937F141-7135-112C-BD13-82112510430A}"/>
              </a:ext>
            </a:extLst>
          </p:cNvPr>
          <p:cNvSpPr txBox="1"/>
          <p:nvPr/>
        </p:nvSpPr>
        <p:spPr>
          <a:xfrm>
            <a:off x="859214" y="1740569"/>
            <a:ext cx="10662068" cy="48320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 public void visit(LAndExp exp, String trueLabel, String falseLabel)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ArrayList&lt;MultiExp&gt; exps = exp.getExps();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int labelId = IntermediateIdAllocator.getInstance().allocLabelId("and_end");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String andEnd = "and_end_" + labelId;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for(MultiExp multiExp : exps)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    </a:t>
            </a:r>
            <a:r>
              <a:rPr lang="zh-CN" altLang="en-US" sz="1400" dirty="0">
                <a:latin typeface="Consolas" panose="020B0609020204030204" pitchFamily="49" charset="0"/>
              </a:rPr>
              <a:t>visit((EqExp) multiExp);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JumpFalseCode jumpFalseCode;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随着生成一条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JumpFalse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中间代码（到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and_end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FalseLabel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if(falseLabel != null) jumpFalseCode = new JumpFalseCode(multiExp.getIntermediateElement(), falseLabel);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else jumpFalseCode = new JumpFalseCode(multiExp.getIntermediateElement(), andEnd);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IntermediateCodeContainer.getInstance().addCode(jumpFalseCode);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if(trueLabel != null)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检查完所有条件都为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跳到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TrueLabel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JumpCode jumpCode = new JumpCode(trueLabel);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IntermediateCodeContainer.getInstance().addCode(jumpCode);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if(falseLabel == null)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在最后生成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and_end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LabelCode labelCode = new LabelCode(andEnd, false);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IntermediateCodeContainer.getInstance().addCode(labelCode);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82A16B-2FFA-2146-2AB5-18395D4D7491}"/>
              </a:ext>
            </a:extLst>
          </p:cNvPr>
          <p:cNvSpPr/>
          <p:nvPr/>
        </p:nvSpPr>
        <p:spPr>
          <a:xfrm>
            <a:off x="10586085" y="4053205"/>
            <a:ext cx="1066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EqExp1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E62A64-123C-CFBD-31E9-988A27121D71}"/>
              </a:ext>
            </a:extLst>
          </p:cNvPr>
          <p:cNvSpPr/>
          <p:nvPr/>
        </p:nvSpPr>
        <p:spPr>
          <a:xfrm>
            <a:off x="10586085" y="4415155"/>
            <a:ext cx="1066800" cy="371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JumpFalse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23848D-6912-B4D5-C351-590A45D43530}"/>
              </a:ext>
            </a:extLst>
          </p:cNvPr>
          <p:cNvSpPr/>
          <p:nvPr/>
        </p:nvSpPr>
        <p:spPr>
          <a:xfrm>
            <a:off x="10586085" y="4771089"/>
            <a:ext cx="1066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EqExp2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6E75C-7800-C195-884D-9B93DBCAD957}"/>
              </a:ext>
            </a:extLst>
          </p:cNvPr>
          <p:cNvSpPr/>
          <p:nvPr/>
        </p:nvSpPr>
        <p:spPr>
          <a:xfrm>
            <a:off x="10586085" y="5147326"/>
            <a:ext cx="1066800" cy="371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JumpFalse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172E9-1E36-EEE0-F6E5-A67C7ABCCA15}"/>
              </a:ext>
            </a:extLst>
          </p:cNvPr>
          <p:cNvSpPr txBox="1"/>
          <p:nvPr/>
        </p:nvSpPr>
        <p:spPr>
          <a:xfrm>
            <a:off x="10796319" y="5412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891240-FFC4-3ECA-4992-0FF3759DC9CD}"/>
              </a:ext>
            </a:extLst>
          </p:cNvPr>
          <p:cNvSpPr/>
          <p:nvPr/>
        </p:nvSpPr>
        <p:spPr>
          <a:xfrm>
            <a:off x="10595610" y="5876669"/>
            <a:ext cx="1066800" cy="3714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FalseLabel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3B864-AF24-0F9C-A91F-144D960D6365}"/>
              </a:ext>
            </a:extLst>
          </p:cNvPr>
          <p:cNvSpPr/>
          <p:nvPr/>
        </p:nvSpPr>
        <p:spPr>
          <a:xfrm>
            <a:off x="10595610" y="6374390"/>
            <a:ext cx="1066800" cy="3714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TrueLabel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0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语义分析与符号表总体概述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语义分析功能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046204" y="1796725"/>
            <a:ext cx="7732036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基于语法树，进行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语义检查（符号表）</a:t>
            </a:r>
            <a:r>
              <a:rPr lang="zh-CN" altLang="en-US" sz="2000" b="0" dirty="0">
                <a:latin typeface="+mj-ea"/>
              </a:rPr>
              <a:t>，并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生成中间代码</a:t>
            </a:r>
            <a:r>
              <a:rPr lang="zh-CN" altLang="en-US" sz="2000" b="0" dirty="0">
                <a:latin typeface="+mj-ea"/>
              </a:rPr>
              <a:t>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29">
            <a:extLst>
              <a:ext uri="{FF2B5EF4-FFF2-40B4-BE49-F238E27FC236}">
                <a16:creationId xmlns:a16="http://schemas.microsoft.com/office/drawing/2014/main" id="{A128F35B-8507-4288-ACD4-B9228C135D68}"/>
              </a:ext>
            </a:extLst>
          </p:cNvPr>
          <p:cNvSpPr txBox="1">
            <a:spLocks/>
          </p:cNvSpPr>
          <p:nvPr/>
        </p:nvSpPr>
        <p:spPr>
          <a:xfrm>
            <a:off x="859213" y="2546968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符号表管理</a:t>
            </a:r>
            <a:endParaRPr lang="en-US" sz="2400" dirty="0"/>
          </a:p>
        </p:txBody>
      </p:sp>
      <p:sp>
        <p:nvSpPr>
          <p:cNvPr id="47" name="标题 29">
            <a:extLst>
              <a:ext uri="{FF2B5EF4-FFF2-40B4-BE49-F238E27FC236}">
                <a16:creationId xmlns:a16="http://schemas.microsoft.com/office/drawing/2014/main" id="{63643EB0-625B-3EFA-B9DB-3D9A53AFEDD0}"/>
              </a:ext>
            </a:extLst>
          </p:cNvPr>
          <p:cNvSpPr txBox="1">
            <a:spLocks/>
          </p:cNvSpPr>
          <p:nvPr/>
        </p:nvSpPr>
        <p:spPr>
          <a:xfrm>
            <a:off x="1046204" y="3120979"/>
            <a:ext cx="7874276" cy="173895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登记各种符号及其模板信息。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变量：类型，大小，数组维度，每一维度大小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函数：返回值类型，参数类型及顺序</a:t>
            </a:r>
            <a:endParaRPr lang="en-US" sz="2000" b="0" dirty="0">
              <a:latin typeface="+mj-ea"/>
            </a:endParaRPr>
          </a:p>
        </p:txBody>
      </p:sp>
      <p:sp>
        <p:nvSpPr>
          <p:cNvPr id="48" name="标题 29">
            <a:extLst>
              <a:ext uri="{FF2B5EF4-FFF2-40B4-BE49-F238E27FC236}">
                <a16:creationId xmlns:a16="http://schemas.microsoft.com/office/drawing/2014/main" id="{822358C4-B344-DD59-88F8-E30C093C6122}"/>
              </a:ext>
            </a:extLst>
          </p:cNvPr>
          <p:cNvSpPr txBox="1">
            <a:spLocks/>
          </p:cNvSpPr>
          <p:nvPr/>
        </p:nvSpPr>
        <p:spPr>
          <a:xfrm>
            <a:off x="1046204" y="4646038"/>
            <a:ext cx="7356116" cy="54010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作用域会覆盖、消除。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短路求值中间代码生成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937F141-7135-112C-BD13-82112510430A}"/>
              </a:ext>
            </a:extLst>
          </p:cNvPr>
          <p:cNvSpPr txBox="1"/>
          <p:nvPr/>
        </p:nvSpPr>
        <p:spPr>
          <a:xfrm>
            <a:off x="859214" y="1740569"/>
            <a:ext cx="10662068" cy="48320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 public void visit(</a:t>
            </a:r>
            <a:r>
              <a:rPr lang="en-US" altLang="zh-CN" sz="1400" dirty="0" err="1">
                <a:latin typeface="Consolas" panose="020B0609020204030204" pitchFamily="49" charset="0"/>
              </a:rPr>
              <a:t>LOrExp</a:t>
            </a:r>
            <a:r>
              <a:rPr lang="en-US" altLang="zh-CN" sz="1400" dirty="0">
                <a:latin typeface="Consolas" panose="020B0609020204030204" pitchFamily="49" charset="0"/>
              </a:rPr>
              <a:t> exp, String </a:t>
            </a:r>
            <a:r>
              <a:rPr lang="en-US" altLang="zh-CN" sz="1400" dirty="0" err="1">
                <a:latin typeface="Consolas" panose="020B0609020204030204" pitchFamily="49" charset="0"/>
              </a:rPr>
              <a:t>trueLabel</a:t>
            </a:r>
            <a:r>
              <a:rPr lang="en-US" altLang="zh-CN" sz="1400" dirty="0">
                <a:latin typeface="Consolas" panose="020B0609020204030204" pitchFamily="49" charset="0"/>
              </a:rPr>
              <a:t>, String </a:t>
            </a:r>
            <a:r>
              <a:rPr lang="en-US" altLang="zh-CN" sz="1400" dirty="0" err="1">
                <a:latin typeface="Consolas" panose="020B0609020204030204" pitchFamily="49" charset="0"/>
              </a:rPr>
              <a:t>falseLabel</a:t>
            </a:r>
            <a:r>
              <a:rPr lang="en-US" altLang="zh-CN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latin typeface="Consolas" panose="020B0609020204030204" pitchFamily="49" charset="0"/>
              </a:rPr>
              <a:t>ArrayList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MultiExp</a:t>
            </a:r>
            <a:r>
              <a:rPr lang="en-US" altLang="zh-CN" sz="1400" dirty="0">
                <a:latin typeface="Consolas" panose="020B0609020204030204" pitchFamily="49" charset="0"/>
              </a:rPr>
              <a:t>&gt; </a:t>
            </a:r>
            <a:r>
              <a:rPr lang="en-US" altLang="zh-CN" sz="1400" dirty="0" err="1">
                <a:latin typeface="Consolas" panose="020B0609020204030204" pitchFamily="49" charset="0"/>
              </a:rPr>
              <a:t>exps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exp.getExps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int </a:t>
            </a:r>
            <a:r>
              <a:rPr lang="en-US" altLang="zh-CN" sz="1400" dirty="0" err="1">
                <a:latin typeface="Consolas" panose="020B0609020204030204" pitchFamily="49" charset="0"/>
              </a:rPr>
              <a:t>labelId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IntermediateIdAllocator.getInstance</a:t>
            </a:r>
            <a:r>
              <a:rPr lang="en-US" altLang="zh-CN" sz="1400" dirty="0"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latin typeface="Consolas" panose="020B0609020204030204" pitchFamily="49" charset="0"/>
              </a:rPr>
              <a:t>allocLabelId</a:t>
            </a:r>
            <a:r>
              <a:rPr lang="en-US" altLang="zh-CN" sz="1400" dirty="0">
                <a:latin typeface="Consolas" panose="020B0609020204030204" pitchFamily="49" charset="0"/>
              </a:rPr>
              <a:t>("</a:t>
            </a:r>
            <a:r>
              <a:rPr lang="en-US" altLang="zh-CN" sz="1400" dirty="0" err="1">
                <a:latin typeface="Consolas" panose="020B0609020204030204" pitchFamily="49" charset="0"/>
              </a:rPr>
              <a:t>or_end</a:t>
            </a:r>
            <a:r>
              <a:rPr lang="en-US" altLang="zh-CN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latin typeface="Consolas" panose="020B0609020204030204" pitchFamily="49" charset="0"/>
              </a:rPr>
              <a:t>orEnd</a:t>
            </a:r>
            <a:r>
              <a:rPr lang="en-US" altLang="zh-CN" sz="1400" dirty="0">
                <a:latin typeface="Consolas" panose="020B0609020204030204" pitchFamily="49" charset="0"/>
              </a:rPr>
              <a:t> = "</a:t>
            </a:r>
            <a:r>
              <a:rPr lang="en-US" altLang="zh-CN" sz="1400" dirty="0" err="1">
                <a:latin typeface="Consolas" panose="020B0609020204030204" pitchFamily="49" charset="0"/>
              </a:rPr>
              <a:t>or_end</a:t>
            </a:r>
            <a:r>
              <a:rPr lang="en-US" altLang="zh-CN" sz="1400" dirty="0">
                <a:latin typeface="Consolas" panose="020B0609020204030204" pitchFamily="49" charset="0"/>
              </a:rPr>
              <a:t>_" + </a:t>
            </a:r>
            <a:r>
              <a:rPr lang="en-US" altLang="zh-CN" sz="1400" dirty="0" err="1">
                <a:latin typeface="Consolas" panose="020B0609020204030204" pitchFamily="49" charset="0"/>
              </a:rPr>
              <a:t>labelId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if(</a:t>
            </a:r>
            <a:r>
              <a:rPr lang="en-US" altLang="zh-CN" sz="1400" dirty="0" err="1">
                <a:latin typeface="Consolas" panose="020B0609020204030204" pitchFamily="49" charset="0"/>
              </a:rPr>
              <a:t>exps.size</a:t>
            </a:r>
            <a:r>
              <a:rPr lang="en-US" altLang="zh-CN" sz="1400" dirty="0">
                <a:latin typeface="Consolas" panose="020B0609020204030204" pitchFamily="49" charset="0"/>
              </a:rPr>
              <a:t>() == 1)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visit((</a:t>
            </a:r>
            <a:r>
              <a:rPr lang="en-US" altLang="zh-CN" sz="1400" dirty="0" err="1">
                <a:latin typeface="Consolas" panose="020B0609020204030204" pitchFamily="49" charset="0"/>
              </a:rPr>
              <a:t>LAndExp</a:t>
            </a:r>
            <a:r>
              <a:rPr lang="en-US" altLang="zh-CN" sz="1400" dirty="0">
                <a:latin typeface="Consolas" panose="020B0609020204030204" pitchFamily="49" charset="0"/>
              </a:rPr>
              <a:t>) </a:t>
            </a:r>
            <a:r>
              <a:rPr lang="en-US" altLang="zh-CN" sz="1400" dirty="0" err="1">
                <a:latin typeface="Consolas" panose="020B0609020204030204" pitchFamily="49" charset="0"/>
              </a:rPr>
              <a:t>exps.get</a:t>
            </a:r>
            <a:r>
              <a:rPr lang="en-US" altLang="zh-CN" sz="1400" dirty="0">
                <a:latin typeface="Consolas" panose="020B0609020204030204" pitchFamily="49" charset="0"/>
              </a:rPr>
              <a:t>(0), </a:t>
            </a:r>
            <a:r>
              <a:rPr lang="en-US" altLang="zh-CN" sz="1400" dirty="0" err="1">
                <a:latin typeface="Consolas" panose="020B0609020204030204" pitchFamily="49" charset="0"/>
              </a:rPr>
              <a:t>trueLabel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falseLabel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return;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for(</a:t>
            </a:r>
            <a:r>
              <a:rPr lang="en-US" altLang="zh-CN" sz="1400" dirty="0" err="1">
                <a:latin typeface="Consolas" panose="020B0609020204030204" pitchFamily="49" charset="0"/>
              </a:rPr>
              <a:t>MultiExp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multiExp</a:t>
            </a:r>
            <a:r>
              <a:rPr lang="en-US" altLang="zh-CN" sz="1400" dirty="0">
                <a:latin typeface="Consolas" panose="020B0609020204030204" pitchFamily="49" charset="0"/>
              </a:rPr>
              <a:t> : </a:t>
            </a:r>
            <a:r>
              <a:rPr lang="en-US" altLang="zh-CN" sz="1400" dirty="0" err="1">
                <a:latin typeface="Consolas" panose="020B0609020204030204" pitchFamily="49" charset="0"/>
              </a:rPr>
              <a:t>exps</a:t>
            </a:r>
            <a:r>
              <a:rPr lang="en-US" altLang="zh-CN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将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TrueLabel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传入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的分析程序 一旦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为真 直接跳转到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TrueLabel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。不传入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FalseLabel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继续判断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  if(</a:t>
            </a:r>
            <a:r>
              <a:rPr lang="en-US" altLang="zh-CN" sz="1400" dirty="0" err="1">
                <a:latin typeface="Consolas" panose="020B0609020204030204" pitchFamily="49" charset="0"/>
              </a:rPr>
              <a:t>trueLabel</a:t>
            </a:r>
            <a:r>
              <a:rPr lang="en-US" altLang="zh-CN" sz="1400" dirty="0">
                <a:latin typeface="Consolas" panose="020B0609020204030204" pitchFamily="49" charset="0"/>
              </a:rPr>
              <a:t> != null) visit((</a:t>
            </a:r>
            <a:r>
              <a:rPr lang="en-US" altLang="zh-CN" sz="1400" dirty="0" err="1">
                <a:latin typeface="Consolas" panose="020B0609020204030204" pitchFamily="49" charset="0"/>
              </a:rPr>
              <a:t>LAndExp</a:t>
            </a:r>
            <a:r>
              <a:rPr lang="en-US" altLang="zh-CN" sz="1400" dirty="0">
                <a:latin typeface="Consolas" panose="020B0609020204030204" pitchFamily="49" charset="0"/>
              </a:rPr>
              <a:t>) </a:t>
            </a:r>
            <a:r>
              <a:rPr lang="en-US" altLang="zh-CN" sz="1400" dirty="0" err="1">
                <a:latin typeface="Consolas" panose="020B0609020204030204" pitchFamily="49" charset="0"/>
              </a:rPr>
              <a:t>multiExp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trueLabel</a:t>
            </a:r>
            <a:r>
              <a:rPr lang="en-US" altLang="zh-CN" sz="1400" dirty="0">
                <a:latin typeface="Consolas" panose="020B0609020204030204" pitchFamily="49" charset="0"/>
              </a:rPr>
              <a:t>, null);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else visit((</a:t>
            </a:r>
            <a:r>
              <a:rPr lang="en-US" altLang="zh-CN" sz="1400" dirty="0" err="1">
                <a:latin typeface="Consolas" panose="020B0609020204030204" pitchFamily="49" charset="0"/>
              </a:rPr>
              <a:t>LAndExp</a:t>
            </a:r>
            <a:r>
              <a:rPr lang="en-US" altLang="zh-CN" sz="1400" dirty="0">
                <a:latin typeface="Consolas" panose="020B0609020204030204" pitchFamily="49" charset="0"/>
              </a:rPr>
              <a:t>) </a:t>
            </a:r>
            <a:r>
              <a:rPr lang="en-US" altLang="zh-CN" sz="1400" dirty="0" err="1">
                <a:latin typeface="Consolas" panose="020B0609020204030204" pitchFamily="49" charset="0"/>
              </a:rPr>
              <a:t>multiExp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orEnd</a:t>
            </a:r>
            <a:r>
              <a:rPr lang="en-US" altLang="zh-CN" sz="1400" dirty="0">
                <a:latin typeface="Consolas" panose="020B0609020204030204" pitchFamily="49" charset="0"/>
              </a:rPr>
              <a:t>, null);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if(</a:t>
            </a:r>
            <a:r>
              <a:rPr lang="en-US" altLang="zh-CN" sz="1400" dirty="0" err="1">
                <a:latin typeface="Consolas" panose="020B0609020204030204" pitchFamily="49" charset="0"/>
              </a:rPr>
              <a:t>falseLabel</a:t>
            </a:r>
            <a:r>
              <a:rPr lang="en-US" altLang="zh-CN" sz="1400" dirty="0">
                <a:latin typeface="Consolas" panose="020B0609020204030204" pitchFamily="49" charset="0"/>
              </a:rPr>
              <a:t> != null)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所有条件都检查完为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，跳转到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FalseLabel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JumpCode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jumpCode</a:t>
            </a:r>
            <a:r>
              <a:rPr lang="en-US" altLang="zh-CN" sz="1400" dirty="0"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latin typeface="Consolas" panose="020B0609020204030204" pitchFamily="49" charset="0"/>
              </a:rPr>
              <a:t>JumpCode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falseLabel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IntermediateCodeContainer.getInstance</a:t>
            </a:r>
            <a:r>
              <a:rPr lang="en-US" altLang="zh-CN" sz="1400" dirty="0"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latin typeface="Consolas" panose="020B0609020204030204" pitchFamily="49" charset="0"/>
              </a:rPr>
              <a:t>addCode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jumpCode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if(</a:t>
            </a:r>
            <a:r>
              <a:rPr lang="en-US" altLang="zh-CN" sz="1400" dirty="0" err="1">
                <a:latin typeface="Consolas" panose="020B0609020204030204" pitchFamily="49" charset="0"/>
              </a:rPr>
              <a:t>trueLabel</a:t>
            </a:r>
            <a:r>
              <a:rPr lang="en-US" altLang="zh-CN" sz="1400" dirty="0">
                <a:latin typeface="Consolas" panose="020B0609020204030204" pitchFamily="49" charset="0"/>
              </a:rPr>
              <a:t> == null)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在最后生成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or_end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LabelCode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labelCode</a:t>
            </a:r>
            <a:r>
              <a:rPr lang="en-US" altLang="zh-CN" sz="1400" dirty="0"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latin typeface="Consolas" panose="020B0609020204030204" pitchFamily="49" charset="0"/>
              </a:rPr>
              <a:t>LabelCode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orEnd</a:t>
            </a:r>
            <a:r>
              <a:rPr lang="en-US" altLang="zh-CN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IntermediateCodeContainer.getInstance</a:t>
            </a:r>
            <a:r>
              <a:rPr lang="en-US" altLang="zh-CN" sz="1400" dirty="0"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latin typeface="Consolas" panose="020B0609020204030204" pitchFamily="49" charset="0"/>
              </a:rPr>
              <a:t>addCode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labelCode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356C8C-2265-F548-C644-22928F0180E8}"/>
              </a:ext>
            </a:extLst>
          </p:cNvPr>
          <p:cNvSpPr txBox="1"/>
          <p:nvPr/>
        </p:nvSpPr>
        <p:spPr>
          <a:xfrm>
            <a:off x="6360160" y="1171207"/>
            <a:ext cx="467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LOrExp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→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LAndExp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{</a:t>
            </a:r>
            <a:r>
              <a:rPr lang="en-US" altLang="zh-CN" sz="1800" dirty="0">
                <a:solidFill>
                  <a:srgbClr val="AA1111"/>
                </a:solidFill>
                <a:effectLst/>
                <a:latin typeface="Lucida Console" panose="020B0609040504020204" pitchFamily="49" charset="0"/>
              </a:rPr>
              <a:t>'||'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LAndExp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213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跳转中间代码生成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145184-4A5F-8891-FAE1-52346FC35B59}"/>
              </a:ext>
            </a:extLst>
          </p:cNvPr>
          <p:cNvSpPr txBox="1"/>
          <p:nvPr/>
        </p:nvSpPr>
        <p:spPr>
          <a:xfrm>
            <a:off x="1859280" y="1985313"/>
            <a:ext cx="9022080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public void visit(IfStmt ifStmt)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ArrayList&lt;Stmt&gt; stmts = ifStmt.getStmts();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Cond cond = ifStmt.getCond();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int labelId = IntermediateIdAllocator.getInstance().allocLabelId("if_end");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label1 = "if_end_" + labelId;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label2 = "else_" + labelId;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if(stmts.size() == 1) 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没有else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把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if_end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作为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FalseLabel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传入子程序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visit((Cond) cond, null, label1);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visit(stmts.get(0));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生成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if_end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    LabelCode labelCode = new LabelCode(label1, false);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IntermediateCodeContainer.getInstance().addCode(labelCode);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36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跳转中间代码生成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145184-4A5F-8891-FAE1-52346FC35B59}"/>
              </a:ext>
            </a:extLst>
          </p:cNvPr>
          <p:cNvSpPr txBox="1"/>
          <p:nvPr/>
        </p:nvSpPr>
        <p:spPr>
          <a:xfrm>
            <a:off x="1859280" y="1985313"/>
            <a:ext cx="902208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	else {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    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把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作为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FalseLable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传入子程序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visit((Cond) </a:t>
            </a:r>
            <a:r>
              <a:rPr lang="en-US" altLang="zh-CN" dirty="0" err="1">
                <a:latin typeface="Consolas" panose="020B0609020204030204" pitchFamily="49" charset="0"/>
              </a:rPr>
              <a:t>cond</a:t>
            </a:r>
            <a:r>
              <a:rPr lang="en-US" altLang="zh-CN" dirty="0">
                <a:latin typeface="Consolas" panose="020B0609020204030204" pitchFamily="49" charset="0"/>
              </a:rPr>
              <a:t>, null, label2);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visit(</a:t>
            </a:r>
            <a:r>
              <a:rPr lang="en-US" altLang="zh-CN" dirty="0" err="1">
                <a:latin typeface="Consolas" panose="020B0609020204030204" pitchFamily="49" charset="0"/>
              </a:rPr>
              <a:t>stmts.get</a:t>
            </a:r>
            <a:r>
              <a:rPr lang="en-US" altLang="zh-CN" dirty="0">
                <a:latin typeface="Consolas" panose="020B0609020204030204" pitchFamily="49" charset="0"/>
              </a:rPr>
              <a:t>(0));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if body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执行完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if_body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后，跳转到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if_end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JumpCode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jumpCode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JumpCode</a:t>
            </a:r>
            <a:r>
              <a:rPr lang="en-US" altLang="zh-CN" dirty="0">
                <a:latin typeface="Consolas" panose="020B0609020204030204" pitchFamily="49" charset="0"/>
              </a:rPr>
              <a:t>(label1);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IntermediateCodeContainer.getInstance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addCode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jumpCode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生成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标签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(label2, false);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IntermediateCodeContainer.getInstance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addCode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visit(</a:t>
            </a:r>
            <a:r>
              <a:rPr lang="en-US" altLang="zh-CN" dirty="0" err="1">
                <a:latin typeface="Consolas" panose="020B0609020204030204" pitchFamily="49" charset="0"/>
              </a:rPr>
              <a:t>stmts.get</a:t>
            </a:r>
            <a:r>
              <a:rPr lang="en-US" altLang="zh-CN" dirty="0">
                <a:latin typeface="Consolas" panose="020B0609020204030204" pitchFamily="49" charset="0"/>
              </a:rPr>
              <a:t>(1));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else body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生成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if_end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标签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(label1, false);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IntermediateCodeContainer.getInstance</a:t>
            </a:r>
            <a:r>
              <a:rPr lang="en-US" altLang="zh-CN" dirty="0"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latin typeface="Consolas" panose="020B0609020204030204" pitchFamily="49" charset="0"/>
              </a:rPr>
              <a:t>addCode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labelCode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2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语义分析编码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2367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语义分析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函数调用中间代码生成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A7EE89A-B9B7-9386-0B9F-8873CAD3F94B}"/>
              </a:ext>
            </a:extLst>
          </p:cNvPr>
          <p:cNvSpPr txBox="1"/>
          <p:nvPr/>
        </p:nvSpPr>
        <p:spPr>
          <a:xfrm>
            <a:off x="439418" y="1940598"/>
            <a:ext cx="1131316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public void visit(FuncCall funcCall)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if(funcCall.getFuncRParams() != null) visit(funcCall.getFuncRParams());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实参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FuncSymbol symbol = (FuncSymbol) SymbolManager.getInstance().findSymbol(funcCall.getIdent(), true);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查找函数模板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int paraNum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if(funcCall.getFuncRParams() != null) paraNum = funcCall.getFuncRParams().getParamsNum();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生成中间代码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call code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CallCode code = new CallCode(funcCall.getIdent().toString(), paraNum, IntermediateIdAllocator.getInstance().getUsedId());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IntermediateCodeContainer.getInstance().addCode(code);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型函数 创建临时变量中间元素 赋返回值 该中间元素赋给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FuncCall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语法成分（上层可能调用）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if(symbol.getFuncType().toString().equals("int"))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IntermediateTmp tmp = new IntermediateTmp(IntermediateIdAllocator.getInstance().alloc());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AssignCode assignCode = new AssignCode(tmp, new IntermediateTmp("$ret"));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IntermediateCodeContainer.getInstance().addCode(assignCode);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funcCall.setIntermediateElement(tmp);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23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为什么需要解释执行程序？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390011" y="1764098"/>
            <a:ext cx="8983349" cy="376294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便于对中间代码进行测试，可以在完成目标翻译程序之前进行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阶段性测试</a:t>
            </a:r>
            <a:r>
              <a:rPr lang="zh-CN" altLang="en-US" sz="2000" b="0" dirty="0">
                <a:latin typeface="+mj-ea"/>
              </a:rPr>
              <a:t>（以</a:t>
            </a:r>
            <a:r>
              <a:rPr lang="en-US" altLang="zh-CN" sz="2000" b="0" dirty="0" err="1">
                <a:latin typeface="+mj-ea"/>
              </a:rPr>
              <a:t>pcode</a:t>
            </a:r>
            <a:r>
              <a:rPr lang="zh-CN" altLang="en-US" sz="2000" b="0" dirty="0">
                <a:latin typeface="+mj-ea"/>
              </a:rPr>
              <a:t>方式提交）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确保进入目标翻译程序的中间代码是正确的</a:t>
            </a:r>
            <a:r>
              <a:rPr lang="zh-CN" altLang="en-US" sz="2000" b="0" dirty="0">
                <a:latin typeface="+mj-ea"/>
              </a:rPr>
              <a:t>，不会把遗留</a:t>
            </a:r>
            <a:r>
              <a:rPr lang="en-US" altLang="zh-CN" sz="2000" b="0" dirty="0">
                <a:latin typeface="+mj-ea"/>
              </a:rPr>
              <a:t>bug</a:t>
            </a:r>
            <a:r>
              <a:rPr lang="zh-CN" altLang="en-US" sz="2000" b="0" dirty="0">
                <a:latin typeface="+mj-ea"/>
              </a:rPr>
              <a:t>代入目标代码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在后续优化中，有很大一部分优化是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针对中间代码的优化</a:t>
            </a:r>
            <a:r>
              <a:rPr lang="zh-CN" altLang="en-US" sz="2000" b="0" dirty="0">
                <a:latin typeface="+mj-ea"/>
              </a:rPr>
              <a:t>，但可能同时在中端和后端引发问题，需要通过解释执行程序定位</a:t>
            </a:r>
            <a:r>
              <a:rPr lang="en-US" altLang="zh-CN" sz="2000" b="0" dirty="0">
                <a:latin typeface="+mj-ea"/>
              </a:rPr>
              <a:t>bug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解释执行程序涉及到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存储管理</a:t>
            </a:r>
            <a:r>
              <a:rPr lang="zh-CN" altLang="en-US" sz="2000" b="0" dirty="0">
                <a:latin typeface="+mj-ea"/>
              </a:rPr>
              <a:t>，但是设计更加自由，限制更少，比翻译目标代码简单得多。充分发挥想象力自由设计，体验编译的乐趣。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210AA8B-6B3C-368B-D8BA-D0B46DD4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406" y="5318724"/>
            <a:ext cx="2164268" cy="8306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E99ED0-F26A-9E40-5F41-2D821C09F612}"/>
              </a:ext>
            </a:extLst>
          </p:cNvPr>
          <p:cNvSpPr txBox="1"/>
          <p:nvPr/>
        </p:nvSpPr>
        <p:spPr>
          <a:xfrm>
            <a:off x="5219700" y="5527040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三个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，即可构建运行你自己中间代码的虚拟机！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442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虚拟机存储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604324" y="1812688"/>
            <a:ext cx="8983349" cy="376294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无限寄存器，所有临时变量都可以用寄存器而不用担心溢出</a:t>
            </a:r>
            <a:endParaRPr lang="en-US" altLang="zh-CN" sz="2000" b="0" dirty="0">
              <a:solidFill>
                <a:srgbClr val="FF0000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多个独立内存空间：代码区，全局数据区，栈区，环境保存区</a:t>
            </a:r>
            <a:endParaRPr lang="en-US" altLang="zh-CN" sz="2000" b="0" dirty="0">
              <a:solidFill>
                <a:srgbClr val="FF0000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代码区：存储中间代码，便于虚拟机执行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全局数据区：全局变量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栈区：局部变量，主要是活动记录的管理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环境保存区：函数调用时保存当前环境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其他：根据需要自行设计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710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虚拟存储数据结构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AD6DDAA-05D7-B37C-5E3E-FBA65C2358D5}"/>
              </a:ext>
            </a:extLst>
          </p:cNvPr>
          <p:cNvSpPr/>
          <p:nvPr/>
        </p:nvSpPr>
        <p:spPr>
          <a:xfrm>
            <a:off x="1871056" y="2381250"/>
            <a:ext cx="895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C4E04-21F6-DC86-CC35-68CC94BDF760}"/>
              </a:ext>
            </a:extLst>
          </p:cNvPr>
          <p:cNvSpPr txBox="1"/>
          <p:nvPr/>
        </p:nvSpPr>
        <p:spPr>
          <a:xfrm>
            <a:off x="2924175" y="241565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字，可视为最小内存单元，包含</a:t>
            </a:r>
            <a:r>
              <a:rPr lang="en-US" altLang="zh-CN" dirty="0" err="1"/>
              <a:t>addr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4AAC12-9B38-4D3A-88C8-80C42B79CABC}"/>
              </a:ext>
            </a:extLst>
          </p:cNvPr>
          <p:cNvSpPr/>
          <p:nvPr/>
        </p:nvSpPr>
        <p:spPr>
          <a:xfrm>
            <a:off x="2213812" y="5031635"/>
            <a:ext cx="110518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9D2A07-4F12-8998-0D02-D07D1B55EB40}"/>
              </a:ext>
            </a:extLst>
          </p:cNvPr>
          <p:cNvSpPr/>
          <p:nvPr/>
        </p:nvSpPr>
        <p:spPr>
          <a:xfrm>
            <a:off x="2213811" y="4593842"/>
            <a:ext cx="110518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 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F1D56E-1251-A1D2-D7D0-AAE808E24637}"/>
              </a:ext>
            </a:extLst>
          </p:cNvPr>
          <p:cNvSpPr/>
          <p:nvPr/>
        </p:nvSpPr>
        <p:spPr>
          <a:xfrm>
            <a:off x="2213810" y="4156049"/>
            <a:ext cx="110518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 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2BC18F-0A5A-D50A-E345-F895EF4FBEA3}"/>
              </a:ext>
            </a:extLst>
          </p:cNvPr>
          <p:cNvSpPr/>
          <p:nvPr/>
        </p:nvSpPr>
        <p:spPr>
          <a:xfrm>
            <a:off x="2213809" y="3718256"/>
            <a:ext cx="110518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 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487A61-894B-8E7E-1B74-DB75D215F964}"/>
              </a:ext>
            </a:extLst>
          </p:cNvPr>
          <p:cNvSpPr/>
          <p:nvPr/>
        </p:nvSpPr>
        <p:spPr>
          <a:xfrm>
            <a:off x="1708642" y="4154978"/>
            <a:ext cx="505166" cy="437793"/>
          </a:xfrm>
          <a:prstGeom prst="rect">
            <a:avLst/>
          </a:prstGeom>
          <a:solidFill>
            <a:schemeClr val="accent2"/>
          </a:solidFill>
          <a:ln>
            <a:solidFill>
              <a:srgbClr val="1BA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ACAE73-78A8-D7D0-50D0-6ACEDA7DA12A}"/>
              </a:ext>
            </a:extLst>
          </p:cNvPr>
          <p:cNvSpPr/>
          <p:nvPr/>
        </p:nvSpPr>
        <p:spPr>
          <a:xfrm>
            <a:off x="1708642" y="5031813"/>
            <a:ext cx="505166" cy="437793"/>
          </a:xfrm>
          <a:prstGeom prst="rect">
            <a:avLst/>
          </a:prstGeom>
          <a:solidFill>
            <a:schemeClr val="accent2"/>
          </a:solidFill>
          <a:ln>
            <a:solidFill>
              <a:srgbClr val="1BA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C5F422-A4EA-4260-77A3-F4A61B91076E}"/>
              </a:ext>
            </a:extLst>
          </p:cNvPr>
          <p:cNvSpPr/>
          <p:nvPr/>
        </p:nvSpPr>
        <p:spPr>
          <a:xfrm>
            <a:off x="1708642" y="4593485"/>
            <a:ext cx="505166" cy="437793"/>
          </a:xfrm>
          <a:prstGeom prst="rect">
            <a:avLst/>
          </a:prstGeom>
          <a:solidFill>
            <a:schemeClr val="accent2"/>
          </a:solidFill>
          <a:ln>
            <a:solidFill>
              <a:srgbClr val="1BA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85079A-D5C0-846D-B1C2-36586E5454E7}"/>
              </a:ext>
            </a:extLst>
          </p:cNvPr>
          <p:cNvCxnSpPr/>
          <p:nvPr/>
        </p:nvCxnSpPr>
        <p:spPr>
          <a:xfrm flipH="1">
            <a:off x="3412517" y="5465004"/>
            <a:ext cx="532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CBC013-A9EB-B1F8-3384-F2637D3A4138}"/>
              </a:ext>
            </a:extLst>
          </p:cNvPr>
          <p:cNvCxnSpPr/>
          <p:nvPr/>
        </p:nvCxnSpPr>
        <p:spPr>
          <a:xfrm flipH="1">
            <a:off x="3412517" y="3727167"/>
            <a:ext cx="532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02A927-DC58-423C-56EC-9008CB3949CF}"/>
              </a:ext>
            </a:extLst>
          </p:cNvPr>
          <p:cNvSpPr txBox="1"/>
          <p:nvPr/>
        </p:nvSpPr>
        <p:spPr>
          <a:xfrm>
            <a:off x="3924677" y="526496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beginAddr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05EB12-E05D-886C-FC6C-FD726B05DDC8}"/>
              </a:ext>
            </a:extLst>
          </p:cNvPr>
          <p:cNvSpPr txBox="1"/>
          <p:nvPr/>
        </p:nvSpPr>
        <p:spPr>
          <a:xfrm>
            <a:off x="3880791" y="353245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curAddr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FC0C044C-289D-11E5-C15E-D5D8D3561837}"/>
              </a:ext>
            </a:extLst>
          </p:cNvPr>
          <p:cNvSpPr/>
          <p:nvPr/>
        </p:nvSpPr>
        <p:spPr>
          <a:xfrm>
            <a:off x="3678757" y="3784295"/>
            <a:ext cx="172720" cy="16052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6276F8-43D6-4AF9-4D5B-9088397680A1}"/>
              </a:ext>
            </a:extLst>
          </p:cNvPr>
          <p:cNvSpPr txBox="1"/>
          <p:nvPr/>
        </p:nvSpPr>
        <p:spPr>
          <a:xfrm>
            <a:off x="3851477" y="43686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curSize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2F9B14-749D-5A8A-BF57-59FCD7119F99}"/>
              </a:ext>
            </a:extLst>
          </p:cNvPr>
          <p:cNvSpPr/>
          <p:nvPr/>
        </p:nvSpPr>
        <p:spPr>
          <a:xfrm>
            <a:off x="1652016" y="3629025"/>
            <a:ext cx="1743456" cy="2326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1A5FA1-F952-97D4-48BC-D1351A5EA820}"/>
              </a:ext>
            </a:extLst>
          </p:cNvPr>
          <p:cNvSpPr txBox="1"/>
          <p:nvPr/>
        </p:nvSpPr>
        <p:spPr>
          <a:xfrm>
            <a:off x="1886390" y="55371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returnAddr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769711D-A937-A3F6-0BC9-80E996442D94}"/>
              </a:ext>
            </a:extLst>
          </p:cNvPr>
          <p:cNvSpPr txBox="1"/>
          <p:nvPr/>
        </p:nvSpPr>
        <p:spPr>
          <a:xfrm>
            <a:off x="5465875" y="3494714"/>
            <a:ext cx="6209031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虚拟活动记录（</a:t>
            </a:r>
            <a:r>
              <a:rPr lang="en-US" altLang="zh-CN" dirty="0"/>
              <a:t>VAR</a:t>
            </a:r>
            <a:r>
              <a:rPr lang="zh-CN" altLang="en-US" dirty="0"/>
              <a:t>），可视为每个子程序的存储空间。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包含</a:t>
            </a:r>
            <a:r>
              <a:rPr lang="en-US" altLang="zh-CN" dirty="0"/>
              <a:t>Ident</a:t>
            </a:r>
            <a:r>
              <a:rPr lang="zh-CN" altLang="en-US" dirty="0"/>
              <a:t>到</a:t>
            </a:r>
            <a:r>
              <a:rPr lang="en-US" altLang="zh-CN" dirty="0"/>
              <a:t>Word</a:t>
            </a:r>
            <a:r>
              <a:rPr lang="zh-CN" altLang="en-US" dirty="0"/>
              <a:t>的索引，可以用</a:t>
            </a:r>
            <a:r>
              <a:rPr lang="en-US" altLang="zh-CN" dirty="0"/>
              <a:t>Map</a:t>
            </a:r>
            <a:r>
              <a:rPr lang="zh-CN" altLang="en-US" dirty="0"/>
              <a:t>实现。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还包含</a:t>
            </a:r>
            <a:r>
              <a:rPr lang="en-US" altLang="zh-CN" dirty="0" err="1"/>
              <a:t>beginAddr</a:t>
            </a:r>
            <a:r>
              <a:rPr lang="en-US" altLang="zh-CN" dirty="0"/>
              <a:t>, </a:t>
            </a:r>
            <a:r>
              <a:rPr lang="en-US" altLang="zh-CN" dirty="0" err="1"/>
              <a:t>curAddr</a:t>
            </a:r>
            <a:r>
              <a:rPr lang="en-US" altLang="zh-CN" dirty="0"/>
              <a:t>, </a:t>
            </a:r>
            <a:r>
              <a:rPr lang="en-US" altLang="zh-CN" dirty="0" err="1"/>
              <a:t>curSize</a:t>
            </a:r>
            <a:r>
              <a:rPr lang="zh-CN" altLang="en-US" dirty="0"/>
              <a:t>等表示活动记录地址和大小的属性。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还包含</a:t>
            </a:r>
            <a:r>
              <a:rPr lang="en-US" altLang="zh-CN" dirty="0" err="1"/>
              <a:t>returnAddr</a:t>
            </a:r>
            <a:r>
              <a:rPr lang="zh-CN" altLang="en-US" dirty="0"/>
              <a:t>，用于函数返回（类似</a:t>
            </a:r>
            <a:r>
              <a:rPr lang="en-US" altLang="zh-CN" dirty="0"/>
              <a:t>$</a:t>
            </a:r>
            <a:r>
              <a:rPr lang="en-US" altLang="zh-CN" dirty="0" err="1"/>
              <a:t>ra</a:t>
            </a:r>
            <a:r>
              <a:rPr lang="zh-CN" altLang="en-US" dirty="0"/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18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26523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虚拟存储活动记录操作接口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F5A2F06-2507-A2DB-D11F-B537B61E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40" y="2048891"/>
            <a:ext cx="3978155" cy="24307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83104D-12C2-A869-A9A0-C40530993102}"/>
              </a:ext>
            </a:extLst>
          </p:cNvPr>
          <p:cNvSpPr txBox="1"/>
          <p:nvPr/>
        </p:nvSpPr>
        <p:spPr>
          <a:xfrm>
            <a:off x="3000887" y="4507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分配存储空间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10D494-3BE4-7CC9-BA4C-2B59E650F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701" y="2146961"/>
            <a:ext cx="3779848" cy="19813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9AA330-8D1A-0818-FED8-E81FFC803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640" y="5208806"/>
            <a:ext cx="6088908" cy="7468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1004BA7-9073-C129-C688-C29F8F94DC30}"/>
              </a:ext>
            </a:extLst>
          </p:cNvPr>
          <p:cNvSpPr txBox="1"/>
          <p:nvPr/>
        </p:nvSpPr>
        <p:spPr>
          <a:xfrm>
            <a:off x="8025795" y="4169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读写内存单元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F822C2-8FFE-763F-7D38-873F1D032E78}"/>
              </a:ext>
            </a:extLst>
          </p:cNvPr>
          <p:cNvSpPr txBox="1"/>
          <p:nvPr/>
        </p:nvSpPr>
        <p:spPr>
          <a:xfrm>
            <a:off x="8345353" y="5494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读写索引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047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006774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虚拟机对活动记录的管理（栈式）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596C878-6DE3-075E-B9BB-EFDE1234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14" y="1853681"/>
            <a:ext cx="7878797" cy="395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69ECE6-8CF2-8AF5-F467-8D226187AF77}"/>
              </a:ext>
            </a:extLst>
          </p:cNvPr>
          <p:cNvSpPr txBox="1"/>
          <p:nvPr/>
        </p:nvSpPr>
        <p:spPr>
          <a:xfrm>
            <a:off x="1320390" y="2369735"/>
            <a:ext cx="997626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遇到函数调用，在栈顶生成新的</a:t>
            </a:r>
            <a:r>
              <a:rPr lang="en-US" altLang="zh-CN" dirty="0"/>
              <a:t>AR</a:t>
            </a:r>
            <a:r>
              <a:rPr lang="zh-CN" altLang="en-US" dirty="0"/>
              <a:t>。函数返回，弹出栈顶</a:t>
            </a:r>
            <a:r>
              <a:rPr lang="en-US" altLang="zh-CN" dirty="0"/>
              <a:t>AR</a:t>
            </a:r>
            <a:r>
              <a:rPr lang="zh-CN" altLang="en-US" dirty="0"/>
              <a:t>（前提是在生成中间代码时通过符号管理将符号信息消解了，否则应当按</a:t>
            </a:r>
            <a:r>
              <a:rPr lang="en-US" altLang="zh-CN" dirty="0"/>
              <a:t>Block</a:t>
            </a:r>
            <a:r>
              <a:rPr lang="zh-CN" altLang="en-US" dirty="0"/>
              <a:t>来分配</a:t>
            </a:r>
            <a:r>
              <a:rPr lang="en-US" altLang="zh-CN" dirty="0"/>
              <a:t>AR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遇到声明语句（对应中间代码</a:t>
            </a:r>
            <a:r>
              <a:rPr lang="en-US" altLang="zh-CN" dirty="0" err="1"/>
              <a:t>DefCode</a:t>
            </a:r>
            <a:r>
              <a:rPr lang="zh-CN" altLang="en-US" dirty="0"/>
              <a:t>），通过栈顶</a:t>
            </a:r>
            <a:r>
              <a:rPr lang="en-US" altLang="zh-CN" dirty="0" err="1"/>
              <a:t>AR.createMemory</a:t>
            </a:r>
            <a:r>
              <a:rPr lang="en-US" altLang="zh-CN" dirty="0"/>
              <a:t>()</a:t>
            </a:r>
            <a:r>
              <a:rPr lang="zh-CN" altLang="en-US" dirty="0"/>
              <a:t>方法来分配存储空间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遇到访问变量，首先查找</a:t>
            </a:r>
            <a:r>
              <a:rPr lang="en-US" altLang="zh-CN" dirty="0"/>
              <a:t>AR</a:t>
            </a:r>
            <a:r>
              <a:rPr lang="zh-CN" altLang="en-US" dirty="0"/>
              <a:t>的索引，获取地址，然后通过地址来访问内存单元。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特别地，全局数据区也可以作为一个特殊的</a:t>
            </a:r>
            <a:r>
              <a:rPr lang="en-US" altLang="zh-CN" dirty="0"/>
              <a:t>AR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CED91E0-1BBD-7A68-54DC-9267CD4A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930" y="4813811"/>
            <a:ext cx="7150800" cy="35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37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006774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虚拟机的存储访问接口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369ECE6-8CF2-8AF5-F467-8D226187AF77}"/>
              </a:ext>
            </a:extLst>
          </p:cNvPr>
          <p:cNvSpPr txBox="1"/>
          <p:nvPr/>
        </p:nvSpPr>
        <p:spPr>
          <a:xfrm>
            <a:off x="1320390" y="1711368"/>
            <a:ext cx="997626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对于中间代码中的</a:t>
            </a:r>
            <a:r>
              <a:rPr lang="en-US" altLang="zh-CN" dirty="0" err="1"/>
              <a:t>IntermediateElement</a:t>
            </a:r>
            <a:r>
              <a:rPr lang="zh-CN" altLang="en-US" dirty="0"/>
              <a:t>，在虚拟机中</a:t>
            </a:r>
            <a:r>
              <a:rPr lang="zh-CN" altLang="en-US" dirty="0">
                <a:solidFill>
                  <a:srgbClr val="FF0000"/>
                </a:solidFill>
              </a:rPr>
              <a:t>封装访问的辅助方法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99916-E830-22C7-B8CB-C1B6C8D8A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3" y="2302842"/>
            <a:ext cx="5349870" cy="4364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8B5B64-F323-0E34-F830-34C97A7A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865" y="2302842"/>
            <a:ext cx="4292585" cy="384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7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符号表 </a:t>
            </a:r>
            <a:r>
              <a:rPr lang="en-US" altLang="zh-CN" sz="2400" dirty="0" err="1"/>
              <a:t>SymbolTable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371461" y="1740570"/>
            <a:ext cx="6993185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每个作用域一张符号表，记录该作用域下的符号及模板信息。</a:t>
            </a: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C3F0884-5452-275E-6BA7-FD4EEE4015EA}"/>
              </a:ext>
            </a:extLst>
          </p:cNvPr>
          <p:cNvSpPr/>
          <p:nvPr/>
        </p:nvSpPr>
        <p:spPr>
          <a:xfrm>
            <a:off x="1678940" y="28549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3C6384-1019-776B-36CB-8D83891FC186}"/>
              </a:ext>
            </a:extLst>
          </p:cNvPr>
          <p:cNvSpPr/>
          <p:nvPr/>
        </p:nvSpPr>
        <p:spPr>
          <a:xfrm>
            <a:off x="2298700" y="28549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8EF6A8-FA3A-0934-3BD3-4269CF9935FA}"/>
              </a:ext>
            </a:extLst>
          </p:cNvPr>
          <p:cNvSpPr/>
          <p:nvPr/>
        </p:nvSpPr>
        <p:spPr>
          <a:xfrm>
            <a:off x="1678940" y="31292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23D6AB-EFE4-D332-6516-F363EA836B7C}"/>
              </a:ext>
            </a:extLst>
          </p:cNvPr>
          <p:cNvSpPr/>
          <p:nvPr/>
        </p:nvSpPr>
        <p:spPr>
          <a:xfrm>
            <a:off x="2298700" y="31292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95016-7BE2-4EC2-16CE-A94EA91B6035}"/>
              </a:ext>
            </a:extLst>
          </p:cNvPr>
          <p:cNvSpPr/>
          <p:nvPr/>
        </p:nvSpPr>
        <p:spPr>
          <a:xfrm>
            <a:off x="1678940" y="34036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9BC763-AA61-EB69-393B-690E52AF0B39}"/>
              </a:ext>
            </a:extLst>
          </p:cNvPr>
          <p:cNvSpPr/>
          <p:nvPr/>
        </p:nvSpPr>
        <p:spPr>
          <a:xfrm>
            <a:off x="2298700" y="34036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F37AD6-34DC-2173-3202-E482EE66BF15}"/>
              </a:ext>
            </a:extLst>
          </p:cNvPr>
          <p:cNvSpPr/>
          <p:nvPr/>
        </p:nvSpPr>
        <p:spPr>
          <a:xfrm>
            <a:off x="1678940" y="367792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1975A7-8BC3-0C35-441D-EC941379564B}"/>
              </a:ext>
            </a:extLst>
          </p:cNvPr>
          <p:cNvSpPr/>
          <p:nvPr/>
        </p:nvSpPr>
        <p:spPr>
          <a:xfrm>
            <a:off x="2298700" y="367792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B07511-B0A6-D46F-8690-3B957C4F946C}"/>
              </a:ext>
            </a:extLst>
          </p:cNvPr>
          <p:cNvSpPr/>
          <p:nvPr/>
        </p:nvSpPr>
        <p:spPr>
          <a:xfrm>
            <a:off x="1678940" y="395224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F07500-959C-907D-29C6-51C41BE7496C}"/>
              </a:ext>
            </a:extLst>
          </p:cNvPr>
          <p:cNvSpPr/>
          <p:nvPr/>
        </p:nvSpPr>
        <p:spPr>
          <a:xfrm>
            <a:off x="1678940" y="258064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487A6B-A55C-8DB2-8119-7A2B9BB53E63}"/>
              </a:ext>
            </a:extLst>
          </p:cNvPr>
          <p:cNvSpPr txBox="1"/>
          <p:nvPr/>
        </p:nvSpPr>
        <p:spPr>
          <a:xfrm>
            <a:off x="1791490" y="287459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D7580A-3929-5402-ABD3-0399C8155C79}"/>
              </a:ext>
            </a:extLst>
          </p:cNvPr>
          <p:cNvSpPr txBox="1"/>
          <p:nvPr/>
        </p:nvSpPr>
        <p:spPr>
          <a:xfrm>
            <a:off x="1790810" y="314539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54A6B8-E8F8-B875-5665-C0E4D61CE232}"/>
              </a:ext>
            </a:extLst>
          </p:cNvPr>
          <p:cNvSpPr txBox="1"/>
          <p:nvPr/>
        </p:nvSpPr>
        <p:spPr>
          <a:xfrm>
            <a:off x="1790810" y="341817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1C5107-57E5-B571-D6F4-03DAD1624CD7}"/>
              </a:ext>
            </a:extLst>
          </p:cNvPr>
          <p:cNvSpPr txBox="1"/>
          <p:nvPr/>
        </p:nvSpPr>
        <p:spPr>
          <a:xfrm>
            <a:off x="1790810" y="368558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8096E8-C1E2-9442-2899-2E930FA09FE8}"/>
              </a:ext>
            </a:extLst>
          </p:cNvPr>
          <p:cNvSpPr txBox="1"/>
          <p:nvPr/>
        </p:nvSpPr>
        <p:spPr>
          <a:xfrm>
            <a:off x="2343924" y="287360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EA0BC7-8CF6-9CB9-B74D-98CEC6813759}"/>
              </a:ext>
            </a:extLst>
          </p:cNvPr>
          <p:cNvSpPr txBox="1"/>
          <p:nvPr/>
        </p:nvSpPr>
        <p:spPr>
          <a:xfrm>
            <a:off x="2343924" y="314707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F5A63E-78ED-1373-E8CA-632A5DC6BCAC}"/>
              </a:ext>
            </a:extLst>
          </p:cNvPr>
          <p:cNvSpPr txBox="1"/>
          <p:nvPr/>
        </p:nvSpPr>
        <p:spPr>
          <a:xfrm>
            <a:off x="2343924" y="342053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71DC7F-27EA-EC5C-C91D-823DB1D19E41}"/>
              </a:ext>
            </a:extLst>
          </p:cNvPr>
          <p:cNvSpPr txBox="1"/>
          <p:nvPr/>
        </p:nvSpPr>
        <p:spPr>
          <a:xfrm>
            <a:off x="2343924" y="369399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BF4DD1-493D-8D69-8942-47807DA0BBE4}"/>
              </a:ext>
            </a:extLst>
          </p:cNvPr>
          <p:cNvSpPr txBox="1"/>
          <p:nvPr/>
        </p:nvSpPr>
        <p:spPr>
          <a:xfrm>
            <a:off x="2131196" y="257631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278605-7BDD-E228-437B-C3D51CAF525C}"/>
              </a:ext>
            </a:extLst>
          </p:cNvPr>
          <p:cNvSpPr txBox="1"/>
          <p:nvPr/>
        </p:nvSpPr>
        <p:spPr>
          <a:xfrm>
            <a:off x="2045265" y="3978474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DC5CA1-F21E-E63B-C4F5-DDBFB9FD90C6}"/>
              </a:ext>
            </a:extLst>
          </p:cNvPr>
          <p:cNvSpPr txBox="1"/>
          <p:nvPr/>
        </p:nvSpPr>
        <p:spPr>
          <a:xfrm>
            <a:off x="3295650" y="2568004"/>
            <a:ext cx="328808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pre</a:t>
            </a:r>
            <a:r>
              <a:rPr lang="zh-CN" altLang="en-US" dirty="0"/>
              <a:t>：指向外层作用域的符号表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nexts</a:t>
            </a:r>
            <a:r>
              <a:rPr lang="zh-CN" altLang="en-US" dirty="0"/>
              <a:t>：内层作用域符号表指针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所有符号表形成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树结构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FC19FA7-9BEF-A443-EADA-516BB4B1DC66}"/>
              </a:ext>
            </a:extLst>
          </p:cNvPr>
          <p:cNvSpPr/>
          <p:nvPr/>
        </p:nvSpPr>
        <p:spPr>
          <a:xfrm>
            <a:off x="9464176" y="14445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EBF1212-CF04-00BB-9230-94FA58ACEBC9}"/>
              </a:ext>
            </a:extLst>
          </p:cNvPr>
          <p:cNvSpPr/>
          <p:nvPr/>
        </p:nvSpPr>
        <p:spPr>
          <a:xfrm>
            <a:off x="10083936" y="14445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0D2380-ADD5-A211-45BF-E7BB8EEC6E9F}"/>
              </a:ext>
            </a:extLst>
          </p:cNvPr>
          <p:cNvSpPr/>
          <p:nvPr/>
        </p:nvSpPr>
        <p:spPr>
          <a:xfrm>
            <a:off x="9464176" y="17188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B9345CD-0A0B-C530-A657-9E9F01948E88}"/>
              </a:ext>
            </a:extLst>
          </p:cNvPr>
          <p:cNvSpPr/>
          <p:nvPr/>
        </p:nvSpPr>
        <p:spPr>
          <a:xfrm>
            <a:off x="10083936" y="17188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DF02123-A1B9-2F3F-4868-077145CA8B89}"/>
              </a:ext>
            </a:extLst>
          </p:cNvPr>
          <p:cNvSpPr/>
          <p:nvPr/>
        </p:nvSpPr>
        <p:spPr>
          <a:xfrm>
            <a:off x="9464176" y="199400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4DB059-65FD-4BD1-444D-547437AD5952}"/>
              </a:ext>
            </a:extLst>
          </p:cNvPr>
          <p:cNvSpPr/>
          <p:nvPr/>
        </p:nvSpPr>
        <p:spPr>
          <a:xfrm>
            <a:off x="9464176" y="117019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107BA-8330-B1A4-A3B5-F9273D61D034}"/>
              </a:ext>
            </a:extLst>
          </p:cNvPr>
          <p:cNvSpPr txBox="1"/>
          <p:nvPr/>
        </p:nvSpPr>
        <p:spPr>
          <a:xfrm>
            <a:off x="9576726" y="146414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A8214B-26A8-AE1E-8EBC-B9B6FA3E4F0D}"/>
              </a:ext>
            </a:extLst>
          </p:cNvPr>
          <p:cNvSpPr txBox="1"/>
          <p:nvPr/>
        </p:nvSpPr>
        <p:spPr>
          <a:xfrm>
            <a:off x="9576046" y="173494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EEDAF52-E976-CEDA-51ED-D0C3D8EDAF96}"/>
              </a:ext>
            </a:extLst>
          </p:cNvPr>
          <p:cNvSpPr txBox="1"/>
          <p:nvPr/>
        </p:nvSpPr>
        <p:spPr>
          <a:xfrm>
            <a:off x="10129160" y="146315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A31D1E0-550E-670F-39E1-AFED16BAA5BD}"/>
              </a:ext>
            </a:extLst>
          </p:cNvPr>
          <p:cNvSpPr txBox="1"/>
          <p:nvPr/>
        </p:nvSpPr>
        <p:spPr>
          <a:xfrm>
            <a:off x="10129160" y="173662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3772DD-3C42-4A98-257E-AC9185206CFB}"/>
              </a:ext>
            </a:extLst>
          </p:cNvPr>
          <p:cNvSpPr txBox="1"/>
          <p:nvPr/>
        </p:nvSpPr>
        <p:spPr>
          <a:xfrm>
            <a:off x="9916432" y="116586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C8B08F0-D27C-D19C-6266-ABE470EBCBB0}"/>
              </a:ext>
            </a:extLst>
          </p:cNvPr>
          <p:cNvSpPr txBox="1"/>
          <p:nvPr/>
        </p:nvSpPr>
        <p:spPr>
          <a:xfrm>
            <a:off x="9830501" y="202024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8128825-C011-790E-4DEF-5C039A9188D3}"/>
              </a:ext>
            </a:extLst>
          </p:cNvPr>
          <p:cNvSpPr/>
          <p:nvPr/>
        </p:nvSpPr>
        <p:spPr>
          <a:xfrm>
            <a:off x="8364646" y="298106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63621EC-4426-9B33-568A-61FE81B04890}"/>
              </a:ext>
            </a:extLst>
          </p:cNvPr>
          <p:cNvSpPr/>
          <p:nvPr/>
        </p:nvSpPr>
        <p:spPr>
          <a:xfrm>
            <a:off x="8984406" y="298106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AC78-1C28-72FC-3D74-140466323642}"/>
              </a:ext>
            </a:extLst>
          </p:cNvPr>
          <p:cNvSpPr/>
          <p:nvPr/>
        </p:nvSpPr>
        <p:spPr>
          <a:xfrm>
            <a:off x="8364646" y="325538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A642ED-BBB7-FAA9-5CEB-6E9F69A8EF6C}"/>
              </a:ext>
            </a:extLst>
          </p:cNvPr>
          <p:cNvSpPr/>
          <p:nvPr/>
        </p:nvSpPr>
        <p:spPr>
          <a:xfrm>
            <a:off x="8984406" y="325538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FBED5AB-95A6-8188-A237-C5E613A8901C}"/>
              </a:ext>
            </a:extLst>
          </p:cNvPr>
          <p:cNvSpPr/>
          <p:nvPr/>
        </p:nvSpPr>
        <p:spPr>
          <a:xfrm>
            <a:off x="8364646" y="352970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D111C77-8A84-16E1-744B-C2C19DB9F4BF}"/>
              </a:ext>
            </a:extLst>
          </p:cNvPr>
          <p:cNvSpPr/>
          <p:nvPr/>
        </p:nvSpPr>
        <p:spPr>
          <a:xfrm>
            <a:off x="8984406" y="352970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FB4F6C6-E62E-C1C0-38C4-CFBC724BA270}"/>
              </a:ext>
            </a:extLst>
          </p:cNvPr>
          <p:cNvSpPr/>
          <p:nvPr/>
        </p:nvSpPr>
        <p:spPr>
          <a:xfrm>
            <a:off x="8364646" y="380228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84ADD18-7D62-A42F-EB51-B07E0C1A5BCE}"/>
              </a:ext>
            </a:extLst>
          </p:cNvPr>
          <p:cNvSpPr/>
          <p:nvPr/>
        </p:nvSpPr>
        <p:spPr>
          <a:xfrm>
            <a:off x="8364646" y="2706748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A77639F-7AEC-5414-87B1-7FB6F09FDAD8}"/>
              </a:ext>
            </a:extLst>
          </p:cNvPr>
          <p:cNvSpPr txBox="1"/>
          <p:nvPr/>
        </p:nvSpPr>
        <p:spPr>
          <a:xfrm>
            <a:off x="8477196" y="300069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D8B138B-7280-6F30-44AF-723A480C4E94}"/>
              </a:ext>
            </a:extLst>
          </p:cNvPr>
          <p:cNvSpPr txBox="1"/>
          <p:nvPr/>
        </p:nvSpPr>
        <p:spPr>
          <a:xfrm>
            <a:off x="8476516" y="3271505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C7A5FCA-A66A-A82B-6AED-4A09DDD75929}"/>
              </a:ext>
            </a:extLst>
          </p:cNvPr>
          <p:cNvSpPr txBox="1"/>
          <p:nvPr/>
        </p:nvSpPr>
        <p:spPr>
          <a:xfrm>
            <a:off x="8476516" y="3544282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CDFB84D-897D-085B-4CE4-3D58035B30BF}"/>
              </a:ext>
            </a:extLst>
          </p:cNvPr>
          <p:cNvSpPr txBox="1"/>
          <p:nvPr/>
        </p:nvSpPr>
        <p:spPr>
          <a:xfrm>
            <a:off x="9029630" y="299971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777D00-B2D3-94D4-6284-B8283AEDE9DA}"/>
              </a:ext>
            </a:extLst>
          </p:cNvPr>
          <p:cNvSpPr txBox="1"/>
          <p:nvPr/>
        </p:nvSpPr>
        <p:spPr>
          <a:xfrm>
            <a:off x="9029630" y="327317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43A778B-6B01-FE30-AB5A-65D6E68748A9}"/>
              </a:ext>
            </a:extLst>
          </p:cNvPr>
          <p:cNvSpPr txBox="1"/>
          <p:nvPr/>
        </p:nvSpPr>
        <p:spPr>
          <a:xfrm>
            <a:off x="9029630" y="3546641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4D31376-7F44-7707-C420-DAD73216F7A1}"/>
              </a:ext>
            </a:extLst>
          </p:cNvPr>
          <p:cNvSpPr txBox="1"/>
          <p:nvPr/>
        </p:nvSpPr>
        <p:spPr>
          <a:xfrm>
            <a:off x="8816902" y="270242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C9D36C-92AB-8D0B-7E70-CE599DF6C8E9}"/>
              </a:ext>
            </a:extLst>
          </p:cNvPr>
          <p:cNvSpPr txBox="1"/>
          <p:nvPr/>
        </p:nvSpPr>
        <p:spPr>
          <a:xfrm>
            <a:off x="8730971" y="382852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1C92804-9345-A906-4A2A-1FEBD795B70D}"/>
              </a:ext>
            </a:extLst>
          </p:cNvPr>
          <p:cNvSpPr/>
          <p:nvPr/>
        </p:nvSpPr>
        <p:spPr>
          <a:xfrm>
            <a:off x="10484588" y="297674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E7C899-123F-05A7-EFED-BB0576B54F15}"/>
              </a:ext>
            </a:extLst>
          </p:cNvPr>
          <p:cNvSpPr/>
          <p:nvPr/>
        </p:nvSpPr>
        <p:spPr>
          <a:xfrm>
            <a:off x="11104348" y="297674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A082428-8BCC-A341-D66C-001EA3574509}"/>
              </a:ext>
            </a:extLst>
          </p:cNvPr>
          <p:cNvSpPr/>
          <p:nvPr/>
        </p:nvSpPr>
        <p:spPr>
          <a:xfrm>
            <a:off x="10484588" y="32510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DA1C713-2895-DB40-C400-534C57932C3D}"/>
              </a:ext>
            </a:extLst>
          </p:cNvPr>
          <p:cNvSpPr/>
          <p:nvPr/>
        </p:nvSpPr>
        <p:spPr>
          <a:xfrm>
            <a:off x="11104348" y="32510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B14A97A-7E59-3002-614B-A4B387C1BF3C}"/>
              </a:ext>
            </a:extLst>
          </p:cNvPr>
          <p:cNvSpPr/>
          <p:nvPr/>
        </p:nvSpPr>
        <p:spPr>
          <a:xfrm>
            <a:off x="10484588" y="35253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05065AC-C496-3519-3925-FBA2E243CB17}"/>
              </a:ext>
            </a:extLst>
          </p:cNvPr>
          <p:cNvSpPr/>
          <p:nvPr/>
        </p:nvSpPr>
        <p:spPr>
          <a:xfrm>
            <a:off x="11104348" y="35253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79F1079-0F2C-6881-C343-03D84E2B2115}"/>
              </a:ext>
            </a:extLst>
          </p:cNvPr>
          <p:cNvSpPr/>
          <p:nvPr/>
        </p:nvSpPr>
        <p:spPr>
          <a:xfrm>
            <a:off x="10484588" y="37997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1EF3F-84DF-9CB3-CE10-1F085718CE59}"/>
              </a:ext>
            </a:extLst>
          </p:cNvPr>
          <p:cNvSpPr/>
          <p:nvPr/>
        </p:nvSpPr>
        <p:spPr>
          <a:xfrm>
            <a:off x="11104348" y="37997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D1F37F9-9103-BB00-A704-7FFDE088B0B3}"/>
              </a:ext>
            </a:extLst>
          </p:cNvPr>
          <p:cNvSpPr/>
          <p:nvPr/>
        </p:nvSpPr>
        <p:spPr>
          <a:xfrm>
            <a:off x="10484588" y="407402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8523A56-E340-A30C-482D-D9C8449BB79D}"/>
              </a:ext>
            </a:extLst>
          </p:cNvPr>
          <p:cNvSpPr/>
          <p:nvPr/>
        </p:nvSpPr>
        <p:spPr>
          <a:xfrm>
            <a:off x="10484588" y="270242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12F71EB-3573-F1DB-9BEA-14E93386CAC3}"/>
              </a:ext>
            </a:extLst>
          </p:cNvPr>
          <p:cNvSpPr txBox="1"/>
          <p:nvPr/>
        </p:nvSpPr>
        <p:spPr>
          <a:xfrm>
            <a:off x="10597138" y="299637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5C24B19-3939-A751-FC01-592F44F403C6}"/>
              </a:ext>
            </a:extLst>
          </p:cNvPr>
          <p:cNvSpPr txBox="1"/>
          <p:nvPr/>
        </p:nvSpPr>
        <p:spPr>
          <a:xfrm>
            <a:off x="10596458" y="326717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0294691-FD15-D9C2-00F7-CC1F8E8F45D3}"/>
              </a:ext>
            </a:extLst>
          </p:cNvPr>
          <p:cNvSpPr txBox="1"/>
          <p:nvPr/>
        </p:nvSpPr>
        <p:spPr>
          <a:xfrm>
            <a:off x="10596458" y="353995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498D710-B2BC-7085-0E13-125C1491979D}"/>
              </a:ext>
            </a:extLst>
          </p:cNvPr>
          <p:cNvSpPr txBox="1"/>
          <p:nvPr/>
        </p:nvSpPr>
        <p:spPr>
          <a:xfrm>
            <a:off x="10596458" y="380736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A003986-E09E-3377-E08C-9AC582741223}"/>
              </a:ext>
            </a:extLst>
          </p:cNvPr>
          <p:cNvSpPr txBox="1"/>
          <p:nvPr/>
        </p:nvSpPr>
        <p:spPr>
          <a:xfrm>
            <a:off x="11149572" y="299538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BD04613-A824-044B-F07D-4B3CA0E11A3B}"/>
              </a:ext>
            </a:extLst>
          </p:cNvPr>
          <p:cNvSpPr txBox="1"/>
          <p:nvPr/>
        </p:nvSpPr>
        <p:spPr>
          <a:xfrm>
            <a:off x="11149572" y="326885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77FF6A8-FBD2-1189-27B4-9590126B2712}"/>
              </a:ext>
            </a:extLst>
          </p:cNvPr>
          <p:cNvSpPr txBox="1"/>
          <p:nvPr/>
        </p:nvSpPr>
        <p:spPr>
          <a:xfrm>
            <a:off x="11149572" y="354231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C81FFD4-5EB3-685F-F33E-CCBEA7EA38B3}"/>
              </a:ext>
            </a:extLst>
          </p:cNvPr>
          <p:cNvSpPr txBox="1"/>
          <p:nvPr/>
        </p:nvSpPr>
        <p:spPr>
          <a:xfrm>
            <a:off x="11149572" y="381577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A4A46A6-39A3-8B9C-F9A6-6E43CB924D1B}"/>
              </a:ext>
            </a:extLst>
          </p:cNvPr>
          <p:cNvSpPr txBox="1"/>
          <p:nvPr/>
        </p:nvSpPr>
        <p:spPr>
          <a:xfrm>
            <a:off x="10936844" y="269809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3683F8-1B34-56CA-3D38-C2137D5B2A91}"/>
              </a:ext>
            </a:extLst>
          </p:cNvPr>
          <p:cNvSpPr txBox="1"/>
          <p:nvPr/>
        </p:nvSpPr>
        <p:spPr>
          <a:xfrm>
            <a:off x="10850913" y="4100254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78C21934-4053-6C07-F0D9-FEB5DA81C7A7}"/>
              </a:ext>
            </a:extLst>
          </p:cNvPr>
          <p:cNvCxnSpPr>
            <a:stCxn id="91" idx="2"/>
            <a:endCxn id="110" idx="0"/>
          </p:cNvCxnSpPr>
          <p:nvPr/>
        </p:nvCxnSpPr>
        <p:spPr>
          <a:xfrm rot="5400000">
            <a:off x="9331346" y="1949829"/>
            <a:ext cx="428263" cy="1076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DE3A358F-2BD5-C246-6F9F-302B091831BD}"/>
              </a:ext>
            </a:extLst>
          </p:cNvPr>
          <p:cNvCxnSpPr>
            <a:cxnSpLocks/>
            <a:stCxn id="91" idx="2"/>
            <a:endCxn id="130" idx="0"/>
          </p:cNvCxnSpPr>
          <p:nvPr/>
        </p:nvCxnSpPr>
        <p:spPr>
          <a:xfrm rot="16200000" flipH="1">
            <a:off x="10393481" y="1964612"/>
            <a:ext cx="423935" cy="1043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5EF0ED61-2D4F-29F1-282F-70A032A3A6CB}"/>
              </a:ext>
            </a:extLst>
          </p:cNvPr>
          <p:cNvCxnSpPr>
            <a:cxnSpLocks/>
            <a:stCxn id="130" idx="0"/>
            <a:endCxn id="81" idx="3"/>
          </p:cNvCxnSpPr>
          <p:nvPr/>
        </p:nvCxnSpPr>
        <p:spPr>
          <a:xfrm rot="16200000" flipV="1">
            <a:off x="10219957" y="1791089"/>
            <a:ext cx="1390742" cy="42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4CD05FFC-DEA8-30BC-84D0-143840D3C6A0}"/>
              </a:ext>
            </a:extLst>
          </p:cNvPr>
          <p:cNvCxnSpPr>
            <a:cxnSpLocks/>
            <a:stCxn id="110" idx="0"/>
            <a:endCxn id="81" idx="1"/>
          </p:cNvCxnSpPr>
          <p:nvPr/>
        </p:nvCxnSpPr>
        <p:spPr>
          <a:xfrm rot="5400000" flipH="1" flipV="1">
            <a:off x="8538062" y="1776306"/>
            <a:ext cx="1395070" cy="4571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06A3D0F-47C0-7E12-8D11-0F311AEBD4B3}"/>
              </a:ext>
            </a:extLst>
          </p:cNvPr>
          <p:cNvSpPr/>
          <p:nvPr/>
        </p:nvSpPr>
        <p:spPr>
          <a:xfrm>
            <a:off x="7378561" y="48166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610A48B-D830-F1A5-D2C7-735EF3E7BB8F}"/>
              </a:ext>
            </a:extLst>
          </p:cNvPr>
          <p:cNvSpPr/>
          <p:nvPr/>
        </p:nvSpPr>
        <p:spPr>
          <a:xfrm>
            <a:off x="7998321" y="48166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F77417C-37FF-4D56-0472-CD8D59B0459C}"/>
              </a:ext>
            </a:extLst>
          </p:cNvPr>
          <p:cNvSpPr/>
          <p:nvPr/>
        </p:nvSpPr>
        <p:spPr>
          <a:xfrm>
            <a:off x="7378561" y="50909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B009D31-0C62-D3AB-7B01-58CFBDF3CA77}"/>
              </a:ext>
            </a:extLst>
          </p:cNvPr>
          <p:cNvSpPr/>
          <p:nvPr/>
        </p:nvSpPr>
        <p:spPr>
          <a:xfrm>
            <a:off x="7998321" y="50909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9CF2C19-855A-ADAA-170D-F137403372D6}"/>
              </a:ext>
            </a:extLst>
          </p:cNvPr>
          <p:cNvSpPr/>
          <p:nvPr/>
        </p:nvSpPr>
        <p:spPr>
          <a:xfrm>
            <a:off x="7378561" y="536525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E47574-8A9B-66C1-789A-A6193DCF9049}"/>
              </a:ext>
            </a:extLst>
          </p:cNvPr>
          <p:cNvSpPr/>
          <p:nvPr/>
        </p:nvSpPr>
        <p:spPr>
          <a:xfrm>
            <a:off x="7998321" y="536525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E767304-616C-C0B5-3A02-9798D7B76848}"/>
              </a:ext>
            </a:extLst>
          </p:cNvPr>
          <p:cNvSpPr/>
          <p:nvPr/>
        </p:nvSpPr>
        <p:spPr>
          <a:xfrm>
            <a:off x="7378561" y="5637829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E7E1B515-F3A7-B0DF-CE7A-6352CC460254}"/>
              </a:ext>
            </a:extLst>
          </p:cNvPr>
          <p:cNvSpPr/>
          <p:nvPr/>
        </p:nvSpPr>
        <p:spPr>
          <a:xfrm>
            <a:off x="7378561" y="454229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4E9219D-90A1-769D-B804-3AC05FD7E277}"/>
              </a:ext>
            </a:extLst>
          </p:cNvPr>
          <p:cNvSpPr txBox="1"/>
          <p:nvPr/>
        </p:nvSpPr>
        <p:spPr>
          <a:xfrm>
            <a:off x="7491111" y="483624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0A42357-2F1A-42DF-E2B4-F699ACD6822F}"/>
              </a:ext>
            </a:extLst>
          </p:cNvPr>
          <p:cNvSpPr txBox="1"/>
          <p:nvPr/>
        </p:nvSpPr>
        <p:spPr>
          <a:xfrm>
            <a:off x="7490431" y="510704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4BB058C-12E5-0F09-4A16-3A6122E7774C}"/>
              </a:ext>
            </a:extLst>
          </p:cNvPr>
          <p:cNvSpPr txBox="1"/>
          <p:nvPr/>
        </p:nvSpPr>
        <p:spPr>
          <a:xfrm>
            <a:off x="7490431" y="537982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1D490EA-6F82-C202-9F66-5FA287C6A83E}"/>
              </a:ext>
            </a:extLst>
          </p:cNvPr>
          <p:cNvSpPr txBox="1"/>
          <p:nvPr/>
        </p:nvSpPr>
        <p:spPr>
          <a:xfrm>
            <a:off x="8043545" y="483525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2E37FC4-9C51-7065-3394-7EF21B8157DD}"/>
              </a:ext>
            </a:extLst>
          </p:cNvPr>
          <p:cNvSpPr txBox="1"/>
          <p:nvPr/>
        </p:nvSpPr>
        <p:spPr>
          <a:xfrm>
            <a:off x="8043545" y="510872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52B2476-4147-5193-015D-BA9F2FA70259}"/>
              </a:ext>
            </a:extLst>
          </p:cNvPr>
          <p:cNvSpPr txBox="1"/>
          <p:nvPr/>
        </p:nvSpPr>
        <p:spPr>
          <a:xfrm>
            <a:off x="8043545" y="538218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E7093DF-B310-6AA8-15C4-3C229281AE78}"/>
              </a:ext>
            </a:extLst>
          </p:cNvPr>
          <p:cNvSpPr txBox="1"/>
          <p:nvPr/>
        </p:nvSpPr>
        <p:spPr>
          <a:xfrm>
            <a:off x="7830817" y="453796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B9C5D2E-7E3D-3152-7A5E-0CBE15EF5006}"/>
              </a:ext>
            </a:extLst>
          </p:cNvPr>
          <p:cNvSpPr txBox="1"/>
          <p:nvPr/>
        </p:nvSpPr>
        <p:spPr>
          <a:xfrm>
            <a:off x="7744886" y="5664063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13420E0-4810-A1FD-EB3B-04C8F2007F5D}"/>
              </a:ext>
            </a:extLst>
          </p:cNvPr>
          <p:cNvSpPr/>
          <p:nvPr/>
        </p:nvSpPr>
        <p:spPr>
          <a:xfrm>
            <a:off x="9296672" y="482093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FDD3B9-481A-6DC4-07BD-3967D80E45A3}"/>
              </a:ext>
            </a:extLst>
          </p:cNvPr>
          <p:cNvSpPr/>
          <p:nvPr/>
        </p:nvSpPr>
        <p:spPr>
          <a:xfrm>
            <a:off x="9916432" y="482093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048179-6202-CC56-0DEF-8094A96A6EB4}"/>
              </a:ext>
            </a:extLst>
          </p:cNvPr>
          <p:cNvSpPr/>
          <p:nvPr/>
        </p:nvSpPr>
        <p:spPr>
          <a:xfrm>
            <a:off x="9296672" y="509525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03B032A-A2BF-1D8F-45D6-912ED0F439DD}"/>
              </a:ext>
            </a:extLst>
          </p:cNvPr>
          <p:cNvSpPr/>
          <p:nvPr/>
        </p:nvSpPr>
        <p:spPr>
          <a:xfrm>
            <a:off x="9916432" y="509525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0FC6E7B-88DE-ABBA-D597-065C291EAC63}"/>
              </a:ext>
            </a:extLst>
          </p:cNvPr>
          <p:cNvSpPr/>
          <p:nvPr/>
        </p:nvSpPr>
        <p:spPr>
          <a:xfrm>
            <a:off x="9296672" y="536957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D2F4CA0-ECDA-7882-9D69-88764F60FA40}"/>
              </a:ext>
            </a:extLst>
          </p:cNvPr>
          <p:cNvSpPr/>
          <p:nvPr/>
        </p:nvSpPr>
        <p:spPr>
          <a:xfrm>
            <a:off x="9916432" y="536957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9428B2EE-DB18-CB71-81C7-CABD68B57F1B}"/>
              </a:ext>
            </a:extLst>
          </p:cNvPr>
          <p:cNvSpPr/>
          <p:nvPr/>
        </p:nvSpPr>
        <p:spPr>
          <a:xfrm>
            <a:off x="9296672" y="564215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8CD5BEC-1BBB-0686-378F-F3B4BF7655FF}"/>
              </a:ext>
            </a:extLst>
          </p:cNvPr>
          <p:cNvSpPr/>
          <p:nvPr/>
        </p:nvSpPr>
        <p:spPr>
          <a:xfrm>
            <a:off x="9296672" y="4546618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9C635F6-F8EE-10A6-EB67-C783444767F3}"/>
              </a:ext>
            </a:extLst>
          </p:cNvPr>
          <p:cNvSpPr txBox="1"/>
          <p:nvPr/>
        </p:nvSpPr>
        <p:spPr>
          <a:xfrm>
            <a:off x="9409222" y="484056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C782AB9-4293-1977-8684-46E78691BABC}"/>
              </a:ext>
            </a:extLst>
          </p:cNvPr>
          <p:cNvSpPr txBox="1"/>
          <p:nvPr/>
        </p:nvSpPr>
        <p:spPr>
          <a:xfrm>
            <a:off x="9408542" y="5111375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E6EBB2-8A22-A49E-7D6E-286F5B53B6F5}"/>
              </a:ext>
            </a:extLst>
          </p:cNvPr>
          <p:cNvSpPr txBox="1"/>
          <p:nvPr/>
        </p:nvSpPr>
        <p:spPr>
          <a:xfrm>
            <a:off x="9408542" y="5384152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949434C-93DA-C0E6-10DF-67B15E8D8E80}"/>
              </a:ext>
            </a:extLst>
          </p:cNvPr>
          <p:cNvSpPr txBox="1"/>
          <p:nvPr/>
        </p:nvSpPr>
        <p:spPr>
          <a:xfrm>
            <a:off x="9961656" y="483958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8ABD587-5BEF-83F3-8A6A-244BDDB46135}"/>
              </a:ext>
            </a:extLst>
          </p:cNvPr>
          <p:cNvSpPr txBox="1"/>
          <p:nvPr/>
        </p:nvSpPr>
        <p:spPr>
          <a:xfrm>
            <a:off x="9961656" y="511304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351320-8F16-0482-1B78-78D22007F86F}"/>
              </a:ext>
            </a:extLst>
          </p:cNvPr>
          <p:cNvSpPr txBox="1"/>
          <p:nvPr/>
        </p:nvSpPr>
        <p:spPr>
          <a:xfrm>
            <a:off x="9961656" y="5386511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744D0AA-E878-C228-0003-FE15BC35EC20}"/>
              </a:ext>
            </a:extLst>
          </p:cNvPr>
          <p:cNvSpPr txBox="1"/>
          <p:nvPr/>
        </p:nvSpPr>
        <p:spPr>
          <a:xfrm>
            <a:off x="9748928" y="454229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1034C72-3927-269A-54C5-39D5A533FD91}"/>
              </a:ext>
            </a:extLst>
          </p:cNvPr>
          <p:cNvSpPr txBox="1"/>
          <p:nvPr/>
        </p:nvSpPr>
        <p:spPr>
          <a:xfrm>
            <a:off x="9662997" y="566839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cxnSp>
        <p:nvCxnSpPr>
          <p:cNvPr id="177" name="连接符: 曲线 176">
            <a:extLst>
              <a:ext uri="{FF2B5EF4-FFF2-40B4-BE49-F238E27FC236}">
                <a16:creationId xmlns:a16="http://schemas.microsoft.com/office/drawing/2014/main" id="{7B300D65-6898-5232-9A3B-C2649600B12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8274908" y="3828463"/>
            <a:ext cx="455525" cy="963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0ABFE2A5-19B3-DF0C-449E-101D32E62A8A}"/>
              </a:ext>
            </a:extLst>
          </p:cNvPr>
          <p:cNvCxnSpPr>
            <a:cxnSpLocks/>
            <a:stCxn id="111" idx="2"/>
            <a:endCxn id="175" idx="0"/>
          </p:cNvCxnSpPr>
          <p:nvPr/>
        </p:nvCxnSpPr>
        <p:spPr>
          <a:xfrm rot="16200000" flipH="1">
            <a:off x="9231799" y="3835044"/>
            <a:ext cx="459853" cy="954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46574C6C-CA04-DC18-CD57-01724E0B4D0C}"/>
              </a:ext>
            </a:extLst>
          </p:cNvPr>
          <p:cNvCxnSpPr>
            <a:cxnSpLocks/>
            <a:stCxn id="159" idx="0"/>
            <a:endCxn id="101" idx="1"/>
          </p:cNvCxnSpPr>
          <p:nvPr/>
        </p:nvCxnSpPr>
        <p:spPr>
          <a:xfrm rot="5400000" flipH="1" flipV="1">
            <a:off x="7345762" y="3519079"/>
            <a:ext cx="1694054" cy="343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D907CF0-39ED-0D64-DDE8-CE8D76D504DA}"/>
              </a:ext>
            </a:extLst>
          </p:cNvPr>
          <p:cNvCxnSpPr>
            <a:cxnSpLocks/>
            <a:stCxn id="175" idx="0"/>
            <a:endCxn id="101" idx="3"/>
          </p:cNvCxnSpPr>
          <p:nvPr/>
        </p:nvCxnSpPr>
        <p:spPr>
          <a:xfrm rot="16200000" flipV="1">
            <a:off x="8922414" y="3525660"/>
            <a:ext cx="1698382" cy="334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标题 29">
            <a:extLst>
              <a:ext uri="{FF2B5EF4-FFF2-40B4-BE49-F238E27FC236}">
                <a16:creationId xmlns:a16="http://schemas.microsoft.com/office/drawing/2014/main" id="{9CBADAA7-1E94-1DF6-7432-C794D8B755B3}"/>
              </a:ext>
            </a:extLst>
          </p:cNvPr>
          <p:cNvSpPr txBox="1">
            <a:spLocks/>
          </p:cNvSpPr>
          <p:nvPr/>
        </p:nvSpPr>
        <p:spPr>
          <a:xfrm>
            <a:off x="859213" y="4453453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符号表接口</a:t>
            </a:r>
            <a:endParaRPr lang="en-US" sz="2400" dirty="0"/>
          </a:p>
        </p:txBody>
      </p:sp>
      <p:sp>
        <p:nvSpPr>
          <p:cNvPr id="193" name="标题 29">
            <a:extLst>
              <a:ext uri="{FF2B5EF4-FFF2-40B4-BE49-F238E27FC236}">
                <a16:creationId xmlns:a16="http://schemas.microsoft.com/office/drawing/2014/main" id="{1F60F159-F156-3AB7-0FA1-F14DCA353237}"/>
              </a:ext>
            </a:extLst>
          </p:cNvPr>
          <p:cNvSpPr txBox="1">
            <a:spLocks/>
          </p:cNvSpPr>
          <p:nvPr/>
        </p:nvSpPr>
        <p:spPr>
          <a:xfrm>
            <a:off x="1321753" y="4996339"/>
            <a:ext cx="6930003" cy="147714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addSymbol</a:t>
            </a:r>
            <a:r>
              <a:rPr lang="en-US" altLang="zh-CN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：在当前符号表中注册符号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j-ea"/>
              </a:rPr>
              <a:t>findSymbol</a:t>
            </a:r>
            <a:r>
              <a:rPr lang="en-US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：根据名字查找符号模板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（递归）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94" name="标题 29">
            <a:extLst>
              <a:ext uri="{FF2B5EF4-FFF2-40B4-BE49-F238E27FC236}">
                <a16:creationId xmlns:a16="http://schemas.microsoft.com/office/drawing/2014/main" id="{A2C2B547-64F7-2746-8DA9-531DC66F6AC9}"/>
              </a:ext>
            </a:extLst>
          </p:cNvPr>
          <p:cNvSpPr txBox="1">
            <a:spLocks/>
          </p:cNvSpPr>
          <p:nvPr/>
        </p:nvSpPr>
        <p:spPr>
          <a:xfrm>
            <a:off x="9415630" y="672458"/>
            <a:ext cx="1771789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rgbClr val="FF0000"/>
                </a:solidFill>
                <a:latin typeface="+mj-ea"/>
              </a:rPr>
              <a:t>全局符号表</a:t>
            </a:r>
            <a:endParaRPr lang="en-US" sz="1800" b="0" dirty="0">
              <a:solidFill>
                <a:srgbClr val="FF0000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800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006774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虚拟机的分支跳转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D7FA8FF-EA68-7CFA-372F-5C8E7A4D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62" y="1823065"/>
            <a:ext cx="4853793" cy="5178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9C6D1F-2CC6-965B-5104-D36BE10A2CB5}"/>
              </a:ext>
            </a:extLst>
          </p:cNvPr>
          <p:cNvSpPr txBox="1"/>
          <p:nvPr/>
        </p:nvSpPr>
        <p:spPr>
          <a:xfrm>
            <a:off x="1464762" y="2540949"/>
            <a:ext cx="9764211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对于生成的中间代码</a:t>
            </a:r>
            <a:r>
              <a:rPr lang="en-US" altLang="zh-CN" dirty="0"/>
              <a:t>codes</a:t>
            </a:r>
            <a:r>
              <a:rPr lang="zh-CN" altLang="en-US" dirty="0"/>
              <a:t>，先扫描一遍，将其中</a:t>
            </a:r>
            <a:r>
              <a:rPr lang="en-US" altLang="zh-CN" dirty="0" err="1"/>
              <a:t>LabelCode</a:t>
            </a:r>
            <a:r>
              <a:rPr lang="zh-CN" altLang="en-US" dirty="0"/>
              <a:t>的索引记录到</a:t>
            </a:r>
            <a:r>
              <a:rPr lang="en-US" altLang="zh-CN" dirty="0"/>
              <a:t>labels</a:t>
            </a:r>
            <a:r>
              <a:rPr lang="zh-CN" altLang="en-US" dirty="0"/>
              <a:t>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遇到跳转中间代码时，直接查询</a:t>
            </a:r>
            <a:r>
              <a:rPr lang="en-US" altLang="zh-CN" dirty="0"/>
              <a:t>labels</a:t>
            </a:r>
            <a:r>
              <a:rPr lang="zh-CN" altLang="en-US" dirty="0"/>
              <a:t>索引，得到对应</a:t>
            </a:r>
            <a:r>
              <a:rPr lang="en-US" altLang="zh-CN" dirty="0" err="1"/>
              <a:t>LabelCode</a:t>
            </a:r>
            <a:r>
              <a:rPr lang="zh-CN" altLang="en-US" dirty="0"/>
              <a:t>所在位置，修改</a:t>
            </a:r>
            <a:r>
              <a:rPr lang="en-US" altLang="zh-CN" dirty="0"/>
              <a:t>pc</a:t>
            </a:r>
            <a:r>
              <a:rPr lang="zh-CN" altLang="en-US" dirty="0"/>
              <a:t>实现跳转。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988D64-4ACB-0BFD-2123-835B0FF2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452" y="3547045"/>
            <a:ext cx="3956381" cy="1386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6953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006774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虚拟机的函数调用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369ECE6-8CF2-8AF5-F467-8D226187AF77}"/>
              </a:ext>
            </a:extLst>
          </p:cNvPr>
          <p:cNvSpPr txBox="1"/>
          <p:nvPr/>
        </p:nvSpPr>
        <p:spPr>
          <a:xfrm>
            <a:off x="1320390" y="1711368"/>
            <a:ext cx="997626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函数调用时，需要进行以下操作：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在栈顶生成新的</a:t>
            </a:r>
            <a:r>
              <a:rPr lang="en-US" altLang="zh-CN" dirty="0"/>
              <a:t>AR</a:t>
            </a:r>
            <a:r>
              <a:rPr lang="zh-CN" altLang="en-US" dirty="0"/>
              <a:t>，并记录下返回时的</a:t>
            </a:r>
            <a:r>
              <a:rPr lang="en-US" altLang="zh-CN" dirty="0"/>
              <a:t>pc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保存上下文（虚拟机中只需要保存寄存器即可）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修改到对应的子程序入口（类似跳转）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D6F24E-F4C3-DB8F-07D8-F31BF89A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90" y="3609862"/>
            <a:ext cx="5715495" cy="2591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2970F7-AAFC-5B0E-AF30-5A10D2B0E8B1}"/>
              </a:ext>
            </a:extLst>
          </p:cNvPr>
          <p:cNvSpPr txBox="1"/>
          <p:nvPr/>
        </p:nvSpPr>
        <p:spPr>
          <a:xfrm>
            <a:off x="7464509" y="4105005"/>
            <a:ext cx="4413165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其中，保存上下文时，如果通过</a:t>
            </a:r>
            <a:r>
              <a:rPr lang="en-US" altLang="zh-CN" dirty="0"/>
              <a:t>HashMap</a:t>
            </a:r>
            <a:r>
              <a:rPr lang="zh-CN" altLang="en-US" dirty="0"/>
              <a:t>的方法来实现寄存器，则可以直接克隆一个</a:t>
            </a:r>
            <a:r>
              <a:rPr lang="en-US" altLang="zh-CN" dirty="0"/>
              <a:t>HashMap</a:t>
            </a:r>
            <a:r>
              <a:rPr lang="zh-CN" altLang="en-US" dirty="0"/>
              <a:t>存到</a:t>
            </a:r>
            <a:r>
              <a:rPr lang="en-US" altLang="zh-CN" dirty="0" err="1"/>
              <a:t>envStack</a:t>
            </a:r>
            <a:r>
              <a:rPr lang="zh-CN" altLang="en-US" dirty="0"/>
              <a:t>中。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99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中间代码解释执行程序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5006774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虚拟机执行中间代码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369ECE6-8CF2-8AF5-F467-8D226187AF77}"/>
              </a:ext>
            </a:extLst>
          </p:cNvPr>
          <p:cNvSpPr txBox="1"/>
          <p:nvPr/>
        </p:nvSpPr>
        <p:spPr>
          <a:xfrm>
            <a:off x="1337885" y="4426723"/>
            <a:ext cx="997626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具体执行过程：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一开始生成全局活动记录，执行所有全局变量声明和初始化的中间代码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pc</a:t>
            </a:r>
            <a:r>
              <a:rPr lang="zh-CN" altLang="en-US" dirty="0"/>
              <a:t>设置为</a:t>
            </a:r>
            <a:r>
              <a:rPr lang="en-US" altLang="zh-CN" dirty="0"/>
              <a:t>Main</a:t>
            </a:r>
            <a:r>
              <a:rPr lang="zh-CN" altLang="en-US" dirty="0"/>
              <a:t>的</a:t>
            </a:r>
            <a:r>
              <a:rPr lang="en-US" altLang="zh-CN" dirty="0" err="1"/>
              <a:t>LabelCode</a:t>
            </a:r>
            <a:r>
              <a:rPr lang="zh-CN" altLang="en-US" dirty="0"/>
              <a:t>对应的位置，然后开始逐条执行即可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7B394-7076-6770-50C5-0E51B435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485" y="4707535"/>
            <a:ext cx="2255715" cy="8839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AE3896-A70E-CB04-8E53-3ED3457A6ADD}"/>
              </a:ext>
            </a:extLst>
          </p:cNvPr>
          <p:cNvSpPr txBox="1"/>
          <p:nvPr/>
        </p:nvSpPr>
        <p:spPr>
          <a:xfrm>
            <a:off x="1545021" y="1693931"/>
            <a:ext cx="997626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对每种中间代码都写一个方法 </a:t>
            </a:r>
            <a:r>
              <a:rPr lang="en-US" altLang="zh-CN" dirty="0" err="1"/>
              <a:t>runXXXCode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FFA45F-2F38-D57E-A7F7-EDCE1A0E0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349" y="2249791"/>
            <a:ext cx="4366638" cy="1912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6672B3-66A0-2842-80C9-879830B5C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015" y="2588910"/>
            <a:ext cx="4237087" cy="1234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3358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中间代码（四元式）心得体会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8A961DFF-237C-D69E-9524-94E1BC83CCD6}"/>
              </a:ext>
            </a:extLst>
          </p:cNvPr>
          <p:cNvSpPr txBox="1">
            <a:spLocks/>
          </p:cNvSpPr>
          <p:nvPr/>
        </p:nvSpPr>
        <p:spPr>
          <a:xfrm>
            <a:off x="1269076" y="1383123"/>
            <a:ext cx="9653846" cy="424914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对设计的要求加大</a:t>
            </a:r>
            <a:r>
              <a:rPr lang="zh-CN" altLang="en-US" sz="2400" b="0" dirty="0"/>
              <a:t>。四元式需要仔细思考设计，并在编程中不断改进完善。务必重视随时记录并更新设计文档。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自由度高。</a:t>
            </a:r>
            <a:r>
              <a:rPr lang="zh-CN" altLang="en-US" sz="2400" b="0" dirty="0"/>
              <a:t>可以自行设计中间代码格式，并实现虚拟机来执行自己的中间代码（最有成就感的一部分）。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FF0000"/>
                </a:solidFill>
              </a:rPr>
              <a:t>阶段性进展。</a:t>
            </a:r>
            <a:r>
              <a:rPr lang="zh-CN" altLang="en-US" sz="2400" b="0" dirty="0"/>
              <a:t>相比于</a:t>
            </a:r>
            <a:r>
              <a:rPr lang="en-US" altLang="zh-CN" sz="2400" b="0" dirty="0"/>
              <a:t>MIPS</a:t>
            </a:r>
            <a:r>
              <a:rPr lang="zh-CN" altLang="en-US" sz="2400" b="0" dirty="0"/>
              <a:t>架构，</a:t>
            </a:r>
            <a:r>
              <a:rPr lang="zh-CN" altLang="en-US" sz="2400" b="0" dirty="0">
                <a:solidFill>
                  <a:srgbClr val="FF0000"/>
                </a:solidFill>
              </a:rPr>
              <a:t>虚拟存储管理涉及到基本的存储管理知识（活动记录），但是限制较少，难度比</a:t>
            </a:r>
            <a:r>
              <a:rPr lang="en-US" altLang="zh-CN" sz="2400" b="0" dirty="0">
                <a:solidFill>
                  <a:srgbClr val="FF0000"/>
                </a:solidFill>
              </a:rPr>
              <a:t>MIPS</a:t>
            </a:r>
            <a:r>
              <a:rPr lang="zh-CN" altLang="en-US" sz="2400" b="0" dirty="0">
                <a:solidFill>
                  <a:srgbClr val="FF0000"/>
                </a:solidFill>
              </a:rPr>
              <a:t>更小</a:t>
            </a:r>
            <a:r>
              <a:rPr lang="zh-CN" altLang="en-US" sz="2400" b="0" dirty="0"/>
              <a:t>，既可以检验中间代码的正确性，也可以为后续的真实存储管理打下基础。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/>
          </a:p>
          <a:p>
            <a:endParaRPr lang="en-US" sz="2400" b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1D362D-64F5-AB1E-3598-53AADB6A0DA4}"/>
              </a:ext>
            </a:extLst>
          </p:cNvPr>
          <p:cNvSpPr txBox="1"/>
          <p:nvPr/>
        </p:nvSpPr>
        <p:spPr>
          <a:xfrm>
            <a:off x="1616867" y="5592172"/>
            <a:ext cx="8958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</a:rPr>
              <a:t>Tips</a:t>
            </a:r>
            <a:r>
              <a:rPr lang="zh-CN" altLang="en-US" sz="1800" b="0" dirty="0">
                <a:solidFill>
                  <a:srgbClr val="FF0000"/>
                </a:solidFill>
              </a:rPr>
              <a:t>：做四元式</a:t>
            </a:r>
            <a:r>
              <a:rPr lang="en-US" altLang="zh-CN" sz="1800" b="0" dirty="0">
                <a:solidFill>
                  <a:srgbClr val="FF0000"/>
                </a:solidFill>
              </a:rPr>
              <a:t>+</a:t>
            </a:r>
            <a:r>
              <a:rPr lang="zh-CN" altLang="en-US" sz="1800" b="0" dirty="0">
                <a:solidFill>
                  <a:srgbClr val="FF0000"/>
                </a:solidFill>
              </a:rPr>
              <a:t>解释执行，同样可以提交到</a:t>
            </a:r>
            <a:r>
              <a:rPr lang="en-US" altLang="zh-CN" sz="1800" b="0" dirty="0">
                <a:solidFill>
                  <a:srgbClr val="FF0000"/>
                </a:solidFill>
              </a:rPr>
              <a:t>PCODE</a:t>
            </a:r>
            <a:r>
              <a:rPr lang="zh-CN" altLang="en-US" sz="1800" b="0" dirty="0">
                <a:solidFill>
                  <a:srgbClr val="FF0000"/>
                </a:solidFill>
              </a:rPr>
              <a:t>作业中，如果后续觉得</a:t>
            </a:r>
            <a:r>
              <a:rPr lang="en-US" altLang="zh-CN" sz="1800" b="0" dirty="0">
                <a:solidFill>
                  <a:srgbClr val="FF0000"/>
                </a:solidFill>
              </a:rPr>
              <a:t>MIPS</a:t>
            </a:r>
            <a:r>
              <a:rPr lang="zh-CN" altLang="en-US" sz="1800" b="0" dirty="0">
                <a:solidFill>
                  <a:srgbClr val="FF0000"/>
                </a:solidFill>
              </a:rPr>
              <a:t>难度太大，也可以只完成到这部分。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729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中间代码（四元式）专题报告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9">
            <a:extLst>
              <a:ext uri="{FF2B5EF4-FFF2-40B4-BE49-F238E27FC236}">
                <a16:creationId xmlns:a16="http://schemas.microsoft.com/office/drawing/2014/main" id="{8A961DFF-237C-D69E-9524-94E1BC83CCD6}"/>
              </a:ext>
            </a:extLst>
          </p:cNvPr>
          <p:cNvSpPr txBox="1">
            <a:spLocks/>
          </p:cNvSpPr>
          <p:nvPr/>
        </p:nvSpPr>
        <p:spPr>
          <a:xfrm>
            <a:off x="4193252" y="1626264"/>
            <a:ext cx="6446174" cy="27813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1500" b="0" dirty="0"/>
              <a:t>谢 谢 ！</a:t>
            </a:r>
            <a:endParaRPr lang="en-US" sz="115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24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符号系统设计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4465262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符号系统 </a:t>
            </a:r>
            <a:r>
              <a:rPr lang="en-US" altLang="zh-CN" sz="2400" dirty="0" err="1"/>
              <a:t>SymbolManager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371461" y="1627902"/>
            <a:ext cx="6373424" cy="1338571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单例模式，全局共享，包含一个指针</a:t>
            </a:r>
            <a:r>
              <a:rPr lang="en-US" altLang="zh-CN" sz="2000" b="0" dirty="0" err="1">
                <a:latin typeface="+mj-ea"/>
              </a:rPr>
              <a:t>curSymbolTable</a:t>
            </a:r>
            <a:r>
              <a:rPr lang="zh-CN" altLang="en-US" sz="2000" b="0" dirty="0">
                <a:latin typeface="+mj-ea"/>
              </a:rPr>
              <a:t>，指向当前符号表。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组织树形符号表，对外提供简便的符号系统操作接口。</a:t>
            </a:r>
            <a:endParaRPr lang="en-US" sz="2000" b="0" dirty="0">
              <a:solidFill>
                <a:srgbClr val="FF0000"/>
              </a:solidFill>
              <a:latin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FC19FA7-9BEF-A443-EADA-516BB4B1DC66}"/>
              </a:ext>
            </a:extLst>
          </p:cNvPr>
          <p:cNvSpPr/>
          <p:nvPr/>
        </p:nvSpPr>
        <p:spPr>
          <a:xfrm>
            <a:off x="9464176" y="14445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EBF1212-CF04-00BB-9230-94FA58ACEBC9}"/>
              </a:ext>
            </a:extLst>
          </p:cNvPr>
          <p:cNvSpPr/>
          <p:nvPr/>
        </p:nvSpPr>
        <p:spPr>
          <a:xfrm>
            <a:off x="10083936" y="14445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0D2380-ADD5-A211-45BF-E7BB8EEC6E9F}"/>
              </a:ext>
            </a:extLst>
          </p:cNvPr>
          <p:cNvSpPr/>
          <p:nvPr/>
        </p:nvSpPr>
        <p:spPr>
          <a:xfrm>
            <a:off x="9464176" y="17188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B9345CD-0A0B-C530-A657-9E9F01948E88}"/>
              </a:ext>
            </a:extLst>
          </p:cNvPr>
          <p:cNvSpPr/>
          <p:nvPr/>
        </p:nvSpPr>
        <p:spPr>
          <a:xfrm>
            <a:off x="10083936" y="17188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DF02123-A1B9-2F3F-4868-077145CA8B89}"/>
              </a:ext>
            </a:extLst>
          </p:cNvPr>
          <p:cNvSpPr/>
          <p:nvPr/>
        </p:nvSpPr>
        <p:spPr>
          <a:xfrm>
            <a:off x="9464176" y="199400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4DB059-65FD-4BD1-444D-547437AD5952}"/>
              </a:ext>
            </a:extLst>
          </p:cNvPr>
          <p:cNvSpPr/>
          <p:nvPr/>
        </p:nvSpPr>
        <p:spPr>
          <a:xfrm>
            <a:off x="9464176" y="117019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34107BA-8330-B1A4-A3B5-F9273D61D034}"/>
              </a:ext>
            </a:extLst>
          </p:cNvPr>
          <p:cNvSpPr txBox="1"/>
          <p:nvPr/>
        </p:nvSpPr>
        <p:spPr>
          <a:xfrm>
            <a:off x="9576726" y="146414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A8214B-26A8-AE1E-8EBC-B9B6FA3E4F0D}"/>
              </a:ext>
            </a:extLst>
          </p:cNvPr>
          <p:cNvSpPr txBox="1"/>
          <p:nvPr/>
        </p:nvSpPr>
        <p:spPr>
          <a:xfrm>
            <a:off x="9576046" y="173494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EEDAF52-E976-CEDA-51ED-D0C3D8EDAF96}"/>
              </a:ext>
            </a:extLst>
          </p:cNvPr>
          <p:cNvSpPr txBox="1"/>
          <p:nvPr/>
        </p:nvSpPr>
        <p:spPr>
          <a:xfrm>
            <a:off x="10129160" y="146315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A31D1E0-550E-670F-39E1-AFED16BAA5BD}"/>
              </a:ext>
            </a:extLst>
          </p:cNvPr>
          <p:cNvSpPr txBox="1"/>
          <p:nvPr/>
        </p:nvSpPr>
        <p:spPr>
          <a:xfrm>
            <a:off x="10129160" y="173662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3772DD-3C42-4A98-257E-AC9185206CFB}"/>
              </a:ext>
            </a:extLst>
          </p:cNvPr>
          <p:cNvSpPr txBox="1"/>
          <p:nvPr/>
        </p:nvSpPr>
        <p:spPr>
          <a:xfrm>
            <a:off x="9916432" y="116586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C8B08F0-D27C-D19C-6266-ABE470EBCBB0}"/>
              </a:ext>
            </a:extLst>
          </p:cNvPr>
          <p:cNvSpPr txBox="1"/>
          <p:nvPr/>
        </p:nvSpPr>
        <p:spPr>
          <a:xfrm>
            <a:off x="9830501" y="202024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8128825-C011-790E-4DEF-5C039A9188D3}"/>
              </a:ext>
            </a:extLst>
          </p:cNvPr>
          <p:cNvSpPr/>
          <p:nvPr/>
        </p:nvSpPr>
        <p:spPr>
          <a:xfrm>
            <a:off x="8364646" y="298106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63621EC-4426-9B33-568A-61FE81B04890}"/>
              </a:ext>
            </a:extLst>
          </p:cNvPr>
          <p:cNvSpPr/>
          <p:nvPr/>
        </p:nvSpPr>
        <p:spPr>
          <a:xfrm>
            <a:off x="8984406" y="298106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D2AC78-1C28-72FC-3D74-140466323642}"/>
              </a:ext>
            </a:extLst>
          </p:cNvPr>
          <p:cNvSpPr/>
          <p:nvPr/>
        </p:nvSpPr>
        <p:spPr>
          <a:xfrm>
            <a:off x="8364646" y="325538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A642ED-BBB7-FAA9-5CEB-6E9F69A8EF6C}"/>
              </a:ext>
            </a:extLst>
          </p:cNvPr>
          <p:cNvSpPr/>
          <p:nvPr/>
        </p:nvSpPr>
        <p:spPr>
          <a:xfrm>
            <a:off x="8984406" y="325538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FBED5AB-95A6-8188-A237-C5E613A8901C}"/>
              </a:ext>
            </a:extLst>
          </p:cNvPr>
          <p:cNvSpPr/>
          <p:nvPr/>
        </p:nvSpPr>
        <p:spPr>
          <a:xfrm>
            <a:off x="8364646" y="352970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D111C77-8A84-16E1-744B-C2C19DB9F4BF}"/>
              </a:ext>
            </a:extLst>
          </p:cNvPr>
          <p:cNvSpPr/>
          <p:nvPr/>
        </p:nvSpPr>
        <p:spPr>
          <a:xfrm>
            <a:off x="8984406" y="352970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FB4F6C6-E62E-C1C0-38C4-CFBC724BA270}"/>
              </a:ext>
            </a:extLst>
          </p:cNvPr>
          <p:cNvSpPr/>
          <p:nvPr/>
        </p:nvSpPr>
        <p:spPr>
          <a:xfrm>
            <a:off x="8364646" y="380228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84ADD18-7D62-A42F-EB51-B07E0C1A5BCE}"/>
              </a:ext>
            </a:extLst>
          </p:cNvPr>
          <p:cNvSpPr/>
          <p:nvPr/>
        </p:nvSpPr>
        <p:spPr>
          <a:xfrm>
            <a:off x="8364646" y="2706748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A77639F-7AEC-5414-87B1-7FB6F09FDAD8}"/>
              </a:ext>
            </a:extLst>
          </p:cNvPr>
          <p:cNvSpPr txBox="1"/>
          <p:nvPr/>
        </p:nvSpPr>
        <p:spPr>
          <a:xfrm>
            <a:off x="8477196" y="300069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D8B138B-7280-6F30-44AF-723A480C4E94}"/>
              </a:ext>
            </a:extLst>
          </p:cNvPr>
          <p:cNvSpPr txBox="1"/>
          <p:nvPr/>
        </p:nvSpPr>
        <p:spPr>
          <a:xfrm>
            <a:off x="8476516" y="3271505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C7A5FCA-A66A-A82B-6AED-4A09DDD75929}"/>
              </a:ext>
            </a:extLst>
          </p:cNvPr>
          <p:cNvSpPr txBox="1"/>
          <p:nvPr/>
        </p:nvSpPr>
        <p:spPr>
          <a:xfrm>
            <a:off x="8476516" y="3544282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CDFB84D-897D-085B-4CE4-3D58035B30BF}"/>
              </a:ext>
            </a:extLst>
          </p:cNvPr>
          <p:cNvSpPr txBox="1"/>
          <p:nvPr/>
        </p:nvSpPr>
        <p:spPr>
          <a:xfrm>
            <a:off x="9029630" y="299971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777D00-B2D3-94D4-6284-B8283AEDE9DA}"/>
              </a:ext>
            </a:extLst>
          </p:cNvPr>
          <p:cNvSpPr txBox="1"/>
          <p:nvPr/>
        </p:nvSpPr>
        <p:spPr>
          <a:xfrm>
            <a:off x="9029630" y="327317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43A778B-6B01-FE30-AB5A-65D6E68748A9}"/>
              </a:ext>
            </a:extLst>
          </p:cNvPr>
          <p:cNvSpPr txBox="1"/>
          <p:nvPr/>
        </p:nvSpPr>
        <p:spPr>
          <a:xfrm>
            <a:off x="9029630" y="3546641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4D31376-7F44-7707-C420-DAD73216F7A1}"/>
              </a:ext>
            </a:extLst>
          </p:cNvPr>
          <p:cNvSpPr txBox="1"/>
          <p:nvPr/>
        </p:nvSpPr>
        <p:spPr>
          <a:xfrm>
            <a:off x="8816902" y="270242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C9D36C-92AB-8D0B-7E70-CE599DF6C8E9}"/>
              </a:ext>
            </a:extLst>
          </p:cNvPr>
          <p:cNvSpPr txBox="1"/>
          <p:nvPr/>
        </p:nvSpPr>
        <p:spPr>
          <a:xfrm>
            <a:off x="8730971" y="382852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1C92804-9345-A906-4A2A-1FEBD795B70D}"/>
              </a:ext>
            </a:extLst>
          </p:cNvPr>
          <p:cNvSpPr/>
          <p:nvPr/>
        </p:nvSpPr>
        <p:spPr>
          <a:xfrm>
            <a:off x="10484588" y="297674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E7C899-123F-05A7-EFED-BB0576B54F15}"/>
              </a:ext>
            </a:extLst>
          </p:cNvPr>
          <p:cNvSpPr/>
          <p:nvPr/>
        </p:nvSpPr>
        <p:spPr>
          <a:xfrm>
            <a:off x="11104348" y="297674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A082428-8BCC-A341-D66C-001EA3574509}"/>
              </a:ext>
            </a:extLst>
          </p:cNvPr>
          <p:cNvSpPr/>
          <p:nvPr/>
        </p:nvSpPr>
        <p:spPr>
          <a:xfrm>
            <a:off x="10484588" y="32510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DA1C713-2895-DB40-C400-534C57932C3D}"/>
              </a:ext>
            </a:extLst>
          </p:cNvPr>
          <p:cNvSpPr/>
          <p:nvPr/>
        </p:nvSpPr>
        <p:spPr>
          <a:xfrm>
            <a:off x="11104348" y="325106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B14A97A-7E59-3002-614B-A4B387C1BF3C}"/>
              </a:ext>
            </a:extLst>
          </p:cNvPr>
          <p:cNvSpPr/>
          <p:nvPr/>
        </p:nvSpPr>
        <p:spPr>
          <a:xfrm>
            <a:off x="10484588" y="35253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05065AC-C496-3519-3925-FBA2E243CB17}"/>
              </a:ext>
            </a:extLst>
          </p:cNvPr>
          <p:cNvSpPr/>
          <p:nvPr/>
        </p:nvSpPr>
        <p:spPr>
          <a:xfrm>
            <a:off x="11104348" y="352538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79F1079-0F2C-6881-C343-03D84E2B2115}"/>
              </a:ext>
            </a:extLst>
          </p:cNvPr>
          <p:cNvSpPr/>
          <p:nvPr/>
        </p:nvSpPr>
        <p:spPr>
          <a:xfrm>
            <a:off x="10484588" y="37997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1EF3F-84DF-9CB3-CE10-1F085718CE59}"/>
              </a:ext>
            </a:extLst>
          </p:cNvPr>
          <p:cNvSpPr/>
          <p:nvPr/>
        </p:nvSpPr>
        <p:spPr>
          <a:xfrm>
            <a:off x="11104348" y="379970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D1F37F9-9103-BB00-A704-7FFDE088B0B3}"/>
              </a:ext>
            </a:extLst>
          </p:cNvPr>
          <p:cNvSpPr/>
          <p:nvPr/>
        </p:nvSpPr>
        <p:spPr>
          <a:xfrm>
            <a:off x="10484588" y="407402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8523A56-E340-A30C-482D-D9C8449BB79D}"/>
              </a:ext>
            </a:extLst>
          </p:cNvPr>
          <p:cNvSpPr/>
          <p:nvPr/>
        </p:nvSpPr>
        <p:spPr>
          <a:xfrm>
            <a:off x="10484588" y="270242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12F71EB-3573-F1DB-9BEA-14E93386CAC3}"/>
              </a:ext>
            </a:extLst>
          </p:cNvPr>
          <p:cNvSpPr txBox="1"/>
          <p:nvPr/>
        </p:nvSpPr>
        <p:spPr>
          <a:xfrm>
            <a:off x="10597138" y="299637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5C24B19-3939-A751-FC01-592F44F403C6}"/>
              </a:ext>
            </a:extLst>
          </p:cNvPr>
          <p:cNvSpPr txBox="1"/>
          <p:nvPr/>
        </p:nvSpPr>
        <p:spPr>
          <a:xfrm>
            <a:off x="10596458" y="326717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0294691-FD15-D9C2-00F7-CC1F8E8F45D3}"/>
              </a:ext>
            </a:extLst>
          </p:cNvPr>
          <p:cNvSpPr txBox="1"/>
          <p:nvPr/>
        </p:nvSpPr>
        <p:spPr>
          <a:xfrm>
            <a:off x="10596458" y="353995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498D710-B2BC-7085-0E13-125C1491979D}"/>
              </a:ext>
            </a:extLst>
          </p:cNvPr>
          <p:cNvSpPr txBox="1"/>
          <p:nvPr/>
        </p:nvSpPr>
        <p:spPr>
          <a:xfrm>
            <a:off x="10596458" y="380736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A003986-E09E-3377-E08C-9AC582741223}"/>
              </a:ext>
            </a:extLst>
          </p:cNvPr>
          <p:cNvSpPr txBox="1"/>
          <p:nvPr/>
        </p:nvSpPr>
        <p:spPr>
          <a:xfrm>
            <a:off x="11149572" y="299538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BD04613-A824-044B-F07D-4B3CA0E11A3B}"/>
              </a:ext>
            </a:extLst>
          </p:cNvPr>
          <p:cNvSpPr txBox="1"/>
          <p:nvPr/>
        </p:nvSpPr>
        <p:spPr>
          <a:xfrm>
            <a:off x="11149572" y="326885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77FF6A8-FBD2-1189-27B4-9590126B2712}"/>
              </a:ext>
            </a:extLst>
          </p:cNvPr>
          <p:cNvSpPr txBox="1"/>
          <p:nvPr/>
        </p:nvSpPr>
        <p:spPr>
          <a:xfrm>
            <a:off x="11149572" y="354231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C81FFD4-5EB3-685F-F33E-CCBEA7EA38B3}"/>
              </a:ext>
            </a:extLst>
          </p:cNvPr>
          <p:cNvSpPr txBox="1"/>
          <p:nvPr/>
        </p:nvSpPr>
        <p:spPr>
          <a:xfrm>
            <a:off x="11149572" y="381577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A4A46A6-39A3-8B9C-F9A6-6E43CB924D1B}"/>
              </a:ext>
            </a:extLst>
          </p:cNvPr>
          <p:cNvSpPr txBox="1"/>
          <p:nvPr/>
        </p:nvSpPr>
        <p:spPr>
          <a:xfrm>
            <a:off x="10936844" y="269809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3683F8-1B34-56CA-3D38-C2137D5B2A91}"/>
              </a:ext>
            </a:extLst>
          </p:cNvPr>
          <p:cNvSpPr txBox="1"/>
          <p:nvPr/>
        </p:nvSpPr>
        <p:spPr>
          <a:xfrm>
            <a:off x="10850913" y="4100254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78C21934-4053-6C07-F0D9-FEB5DA81C7A7}"/>
              </a:ext>
            </a:extLst>
          </p:cNvPr>
          <p:cNvCxnSpPr>
            <a:stCxn id="91" idx="2"/>
            <a:endCxn id="110" idx="0"/>
          </p:cNvCxnSpPr>
          <p:nvPr/>
        </p:nvCxnSpPr>
        <p:spPr>
          <a:xfrm rot="5400000">
            <a:off x="9331346" y="1949829"/>
            <a:ext cx="428263" cy="1076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DE3A358F-2BD5-C246-6F9F-302B091831BD}"/>
              </a:ext>
            </a:extLst>
          </p:cNvPr>
          <p:cNvCxnSpPr>
            <a:cxnSpLocks/>
            <a:stCxn id="91" idx="2"/>
            <a:endCxn id="130" idx="0"/>
          </p:cNvCxnSpPr>
          <p:nvPr/>
        </p:nvCxnSpPr>
        <p:spPr>
          <a:xfrm rot="16200000" flipH="1">
            <a:off x="10393481" y="1964612"/>
            <a:ext cx="423935" cy="1043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5EF0ED61-2D4F-29F1-282F-70A032A3A6CB}"/>
              </a:ext>
            </a:extLst>
          </p:cNvPr>
          <p:cNvCxnSpPr>
            <a:cxnSpLocks/>
            <a:stCxn id="130" idx="0"/>
            <a:endCxn id="81" idx="3"/>
          </p:cNvCxnSpPr>
          <p:nvPr/>
        </p:nvCxnSpPr>
        <p:spPr>
          <a:xfrm rot="16200000" flipV="1">
            <a:off x="10219957" y="1791089"/>
            <a:ext cx="1390742" cy="423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4CD05FFC-DEA8-30BC-84D0-143840D3C6A0}"/>
              </a:ext>
            </a:extLst>
          </p:cNvPr>
          <p:cNvCxnSpPr>
            <a:cxnSpLocks/>
            <a:stCxn id="110" idx="0"/>
            <a:endCxn id="81" idx="1"/>
          </p:cNvCxnSpPr>
          <p:nvPr/>
        </p:nvCxnSpPr>
        <p:spPr>
          <a:xfrm rot="5400000" flipH="1" flipV="1">
            <a:off x="8538062" y="1776306"/>
            <a:ext cx="1395070" cy="4571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06A3D0F-47C0-7E12-8D11-0F311AEBD4B3}"/>
              </a:ext>
            </a:extLst>
          </p:cNvPr>
          <p:cNvSpPr/>
          <p:nvPr/>
        </p:nvSpPr>
        <p:spPr>
          <a:xfrm>
            <a:off x="7378561" y="48166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610A48B-D830-F1A5-D2C7-735EF3E7BB8F}"/>
              </a:ext>
            </a:extLst>
          </p:cNvPr>
          <p:cNvSpPr/>
          <p:nvPr/>
        </p:nvSpPr>
        <p:spPr>
          <a:xfrm>
            <a:off x="7998321" y="481661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F77417C-37FF-4D56-0472-CD8D59B0459C}"/>
              </a:ext>
            </a:extLst>
          </p:cNvPr>
          <p:cNvSpPr/>
          <p:nvPr/>
        </p:nvSpPr>
        <p:spPr>
          <a:xfrm>
            <a:off x="7378561" y="50909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B009D31-0C62-D3AB-7B01-58CFBDF3CA77}"/>
              </a:ext>
            </a:extLst>
          </p:cNvPr>
          <p:cNvSpPr/>
          <p:nvPr/>
        </p:nvSpPr>
        <p:spPr>
          <a:xfrm>
            <a:off x="7998321" y="509093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9CF2C19-855A-ADAA-170D-F137403372D6}"/>
              </a:ext>
            </a:extLst>
          </p:cNvPr>
          <p:cNvSpPr/>
          <p:nvPr/>
        </p:nvSpPr>
        <p:spPr>
          <a:xfrm>
            <a:off x="7378561" y="536525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E47574-8A9B-66C1-789A-A6193DCF9049}"/>
              </a:ext>
            </a:extLst>
          </p:cNvPr>
          <p:cNvSpPr/>
          <p:nvPr/>
        </p:nvSpPr>
        <p:spPr>
          <a:xfrm>
            <a:off x="7998321" y="5365250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E767304-616C-C0B5-3A02-9798D7B76848}"/>
              </a:ext>
            </a:extLst>
          </p:cNvPr>
          <p:cNvSpPr/>
          <p:nvPr/>
        </p:nvSpPr>
        <p:spPr>
          <a:xfrm>
            <a:off x="7378561" y="5637829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E7E1B515-F3A7-B0DF-CE7A-6352CC460254}"/>
              </a:ext>
            </a:extLst>
          </p:cNvPr>
          <p:cNvSpPr/>
          <p:nvPr/>
        </p:nvSpPr>
        <p:spPr>
          <a:xfrm>
            <a:off x="7378561" y="4542290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4E9219D-90A1-769D-B804-3AC05FD7E277}"/>
              </a:ext>
            </a:extLst>
          </p:cNvPr>
          <p:cNvSpPr txBox="1"/>
          <p:nvPr/>
        </p:nvSpPr>
        <p:spPr>
          <a:xfrm>
            <a:off x="7491111" y="4836241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0A42357-2F1A-42DF-E2B4-F699ACD6822F}"/>
              </a:ext>
            </a:extLst>
          </p:cNvPr>
          <p:cNvSpPr txBox="1"/>
          <p:nvPr/>
        </p:nvSpPr>
        <p:spPr>
          <a:xfrm>
            <a:off x="7490431" y="510704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4BB058C-12E5-0F09-4A16-3A6122E7774C}"/>
              </a:ext>
            </a:extLst>
          </p:cNvPr>
          <p:cNvSpPr txBox="1"/>
          <p:nvPr/>
        </p:nvSpPr>
        <p:spPr>
          <a:xfrm>
            <a:off x="7490431" y="537982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1D490EA-6F82-C202-9F66-5FA287C6A83E}"/>
              </a:ext>
            </a:extLst>
          </p:cNvPr>
          <p:cNvSpPr txBox="1"/>
          <p:nvPr/>
        </p:nvSpPr>
        <p:spPr>
          <a:xfrm>
            <a:off x="8043545" y="483525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2E37FC4-9C51-7065-3394-7EF21B8157DD}"/>
              </a:ext>
            </a:extLst>
          </p:cNvPr>
          <p:cNvSpPr txBox="1"/>
          <p:nvPr/>
        </p:nvSpPr>
        <p:spPr>
          <a:xfrm>
            <a:off x="8043545" y="510872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52B2476-4147-5193-015D-BA9F2FA70259}"/>
              </a:ext>
            </a:extLst>
          </p:cNvPr>
          <p:cNvSpPr txBox="1"/>
          <p:nvPr/>
        </p:nvSpPr>
        <p:spPr>
          <a:xfrm>
            <a:off x="8043545" y="538218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E7093DF-B310-6AA8-15C4-3C229281AE78}"/>
              </a:ext>
            </a:extLst>
          </p:cNvPr>
          <p:cNvSpPr txBox="1"/>
          <p:nvPr/>
        </p:nvSpPr>
        <p:spPr>
          <a:xfrm>
            <a:off x="7830817" y="453796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B9C5D2E-7E3D-3152-7A5E-0CBE15EF5006}"/>
              </a:ext>
            </a:extLst>
          </p:cNvPr>
          <p:cNvSpPr txBox="1"/>
          <p:nvPr/>
        </p:nvSpPr>
        <p:spPr>
          <a:xfrm>
            <a:off x="7744886" y="5664063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13420E0-4810-A1FD-EB3B-04C8F2007F5D}"/>
              </a:ext>
            </a:extLst>
          </p:cNvPr>
          <p:cNvSpPr/>
          <p:nvPr/>
        </p:nvSpPr>
        <p:spPr>
          <a:xfrm>
            <a:off x="9296672" y="482093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FDD3B9-481A-6DC4-07BD-3967D80E45A3}"/>
              </a:ext>
            </a:extLst>
          </p:cNvPr>
          <p:cNvSpPr/>
          <p:nvPr/>
        </p:nvSpPr>
        <p:spPr>
          <a:xfrm>
            <a:off x="9916432" y="482093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048179-6202-CC56-0DEF-8094A96A6EB4}"/>
              </a:ext>
            </a:extLst>
          </p:cNvPr>
          <p:cNvSpPr/>
          <p:nvPr/>
        </p:nvSpPr>
        <p:spPr>
          <a:xfrm>
            <a:off x="9296672" y="509525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03B032A-A2BF-1D8F-45D6-912ED0F439DD}"/>
              </a:ext>
            </a:extLst>
          </p:cNvPr>
          <p:cNvSpPr/>
          <p:nvPr/>
        </p:nvSpPr>
        <p:spPr>
          <a:xfrm>
            <a:off x="9916432" y="509525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0FC6E7B-88DE-ABBA-D597-065C291EAC63}"/>
              </a:ext>
            </a:extLst>
          </p:cNvPr>
          <p:cNvSpPr/>
          <p:nvPr/>
        </p:nvSpPr>
        <p:spPr>
          <a:xfrm>
            <a:off x="9296672" y="536957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D2F4CA0-ECDA-7882-9D69-88764F60FA40}"/>
              </a:ext>
            </a:extLst>
          </p:cNvPr>
          <p:cNvSpPr/>
          <p:nvPr/>
        </p:nvSpPr>
        <p:spPr>
          <a:xfrm>
            <a:off x="9916432" y="5369578"/>
            <a:ext cx="6197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9428B2EE-DB18-CB71-81C7-CABD68B57F1B}"/>
              </a:ext>
            </a:extLst>
          </p:cNvPr>
          <p:cNvSpPr/>
          <p:nvPr/>
        </p:nvSpPr>
        <p:spPr>
          <a:xfrm>
            <a:off x="9296672" y="5642157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8CD5BEC-1BBB-0686-378F-F3B4BF7655FF}"/>
              </a:ext>
            </a:extLst>
          </p:cNvPr>
          <p:cNvSpPr/>
          <p:nvPr/>
        </p:nvSpPr>
        <p:spPr>
          <a:xfrm>
            <a:off x="9296672" y="4546618"/>
            <a:ext cx="12395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9C635F6-F8EE-10A6-EB67-C783444767F3}"/>
              </a:ext>
            </a:extLst>
          </p:cNvPr>
          <p:cNvSpPr txBox="1"/>
          <p:nvPr/>
        </p:nvSpPr>
        <p:spPr>
          <a:xfrm>
            <a:off x="9409222" y="484056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C782AB9-4293-1977-8684-46E78691BABC}"/>
              </a:ext>
            </a:extLst>
          </p:cNvPr>
          <p:cNvSpPr txBox="1"/>
          <p:nvPr/>
        </p:nvSpPr>
        <p:spPr>
          <a:xfrm>
            <a:off x="9408542" y="5111375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E6EBB2-8A22-A49E-7D6E-286F5B53B6F5}"/>
              </a:ext>
            </a:extLst>
          </p:cNvPr>
          <p:cNvSpPr txBox="1"/>
          <p:nvPr/>
        </p:nvSpPr>
        <p:spPr>
          <a:xfrm>
            <a:off x="9408542" y="5384152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名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949434C-93DA-C0E6-10DF-67B15E8D8E80}"/>
              </a:ext>
            </a:extLst>
          </p:cNvPr>
          <p:cNvSpPr txBox="1"/>
          <p:nvPr/>
        </p:nvSpPr>
        <p:spPr>
          <a:xfrm>
            <a:off x="9961656" y="483958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8ABD587-5BEF-83F3-8A6A-244BDDB46135}"/>
              </a:ext>
            </a:extLst>
          </p:cNvPr>
          <p:cNvSpPr txBox="1"/>
          <p:nvPr/>
        </p:nvSpPr>
        <p:spPr>
          <a:xfrm>
            <a:off x="9961656" y="511304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351320-8F16-0482-1B78-78D22007F86F}"/>
              </a:ext>
            </a:extLst>
          </p:cNvPr>
          <p:cNvSpPr txBox="1"/>
          <p:nvPr/>
        </p:nvSpPr>
        <p:spPr>
          <a:xfrm>
            <a:off x="9961656" y="5386511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模板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744D0AA-E878-C228-0003-FE15BC35EC20}"/>
              </a:ext>
            </a:extLst>
          </p:cNvPr>
          <p:cNvSpPr txBox="1"/>
          <p:nvPr/>
        </p:nvSpPr>
        <p:spPr>
          <a:xfrm>
            <a:off x="9748928" y="454229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1034C72-3927-269A-54C5-39D5A533FD91}"/>
              </a:ext>
            </a:extLst>
          </p:cNvPr>
          <p:cNvSpPr txBox="1"/>
          <p:nvPr/>
        </p:nvSpPr>
        <p:spPr>
          <a:xfrm>
            <a:off x="9662997" y="566839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nexts</a:t>
            </a:r>
            <a:endParaRPr lang="zh-CN" altLang="en-US" sz="1050" dirty="0"/>
          </a:p>
        </p:txBody>
      </p:sp>
      <p:cxnSp>
        <p:nvCxnSpPr>
          <p:cNvPr id="177" name="连接符: 曲线 176">
            <a:extLst>
              <a:ext uri="{FF2B5EF4-FFF2-40B4-BE49-F238E27FC236}">
                <a16:creationId xmlns:a16="http://schemas.microsoft.com/office/drawing/2014/main" id="{7B300D65-6898-5232-9A3B-C2649600B12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8274908" y="3828463"/>
            <a:ext cx="455525" cy="963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0ABFE2A5-19B3-DF0C-449E-101D32E62A8A}"/>
              </a:ext>
            </a:extLst>
          </p:cNvPr>
          <p:cNvCxnSpPr>
            <a:cxnSpLocks/>
            <a:stCxn id="111" idx="2"/>
            <a:endCxn id="175" idx="0"/>
          </p:cNvCxnSpPr>
          <p:nvPr/>
        </p:nvCxnSpPr>
        <p:spPr>
          <a:xfrm rot="16200000" flipH="1">
            <a:off x="9231799" y="3835044"/>
            <a:ext cx="459853" cy="954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46574C6C-CA04-DC18-CD57-01724E0B4D0C}"/>
              </a:ext>
            </a:extLst>
          </p:cNvPr>
          <p:cNvCxnSpPr>
            <a:cxnSpLocks/>
            <a:stCxn id="159" idx="0"/>
            <a:endCxn id="101" idx="1"/>
          </p:cNvCxnSpPr>
          <p:nvPr/>
        </p:nvCxnSpPr>
        <p:spPr>
          <a:xfrm rot="5400000" flipH="1" flipV="1">
            <a:off x="7345762" y="3519079"/>
            <a:ext cx="1694054" cy="343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D907CF0-39ED-0D64-DDE8-CE8D76D504DA}"/>
              </a:ext>
            </a:extLst>
          </p:cNvPr>
          <p:cNvCxnSpPr>
            <a:cxnSpLocks/>
            <a:stCxn id="175" idx="0"/>
            <a:endCxn id="101" idx="3"/>
          </p:cNvCxnSpPr>
          <p:nvPr/>
        </p:nvCxnSpPr>
        <p:spPr>
          <a:xfrm rot="16200000" flipV="1">
            <a:off x="8922414" y="3525660"/>
            <a:ext cx="1698382" cy="334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标题 29">
            <a:extLst>
              <a:ext uri="{FF2B5EF4-FFF2-40B4-BE49-F238E27FC236}">
                <a16:creationId xmlns:a16="http://schemas.microsoft.com/office/drawing/2014/main" id="{A2C2B547-64F7-2746-8DA9-531DC66F6AC9}"/>
              </a:ext>
            </a:extLst>
          </p:cNvPr>
          <p:cNvSpPr txBox="1">
            <a:spLocks/>
          </p:cNvSpPr>
          <p:nvPr/>
        </p:nvSpPr>
        <p:spPr>
          <a:xfrm>
            <a:off x="9415630" y="672458"/>
            <a:ext cx="1771789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rgbClr val="FF0000"/>
                </a:solidFill>
                <a:latin typeface="+mj-ea"/>
              </a:rPr>
              <a:t>全局符号表</a:t>
            </a:r>
            <a:endParaRPr lang="en-US" sz="1800" b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6490D24D-6108-EC6A-4C04-DEA9BDE63D0C}"/>
              </a:ext>
            </a:extLst>
          </p:cNvPr>
          <p:cNvSpPr txBox="1">
            <a:spLocks/>
          </p:cNvSpPr>
          <p:nvPr/>
        </p:nvSpPr>
        <p:spPr>
          <a:xfrm>
            <a:off x="1089169" y="3857070"/>
            <a:ext cx="5610802" cy="2602208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createSymbolTable</a:t>
            </a:r>
            <a:r>
              <a:rPr lang="en-US" altLang="zh-CN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：创建新的符号表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j-ea"/>
              </a:rPr>
              <a:t>traceBackSymbolTable</a:t>
            </a:r>
            <a:r>
              <a:rPr lang="en-US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：返回上级符号表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addVarDef</a:t>
            </a:r>
            <a:r>
              <a:rPr lang="en-US" altLang="zh-CN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：注册变量符号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+mj-ea"/>
              </a:rPr>
              <a:t>addFuncDef</a:t>
            </a:r>
            <a:r>
              <a:rPr lang="en-US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：注册函数符号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findSymbol</a:t>
            </a:r>
            <a:r>
              <a:rPr lang="en-US" altLang="zh-CN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：在符号表中查找符号</a:t>
            </a:r>
            <a:endParaRPr lang="en-US" sz="2000" b="0" dirty="0">
              <a:latin typeface="+mj-ea"/>
            </a:endParaRPr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1D112572-A86A-BFE1-793B-E92BBA551F66}"/>
              </a:ext>
            </a:extLst>
          </p:cNvPr>
          <p:cNvSpPr txBox="1">
            <a:spLocks/>
          </p:cNvSpPr>
          <p:nvPr/>
        </p:nvSpPr>
        <p:spPr>
          <a:xfrm>
            <a:off x="859213" y="3371661"/>
            <a:ext cx="4465262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符号系统接口</a:t>
            </a:r>
            <a:endParaRPr lang="en-US" sz="2400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D3426A19-3968-FD9E-1C75-18BA874E08A5}"/>
              </a:ext>
            </a:extLst>
          </p:cNvPr>
          <p:cNvCxnSpPr>
            <a:cxnSpLocks/>
            <a:stCxn id="3" idx="3"/>
            <a:endCxn id="110" idx="0"/>
          </p:cNvCxnSpPr>
          <p:nvPr/>
        </p:nvCxnSpPr>
        <p:spPr>
          <a:xfrm>
            <a:off x="7744885" y="2297188"/>
            <a:ext cx="1262133" cy="40523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027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符号表编码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8C038B-4242-6112-90E5-361C8A6E35A8}"/>
              </a:ext>
            </a:extLst>
          </p:cNvPr>
          <p:cNvSpPr txBox="1"/>
          <p:nvPr/>
        </p:nvSpPr>
        <p:spPr>
          <a:xfrm>
            <a:off x="389250" y="1854873"/>
            <a:ext cx="6096001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class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private HashMap&lt;String, Symbol&gt; table;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private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pre;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private </a:t>
            </a:r>
            <a:r>
              <a:rPr lang="en-US" altLang="zh-CN" sz="1600" dirty="0" err="1">
                <a:latin typeface="Consolas" panose="020B0609020204030204" pitchFamily="49" charset="0"/>
              </a:rPr>
              <a:t>ArrayList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</a:rPr>
              <a:t>nexts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private int depth;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(int depth)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this.table</a:t>
            </a:r>
            <a:r>
              <a:rPr lang="en-US" altLang="zh-CN" sz="1600" dirty="0">
                <a:latin typeface="Consolas" panose="020B0609020204030204" pitchFamily="49" charset="0"/>
              </a:rPr>
              <a:t> = new HashMap&lt;&gt;();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this.nexts</a:t>
            </a:r>
            <a:r>
              <a:rPr lang="en-US" altLang="zh-CN" sz="1600" dirty="0">
                <a:latin typeface="Consolas" panose="020B0609020204030204" pitchFamily="49" charset="0"/>
              </a:rPr>
              <a:t> = new </a:t>
            </a:r>
            <a:r>
              <a:rPr lang="en-US" altLang="zh-CN" sz="1600" dirty="0" err="1">
                <a:latin typeface="Consolas" panose="020B0609020204030204" pitchFamily="49" charset="0"/>
              </a:rPr>
              <a:t>ArrayList</a:t>
            </a:r>
            <a:r>
              <a:rPr lang="en-US" altLang="zh-CN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this.depth</a:t>
            </a:r>
            <a:r>
              <a:rPr lang="en-US" altLang="zh-CN" sz="1600" dirty="0">
                <a:latin typeface="Consolas" panose="020B0609020204030204" pitchFamily="49" charset="0"/>
              </a:rPr>
              <a:t> = depth;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this.curNext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addSymbol</a:t>
            </a:r>
            <a:r>
              <a:rPr lang="en-US" altLang="zh-CN" sz="1600" dirty="0">
                <a:latin typeface="Consolas" panose="020B0609020204030204" pitchFamily="49" charset="0"/>
              </a:rPr>
              <a:t>(Symbol symbol)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this.table.put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symbol.getIdent</a:t>
            </a:r>
            <a:r>
              <a:rPr lang="en-US" altLang="zh-CN" sz="1600" dirty="0">
                <a:latin typeface="Consolas" panose="020B0609020204030204" pitchFamily="49" charset="0"/>
              </a:rPr>
              <a:t>().</a:t>
            </a:r>
            <a:r>
              <a:rPr lang="en-US" altLang="zh-CN" sz="1600" dirty="0" err="1">
                <a:latin typeface="Consolas" panose="020B0609020204030204" pitchFamily="49" charset="0"/>
              </a:rPr>
              <a:t>toString</a:t>
            </a:r>
            <a:r>
              <a:rPr lang="en-US" altLang="zh-CN" sz="1600" dirty="0">
                <a:latin typeface="Consolas" panose="020B0609020204030204" pitchFamily="49" charset="0"/>
              </a:rPr>
              <a:t>(), symbol);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BBA1BD-A234-3557-226D-4EB18752659D}"/>
              </a:ext>
            </a:extLst>
          </p:cNvPr>
          <p:cNvSpPr txBox="1"/>
          <p:nvPr/>
        </p:nvSpPr>
        <p:spPr>
          <a:xfrm>
            <a:off x="6591300" y="1740569"/>
            <a:ext cx="548640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setPre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pre)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this.pre</a:t>
            </a:r>
            <a:r>
              <a:rPr lang="en-US" altLang="zh-CN" sz="1600" dirty="0">
                <a:latin typeface="Consolas" panose="020B0609020204030204" pitchFamily="49" charset="0"/>
              </a:rPr>
              <a:t> = pre;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addNext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next)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this.nexts.add</a:t>
            </a:r>
            <a:r>
              <a:rPr lang="en-US" altLang="zh-CN" sz="1600" dirty="0">
                <a:latin typeface="Consolas" panose="020B0609020204030204" pitchFamily="49" charset="0"/>
              </a:rPr>
              <a:t>(next);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getPre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pre;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Symbol </a:t>
            </a:r>
            <a:r>
              <a:rPr lang="en-US" altLang="zh-CN" sz="1600" dirty="0" err="1">
                <a:latin typeface="Consolas" panose="020B0609020204030204" pitchFamily="49" charset="0"/>
              </a:rPr>
              <a:t>findSymbol</a:t>
            </a:r>
            <a:r>
              <a:rPr lang="en-US" altLang="zh-CN" sz="16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this.table.containsKey</a:t>
            </a:r>
            <a:r>
              <a:rPr lang="en-US" altLang="zh-CN" sz="1600" dirty="0">
                <a:latin typeface="Consolas" panose="020B0609020204030204" pitchFamily="49" charset="0"/>
              </a:rPr>
              <a:t>(name))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table.get</a:t>
            </a:r>
            <a:r>
              <a:rPr lang="en-US" altLang="zh-CN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35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7303712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符号系统：创建符号表、返回上级符号表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48C961-E694-4CF8-CE6F-DFE6ADB2282C}"/>
              </a:ext>
            </a:extLst>
          </p:cNvPr>
          <p:cNvSpPr txBox="1"/>
          <p:nvPr/>
        </p:nvSpPr>
        <p:spPr>
          <a:xfrm>
            <a:off x="242093" y="1627644"/>
            <a:ext cx="6096000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public class SymbolManager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private static SymbolManager instance;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private SymbolTable curSymbolTable;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private int depth;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public static SymbolManager getInstance()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if(instance == null) instance = new SymbolManager();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return instance;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private SymbolManager()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this.depth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curSymbolTable = new SymbolTable(depth);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public void init()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this.depth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this.curSymbolTable = new SymbolTable(depth);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81AE4E-02CC-A8C6-0221-E154B2F5BD82}"/>
              </a:ext>
            </a:extLst>
          </p:cNvPr>
          <p:cNvSpPr txBox="1"/>
          <p:nvPr/>
        </p:nvSpPr>
        <p:spPr>
          <a:xfrm>
            <a:off x="6423818" y="2027694"/>
            <a:ext cx="5625307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createSymbolTable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//</a:t>
            </a:r>
            <a:r>
              <a:rPr lang="zh-CN" altLang="en-US" sz="1600" dirty="0">
                <a:latin typeface="Consolas" panose="020B0609020204030204" pitchFamily="49" charset="0"/>
              </a:rPr>
              <a:t> 创建符号表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this.depth</a:t>
            </a:r>
            <a:r>
              <a:rPr lang="en-US" altLang="zh-CN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= new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(depth);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curSymbolTable.addNext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symbolTable.setPre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traceBackSymbolTable</a:t>
            </a:r>
            <a:r>
              <a:rPr lang="en-US" altLang="zh-C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// </a:t>
            </a:r>
            <a:r>
              <a:rPr lang="zh-CN" altLang="en-US" sz="1600" dirty="0">
                <a:latin typeface="Consolas" panose="020B0609020204030204" pitchFamily="49" charset="0"/>
              </a:rPr>
              <a:t>返回上一级符号表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this.depth</a:t>
            </a:r>
            <a:r>
              <a:rPr lang="en-US" altLang="zh-CN" sz="1600" dirty="0"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curSymbolTable.getPre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符号系统：注册符号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48C961-E694-4CF8-CE6F-DFE6ADB2282C}"/>
              </a:ext>
            </a:extLst>
          </p:cNvPr>
          <p:cNvSpPr txBox="1"/>
          <p:nvPr/>
        </p:nvSpPr>
        <p:spPr>
          <a:xfrm>
            <a:off x="242093" y="2132469"/>
            <a:ext cx="5444332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addVarDef</a:t>
            </a:r>
            <a:r>
              <a:rPr lang="en-US" altLang="zh-CN" sz="1600" dirty="0">
                <a:latin typeface="Consolas" panose="020B0609020204030204" pitchFamily="49" charset="0"/>
              </a:rPr>
              <a:t>(Def def)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findSymbol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def.getIdent</a:t>
            </a:r>
            <a:r>
              <a:rPr lang="en-US" altLang="zh-CN" sz="1600" dirty="0">
                <a:latin typeface="Consolas" panose="020B0609020204030204" pitchFamily="49" charset="0"/>
              </a:rPr>
              <a:t>(), false) != null)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重定义报错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RedefinedException</a:t>
            </a:r>
            <a:r>
              <a:rPr lang="en-US" altLang="zh-CN" sz="1600" dirty="0">
                <a:latin typeface="Consolas" panose="020B0609020204030204" pitchFamily="49" charset="0"/>
              </a:rPr>
              <a:t> exception = new </a:t>
            </a:r>
            <a:r>
              <a:rPr lang="en-US" altLang="zh-CN" sz="1600" dirty="0" err="1">
                <a:latin typeface="Consolas" panose="020B0609020204030204" pitchFamily="49" charset="0"/>
              </a:rPr>
              <a:t>RedefinedException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def.getLine</a:t>
            </a:r>
            <a:r>
              <a:rPr lang="en-US" altLang="zh-CN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exception.write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return;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VarSymbol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varSymbol</a:t>
            </a:r>
            <a:r>
              <a:rPr lang="en-US" altLang="zh-CN" sz="1600" dirty="0">
                <a:latin typeface="Consolas" panose="020B0609020204030204" pitchFamily="49" charset="0"/>
              </a:rPr>
              <a:t> = new </a:t>
            </a:r>
            <a:r>
              <a:rPr lang="en-US" altLang="zh-CN" sz="1600" dirty="0" err="1">
                <a:latin typeface="Consolas" panose="020B0609020204030204" pitchFamily="49" charset="0"/>
              </a:rPr>
              <a:t>VarSymbol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def,depth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curSymbolTable.addSymbol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varSymbol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A75733-2E0A-ECF9-D698-F57628C6577F}"/>
              </a:ext>
            </a:extLst>
          </p:cNvPr>
          <p:cNvSpPr txBox="1"/>
          <p:nvPr/>
        </p:nvSpPr>
        <p:spPr>
          <a:xfrm>
            <a:off x="5958682" y="1602402"/>
            <a:ext cx="5991225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public void addFuncDef(FuncDef funcDef)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// 在上一层的符号表加入函数定义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SymbolTable newSymbolTable = curSymbolTable;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traceBackSymbolTable();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if(findSymbol(funcDef.getIdent(), false) != null)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重定义报错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RedefinedException exception = new RedefinedException(funcDef.getIdent().getLine());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exception.write();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FuncSymbol funcSymbol = new FuncSymbol(funcDef,depth);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curSymbolTable.addSymbol(funcSymbol);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curSymbolTable = newSymbolTable;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depth++;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84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符号系统编码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3814387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符号系统：查询符号</a:t>
            </a:r>
            <a:endParaRPr 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CA75733-2E0A-ECF9-D698-F57628C6577F}"/>
              </a:ext>
            </a:extLst>
          </p:cNvPr>
          <p:cNvSpPr txBox="1"/>
          <p:nvPr/>
        </p:nvSpPr>
        <p:spPr>
          <a:xfrm>
            <a:off x="3491707" y="2095856"/>
            <a:ext cx="59912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Symbol </a:t>
            </a:r>
            <a:r>
              <a:rPr lang="en-US" altLang="zh-CN" sz="1600" dirty="0" err="1">
                <a:latin typeface="Consolas" panose="020B0609020204030204" pitchFamily="49" charset="0"/>
              </a:rPr>
              <a:t>findSymbol</a:t>
            </a:r>
            <a:r>
              <a:rPr lang="en-US" altLang="zh-CN" sz="1600" dirty="0">
                <a:latin typeface="Consolas" panose="020B0609020204030204" pitchFamily="49" charset="0"/>
              </a:rPr>
              <a:t>(Ident </a:t>
            </a:r>
            <a:r>
              <a:rPr lang="en-US" altLang="zh-CN" sz="1600" dirty="0" err="1">
                <a:latin typeface="Consolas" panose="020B0609020204030204" pitchFamily="49" charset="0"/>
              </a:rPr>
              <a:t>ident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boolean</a:t>
            </a:r>
            <a:r>
              <a:rPr lang="en-US" altLang="zh-CN" sz="1600" dirty="0">
                <a:latin typeface="Consolas" panose="020B0609020204030204" pitchFamily="49" charset="0"/>
              </a:rPr>
              <a:t> recurse)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String name = </a:t>
            </a:r>
            <a:r>
              <a:rPr lang="en-US" altLang="zh-CN" sz="1600" dirty="0" err="1">
                <a:latin typeface="Consolas" panose="020B0609020204030204" pitchFamily="49" charset="0"/>
              </a:rPr>
              <a:t>ident.toString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if(!recurse)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curSymbolTable.findSymbol</a:t>
            </a:r>
            <a:r>
              <a:rPr lang="en-US" altLang="zh-CN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curSymbolTable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Symbol </a:t>
            </a:r>
            <a:r>
              <a:rPr lang="en-US" altLang="zh-CN" sz="1600" dirty="0" err="1">
                <a:latin typeface="Consolas" panose="020B0609020204030204" pitchFamily="49" charset="0"/>
              </a:rPr>
              <a:t>symbol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symbolTable.findSymbol</a:t>
            </a:r>
            <a:r>
              <a:rPr lang="en-US" altLang="zh-CN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while(symbol == null)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递归查找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symbolTable.getPre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</a:t>
            </a:r>
            <a:r>
              <a:rPr lang="en-US" altLang="zh-CN" sz="1600" dirty="0">
                <a:latin typeface="Consolas" panose="020B0609020204030204" pitchFamily="49" charset="0"/>
              </a:rPr>
              <a:t> == null) return null;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symbol = </a:t>
            </a:r>
            <a:r>
              <a:rPr lang="en-US" altLang="zh-CN" sz="1600" dirty="0" err="1">
                <a:latin typeface="Consolas" panose="020B0609020204030204" pitchFamily="49" charset="0"/>
              </a:rPr>
              <a:t>symbolTable.findSymbol</a:t>
            </a:r>
            <a:r>
              <a:rPr lang="en-US" altLang="zh-CN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symbol;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333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B2CF345-0079-449D-8461-CEC7455F5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67BB9-3D7B-4457-AA5B-CE31D9D7C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82ED70-2812-4AEA-B3D1-B9B7204CDC1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5925</TotalTime>
  <Words>5243</Words>
  <Application>Microsoft Office PowerPoint</Application>
  <PresentationFormat>宽屏</PresentationFormat>
  <Paragraphs>806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微软雅黑</vt:lpstr>
      <vt:lpstr>Arial</vt:lpstr>
      <vt:lpstr>Calibri</vt:lpstr>
      <vt:lpstr>Consolas</vt:lpstr>
      <vt:lpstr>Lucida Console</vt:lpstr>
      <vt:lpstr>OfficePLUS主题</vt:lpstr>
      <vt:lpstr>编译技术实验专题报告  ——中间代码（四元式）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茂 陈</cp:lastModifiedBy>
  <cp:revision>187</cp:revision>
  <cp:lastPrinted>2019-12-18T16:00:00Z</cp:lastPrinted>
  <dcterms:created xsi:type="dcterms:W3CDTF">2019-12-18T16:00:00Z</dcterms:created>
  <dcterms:modified xsi:type="dcterms:W3CDTF">2023-10-30T05:33:42Z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