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413" r:id="rId6"/>
    <p:sldId id="258" r:id="rId7"/>
    <p:sldId id="305" r:id="rId8"/>
    <p:sldId id="435" r:id="rId9"/>
    <p:sldId id="434" r:id="rId10"/>
    <p:sldId id="441" r:id="rId11"/>
    <p:sldId id="414" r:id="rId12"/>
    <p:sldId id="415" r:id="rId13"/>
    <p:sldId id="436" r:id="rId14"/>
    <p:sldId id="442" r:id="rId15"/>
    <p:sldId id="437" r:id="rId16"/>
    <p:sldId id="439" r:id="rId17"/>
    <p:sldId id="443" r:id="rId18"/>
    <p:sldId id="440" r:id="rId19"/>
    <p:sldId id="444" r:id="rId20"/>
    <p:sldId id="43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F72"/>
    <a:srgbClr val="66FF99"/>
    <a:srgbClr val="A3836E"/>
    <a:srgbClr val="434042"/>
    <a:srgbClr val="65B5C5"/>
    <a:srgbClr val="1BA7C3"/>
    <a:srgbClr val="1C94BE"/>
    <a:srgbClr val="02DAFC"/>
    <a:srgbClr val="02DDFF"/>
    <a:srgbClr val="03B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6220" autoAdjust="0"/>
  </p:normalViewPr>
  <p:slideViewPr>
    <p:cSldViewPr snapToGrid="0">
      <p:cViewPr varScale="1">
        <p:scale>
          <a:sx n="108" d="100"/>
          <a:sy n="108" d="100"/>
        </p:scale>
        <p:origin x="7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上述编译器的整体架构，对应北航编译实验每一个环节的任务。在作业</a:t>
            </a:r>
            <a:r>
              <a:rPr lang="en-US" altLang="zh-CN" dirty="0"/>
              <a:t>1</a:t>
            </a:r>
            <a:r>
              <a:rPr lang="zh-CN" altLang="en-US" dirty="0"/>
              <a:t>中，学生需要完成一个词法分析器，实现词语的识别。在作业</a:t>
            </a:r>
            <a:r>
              <a:rPr lang="en-US" altLang="zh-CN" dirty="0"/>
              <a:t>2</a:t>
            </a:r>
            <a:r>
              <a:rPr lang="zh-CN" altLang="en-US" dirty="0"/>
              <a:t>中，学生需要完成语法分析器，建立出对应的语法树。在作业</a:t>
            </a:r>
            <a:r>
              <a:rPr lang="en-US" altLang="zh-CN" dirty="0"/>
              <a:t>3</a:t>
            </a:r>
            <a:r>
              <a:rPr lang="zh-CN" altLang="en-US" dirty="0"/>
              <a:t>中，学生需要实现符号表管理及语义分析，对未定义、重定义等一系列错误进行处理。在作业</a:t>
            </a:r>
            <a:r>
              <a:rPr lang="en-US" altLang="zh-CN" dirty="0"/>
              <a:t>4</a:t>
            </a:r>
            <a:r>
              <a:rPr lang="zh-CN" altLang="en-US" dirty="0"/>
              <a:t>中，学生可以选择三个难度不同的子任务。较难的是自行设计中间代码，生成中间代码再翻译成目标代码</a:t>
            </a:r>
            <a:r>
              <a:rPr lang="en-US" altLang="zh-CN" dirty="0"/>
              <a:t>MIPS</a:t>
            </a:r>
            <a:r>
              <a:rPr lang="zh-CN" altLang="en-US" dirty="0"/>
              <a:t>。较为简单的是生成中间代码</a:t>
            </a:r>
            <a:r>
              <a:rPr lang="en-US" altLang="zh-CN" dirty="0"/>
              <a:t>PCODE</a:t>
            </a:r>
            <a:r>
              <a:rPr lang="zh-CN" altLang="en-US" dirty="0"/>
              <a:t>并解释执行，或生成中间代码</a:t>
            </a:r>
            <a:r>
              <a:rPr lang="en-US" altLang="zh-CN" dirty="0"/>
              <a:t>LLVM</a:t>
            </a:r>
            <a:r>
              <a:rPr lang="zh-CN" altLang="en-US" dirty="0"/>
              <a:t>。选择生成</a:t>
            </a:r>
            <a:r>
              <a:rPr lang="en-US" altLang="zh-CN" dirty="0"/>
              <a:t>MIPS</a:t>
            </a:r>
            <a:r>
              <a:rPr lang="zh-CN" altLang="en-US" dirty="0"/>
              <a:t>目标代码的同学，还可以选做优化竞速，实现多种代码优化，在竞速排行榜中不断进步。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5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6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4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1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2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7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96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符号表的生成主要有以下几个操作：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初始时，创建一个全局变量符号表，</a:t>
            </a:r>
            <a:r>
              <a:rPr lang="en-US" altLang="zh-CN" sz="800" dirty="0"/>
              <a:t>cur</a:t>
            </a:r>
            <a:r>
              <a:rPr lang="zh-CN" altLang="en-US" sz="800" dirty="0"/>
              <a:t>指向该符号表。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编译时，遇到变量声明语句，解析出需要的信息（一般包括类型、维度、大小等），填入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编译时，进入新的作用域（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），生成新的符号表，设置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next</a:t>
            </a:r>
            <a:r>
              <a:rPr lang="zh-CN" altLang="en-US" sz="800" dirty="0"/>
              <a:t>指针指向新符号表，新符号表的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设置为</a:t>
            </a:r>
            <a:r>
              <a:rPr lang="en-US" altLang="zh-CN" sz="800" dirty="0"/>
              <a:t>cur</a:t>
            </a:r>
            <a:r>
              <a:rPr lang="zh-CN" altLang="en-US" sz="800" dirty="0"/>
              <a:t>，然后将</a:t>
            </a:r>
            <a:r>
              <a:rPr lang="en-US" altLang="zh-CN" sz="800" dirty="0"/>
              <a:t>cur</a:t>
            </a:r>
            <a:r>
              <a:rPr lang="zh-CN" altLang="en-US" sz="800" dirty="0"/>
              <a:t>指向新符号表，后续会在新符号表上填入信息。</a:t>
            </a:r>
            <a:endParaRPr lang="en-US" altLang="zh-CN" sz="800" dirty="0"/>
          </a:p>
          <a:p>
            <a:pPr marL="228600" indent="-228600">
              <a:buAutoNum type="arabicPeriod"/>
            </a:pPr>
            <a:r>
              <a:rPr lang="zh-CN" altLang="en-US" sz="800" dirty="0"/>
              <a:t>编译时，离开作用域（</a:t>
            </a:r>
            <a:r>
              <a:rPr lang="en-US" altLang="zh-CN" sz="800" dirty="0"/>
              <a:t>block</a:t>
            </a:r>
            <a:r>
              <a:rPr lang="zh-CN" altLang="en-US" sz="800" dirty="0"/>
              <a:t>），通过</a:t>
            </a:r>
            <a:r>
              <a:rPr lang="en-US" altLang="zh-CN" sz="800" dirty="0"/>
              <a:t>cur</a:t>
            </a:r>
            <a:r>
              <a:rPr lang="zh-CN" altLang="en-US" sz="800" dirty="0"/>
              <a:t>指向的符号表的</a:t>
            </a:r>
            <a:r>
              <a:rPr lang="en-US" altLang="zh-CN" sz="800" dirty="0"/>
              <a:t>pre</a:t>
            </a:r>
            <a:r>
              <a:rPr lang="zh-CN" altLang="en-US" sz="800" dirty="0"/>
              <a:t>指针回溯至外层符号表，并对应修改</a:t>
            </a:r>
            <a:r>
              <a:rPr lang="en-US" altLang="zh-CN" sz="800" dirty="0"/>
              <a:t>cur</a:t>
            </a:r>
            <a:r>
              <a:rPr lang="zh-CN" altLang="en-US" sz="800" dirty="0"/>
              <a:t>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D8765-8EF3-408C-9341-152904E414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8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7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1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8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276466-61D6-871E-EA44-7CBD910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436265D-F201-9D4B-B460-3A0284E4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D0E658-4A72-C97C-093E-382DC7E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  <p:sldLayoutId id="2147483673" r:id="rId1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符号表管理 </a:t>
            </a:r>
            <a:r>
              <a:rPr lang="en-US" altLang="zh-CN" sz="2800" dirty="0">
                <a:cs typeface="+mn-ea"/>
                <a:sym typeface="+mn-lt"/>
              </a:rPr>
              <a:t>&amp; </a:t>
            </a:r>
            <a:r>
              <a:rPr lang="zh-CN" altLang="en-US" sz="2800" dirty="0">
                <a:cs typeface="+mn-ea"/>
                <a:sym typeface="+mn-lt"/>
              </a:rPr>
              <a:t>错误处理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321CBB-4A3E-AA69-474B-57A43FE6A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264" y="4930255"/>
            <a:ext cx="5357061" cy="296271"/>
          </a:xfrm>
        </p:spPr>
        <p:txBody>
          <a:bodyPr/>
          <a:lstStyle/>
          <a:p>
            <a:r>
              <a:rPr lang="en-US" altLang="zh-CN" sz="1800" dirty="0"/>
              <a:t>2023.10.9</a:t>
            </a:r>
            <a:endParaRPr lang="zh-CN" altLang="en-US" sz="1800" dirty="0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8FF04328-3DEB-C54D-FA6A-4DFD54880997}"/>
              </a:ext>
            </a:extLst>
          </p:cNvPr>
          <p:cNvSpPr txBox="1">
            <a:spLocks/>
          </p:cNvSpPr>
          <p:nvPr/>
        </p:nvSpPr>
        <p:spPr>
          <a:xfrm>
            <a:off x="980265" y="4556383"/>
            <a:ext cx="5357061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封皓然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434411B-56F4-E733-C79E-A57BBDE8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17154"/>
              </p:ext>
            </p:extLst>
          </p:nvPr>
        </p:nvGraphicFramePr>
        <p:xfrm>
          <a:off x="670718" y="1938866"/>
          <a:ext cx="10879932" cy="3760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34787386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439207155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61316409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405924280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6642564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缺少分号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报错行号为分号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ConstDecl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VarDecl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8003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缺少右小括号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报错行号为右小括号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、函数定义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59148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缺少右中括号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报错行号为右中括号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前一个非终结符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数组定义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']’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5293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DF54041-5012-019D-4704-B7219E6258D8}"/>
              </a:ext>
            </a:extLst>
          </p:cNvPr>
          <p:cNvSpPr txBox="1"/>
          <p:nvPr/>
        </p:nvSpPr>
        <p:spPr>
          <a:xfrm>
            <a:off x="670718" y="127637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语法错误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57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829AECA-A6E3-77DA-1CF1-AEC1AF4F3091}"/>
              </a:ext>
            </a:extLst>
          </p:cNvPr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CBC010-9298-F327-8811-1EC9E35F5E04}"/>
              </a:ext>
            </a:extLst>
          </p:cNvPr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A91B29-83EB-B604-1C7F-C5BD3F8679C2}"/>
              </a:ext>
            </a:extLst>
          </p:cNvPr>
          <p:cNvSpPr txBox="1"/>
          <p:nvPr/>
        </p:nvSpPr>
        <p:spPr>
          <a:xfrm>
            <a:off x="714833" y="1208676"/>
            <a:ext cx="98849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en-US" altLang="zh-CN" sz="2400" dirty="0" err="1">
                <a:solidFill>
                  <a:srgbClr val="00B050"/>
                </a:solidFill>
              </a:rPr>
              <a:t>VarDecl</a:t>
            </a:r>
            <a:r>
              <a:rPr lang="en-US" altLang="zh-CN" sz="2400" dirty="0">
                <a:solidFill>
                  <a:srgbClr val="00B050"/>
                </a:solidFill>
              </a:rPr>
              <a:t> -&gt; </a:t>
            </a:r>
            <a:r>
              <a:rPr lang="en-US" altLang="zh-CN" sz="2400" dirty="0" err="1">
                <a:solidFill>
                  <a:srgbClr val="00B050"/>
                </a:solidFill>
              </a:rPr>
              <a:t>BType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VarDef</a:t>
            </a:r>
            <a:r>
              <a:rPr lang="en-US" altLang="zh-CN" sz="2400" dirty="0">
                <a:solidFill>
                  <a:srgbClr val="00B050"/>
                </a:solidFill>
              </a:rPr>
              <a:t> {‘,’ </a:t>
            </a:r>
            <a:r>
              <a:rPr lang="en-US" altLang="zh-CN" sz="2400" dirty="0" err="1">
                <a:solidFill>
                  <a:srgbClr val="00B050"/>
                </a:solidFill>
              </a:rPr>
              <a:t>VarDef</a:t>
            </a:r>
            <a:r>
              <a:rPr lang="en-US" altLang="zh-CN" sz="2400" dirty="0">
                <a:solidFill>
                  <a:srgbClr val="00B050"/>
                </a:solidFill>
              </a:rPr>
              <a:t>} ‘;’ 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public</a:t>
            </a:r>
            <a:r>
              <a:rPr lang="en-US" altLang="zh-CN" sz="2400" dirty="0"/>
              <a:t> void </a:t>
            </a:r>
            <a:r>
              <a:rPr lang="en-US" altLang="zh-CN" sz="2400" dirty="0" err="1"/>
              <a:t>VarDecl</a:t>
            </a:r>
            <a:r>
              <a:rPr lang="en-US" altLang="zh-CN" sz="2400" dirty="0"/>
              <a:t>(){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BType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VarDef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while(word == ‘,’){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VarDef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}	</a:t>
            </a:r>
          </a:p>
          <a:p>
            <a:r>
              <a:rPr lang="en-US" altLang="zh-CN" sz="2400" dirty="0"/>
              <a:t>    if(word==‘;’){</a:t>
            </a:r>
          </a:p>
          <a:p>
            <a:r>
              <a:rPr lang="en-US" altLang="zh-CN" sz="2400" dirty="0"/>
              <a:t>        …	</a:t>
            </a:r>
          </a:p>
          <a:p>
            <a:r>
              <a:rPr lang="en-US" altLang="zh-CN" sz="2400" dirty="0"/>
              <a:t>    }else{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FF0000"/>
                </a:solidFill>
              </a:rPr>
              <a:t>error();</a:t>
            </a:r>
            <a:r>
              <a:rPr lang="en-US" altLang="zh-CN" sz="2400" dirty="0"/>
              <a:t>	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46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434411B-56F4-E733-C79E-A57BBDE8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73461"/>
              </p:ext>
            </p:extLst>
          </p:nvPr>
        </p:nvGraphicFramePr>
        <p:xfrm>
          <a:off x="670718" y="1938866"/>
          <a:ext cx="10879932" cy="4034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34787386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439207155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61316409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405924280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6642564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名字重定义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函数名或者变量名在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当前作用域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下重复定义。注意，变量一定是同一级作用域下才会判定出错，不同级作用域下，内层会覆盖外层定义。报错行号为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&lt;Ident&gt;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 </a:t>
                      </a:r>
                      <a:endParaRPr lang="zh-CN" altLang="en-US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行数。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 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&gt;&lt;Ident&gt; …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&lt;Ident&gt; ...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078003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未定义的名字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使用了未定义的标识符报错行号为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&lt;Ident&gt;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 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 …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2259148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函数参数个数不匹配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函数调用语句中，参数个数与函数定义中的参数个数不匹配。报错行号为函数调用语句的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&gt;→&lt;Ident&gt;‘(’[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]‘)’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5293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DF54041-5012-019D-4704-B7219E6258D8}"/>
              </a:ext>
            </a:extLst>
          </p:cNvPr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3FE57-7C4F-B5D9-CD2C-C4B1B749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27" y="679784"/>
            <a:ext cx="4004010" cy="1015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09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434411B-56F4-E733-C79E-A57BBDE8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43277"/>
              </p:ext>
            </p:extLst>
          </p:nvPr>
        </p:nvGraphicFramePr>
        <p:xfrm>
          <a:off x="670718" y="1938866"/>
          <a:ext cx="10879932" cy="430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34787386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439207155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61316409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405924280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6642564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函数参数类型不匹配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函数调用语句中，参数类型与函数定义中对应位置的参数类型不匹配。报错行号为函数调用语句的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UnaryExp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&gt;→&lt;Ident&gt;‘(’[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FuncRParams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]‘)’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078003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无返回值的函数存在不匹配 </a:t>
                      </a:r>
                      <a:endParaRPr lang="zh-CN" altLang="en-US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&gt;→‘return’ {‘[’Exp’]’}‘;’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2259148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有返回值的函数缺少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endParaRPr lang="en-US" altLang="zh-CN" dirty="0"/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只需要考虑函数末尾是否存在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语句，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无需考虑数据流。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报错行号为函数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结尾的’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FuncType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 Ident&gt; ‘(’ 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FuncFParams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&gt;] ‘)’ &lt;Block&gt;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MainFuncDef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'int' 'main' '(' ')' &lt;Block&gt; 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5293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DF54041-5012-019D-4704-B7219E6258D8}"/>
              </a:ext>
            </a:extLst>
          </p:cNvPr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4EB0A4-65EA-3887-08FE-2FB40DEAE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27" y="679784"/>
            <a:ext cx="4004010" cy="1015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994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829AECA-A6E3-77DA-1CF1-AEC1AF4F3091}"/>
              </a:ext>
            </a:extLst>
          </p:cNvPr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CBC010-9298-F327-8811-1EC9E35F5E04}"/>
              </a:ext>
            </a:extLst>
          </p:cNvPr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A91B29-83EB-B604-1C7F-C5BD3F8679C2}"/>
              </a:ext>
            </a:extLst>
          </p:cNvPr>
          <p:cNvSpPr txBox="1"/>
          <p:nvPr/>
        </p:nvSpPr>
        <p:spPr>
          <a:xfrm>
            <a:off x="714833" y="1208676"/>
            <a:ext cx="98849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 </a:t>
            </a:r>
            <a:r>
              <a:rPr lang="en-US" altLang="zh-CN" sz="2400" dirty="0" err="1">
                <a:solidFill>
                  <a:srgbClr val="00B050"/>
                </a:solidFill>
              </a:rPr>
              <a:t>FuncDef</a:t>
            </a:r>
            <a:r>
              <a:rPr lang="en-US" altLang="zh-CN" sz="2400" dirty="0">
                <a:solidFill>
                  <a:srgbClr val="00B050"/>
                </a:solidFill>
              </a:rPr>
              <a:t> -&gt; </a:t>
            </a:r>
            <a:r>
              <a:rPr lang="en-US" altLang="zh-CN" sz="2400" dirty="0" err="1">
                <a:solidFill>
                  <a:srgbClr val="00B050"/>
                </a:solidFill>
              </a:rPr>
              <a:t>FuncType</a:t>
            </a:r>
            <a:r>
              <a:rPr lang="en-US" altLang="zh-CN" sz="2400" dirty="0">
                <a:solidFill>
                  <a:srgbClr val="00B050"/>
                </a:solidFill>
              </a:rPr>
              <a:t> Ident ‘(‘ [</a:t>
            </a:r>
            <a:r>
              <a:rPr lang="en-US" altLang="zh-CN" sz="2400" dirty="0" err="1">
                <a:solidFill>
                  <a:srgbClr val="00B050"/>
                </a:solidFill>
              </a:rPr>
              <a:t>FuncParams</a:t>
            </a:r>
            <a:r>
              <a:rPr lang="en-US" altLang="zh-CN" sz="2400" dirty="0">
                <a:solidFill>
                  <a:srgbClr val="00B050"/>
                </a:solidFill>
              </a:rPr>
              <a:t>] ‘)’ Block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// Block -&gt; ‘{‘ {</a:t>
            </a:r>
            <a:r>
              <a:rPr lang="en-US" altLang="zh-CN" sz="2400" dirty="0" err="1">
                <a:solidFill>
                  <a:srgbClr val="00B050"/>
                </a:solidFill>
              </a:rPr>
              <a:t>BlockItem</a:t>
            </a:r>
            <a:r>
              <a:rPr lang="en-US" altLang="zh-CN" sz="2400" dirty="0">
                <a:solidFill>
                  <a:srgbClr val="00B050"/>
                </a:solidFill>
              </a:rPr>
              <a:t>} ‘}’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public</a:t>
            </a:r>
            <a:r>
              <a:rPr lang="en-US" altLang="zh-CN" sz="2400" dirty="0"/>
              <a:t> int Block(){</a:t>
            </a:r>
          </a:p>
          <a:p>
            <a:r>
              <a:rPr lang="en-US" altLang="zh-CN" sz="2400" dirty="0"/>
              <a:t>    if(word == ‘{’)    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{</a:t>
            </a:r>
            <a:r>
              <a:rPr lang="en-US" altLang="zh-CN" sz="2400" dirty="0" err="1"/>
              <a:t>BlockItem</a:t>
            </a:r>
            <a:r>
              <a:rPr lang="en-US" altLang="zh-CN" sz="2400" dirty="0"/>
              <a:t>()};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    if(word == ‘}’)    …</a:t>
            </a:r>
          </a:p>
          <a:p>
            <a:r>
              <a:rPr lang="en-US" altLang="zh-CN" sz="2400" dirty="0"/>
              <a:t>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32BF72"/>
                </a:solidFill>
              </a:rPr>
              <a:t>//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32BF72"/>
                </a:solidFill>
              </a:rPr>
              <a:t>判断</a:t>
            </a:r>
            <a:r>
              <a:rPr lang="en-US" altLang="zh-CN" sz="2400" dirty="0">
                <a:solidFill>
                  <a:srgbClr val="32BF72"/>
                </a:solidFill>
              </a:rPr>
              <a:t>return [Exp];</a:t>
            </a:r>
            <a:r>
              <a:rPr lang="zh-CN" altLang="en-US" sz="2400" dirty="0">
                <a:solidFill>
                  <a:srgbClr val="32BF72"/>
                </a:solidFill>
              </a:rPr>
              <a:t>是否存在</a:t>
            </a:r>
            <a:endParaRPr lang="en-US" altLang="zh-CN" sz="2400" dirty="0">
              <a:solidFill>
                <a:srgbClr val="32BF72"/>
              </a:solidFill>
            </a:endParaRPr>
          </a:p>
          <a:p>
            <a:r>
              <a:rPr lang="en-US" altLang="zh-CN" sz="2400" dirty="0"/>
              <a:t>    </a:t>
            </a:r>
          </a:p>
          <a:p>
            <a:r>
              <a:rPr lang="en-US" altLang="zh-CN" sz="2400" dirty="0"/>
              <a:t>    return flag;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98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434411B-56F4-E733-C79E-A57BBDE8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3216"/>
              </p:ext>
            </p:extLst>
          </p:nvPr>
        </p:nvGraphicFramePr>
        <p:xfrm>
          <a:off x="670718" y="1938866"/>
          <a:ext cx="10879932" cy="3542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34787386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439207155"/>
                    </a:ext>
                  </a:extLst>
                </a:gridCol>
                <a:gridCol w="4387850">
                  <a:extLst>
                    <a:ext uri="{9D8B030D-6E8A-4147-A177-3AD203B41FA5}">
                      <a16:colId xmlns:a16="http://schemas.microsoft.com/office/drawing/2014/main" val="61316409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3405924280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86642564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不能改变常量的值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为常量时，不能对其修改。报错行号为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 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&gt;‘=’ &lt;Exp&gt;‘;’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&gt;‘=’ ‘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’’(’’)’’;’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0780031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中格式字符与表达式个数不匹配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所在行号。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→‘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’‘(’&lt;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FormatString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&gt;{, &lt;Exp&gt;}’)’‘;’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2259148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在非循环块中使用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endParaRPr lang="zh-CN" altLang="en-US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报错行号为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break’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与’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 号。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&gt;→‘break’‘;’</a:t>
                      </a:r>
                    </a:p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&gt;→‘continue’‘;’</a:t>
                      </a:r>
                    </a:p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295293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DF54041-5012-019D-4704-B7219E6258D8}"/>
              </a:ext>
            </a:extLst>
          </p:cNvPr>
          <p:cNvSpPr txBox="1"/>
          <p:nvPr/>
        </p:nvSpPr>
        <p:spPr>
          <a:xfrm>
            <a:off x="670718" y="1276376"/>
            <a:ext cx="245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333333"/>
                </a:solidFill>
                <a:effectLst/>
                <a:latin typeface="MicrosoftYaHei-Bold"/>
              </a:rPr>
              <a:t>符号表相关错误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D749B9-5383-2969-88A4-D64B04265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98" y="627867"/>
            <a:ext cx="4093983" cy="1017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843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829AECA-A6E3-77DA-1CF1-AEC1AF4F3091}"/>
              </a:ext>
            </a:extLst>
          </p:cNvPr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CBC010-9298-F327-8811-1EC9E35F5E04}"/>
              </a:ext>
            </a:extLst>
          </p:cNvPr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A91B29-83EB-B604-1C7F-C5BD3F8679C2}"/>
              </a:ext>
            </a:extLst>
          </p:cNvPr>
          <p:cNvSpPr txBox="1"/>
          <p:nvPr/>
        </p:nvSpPr>
        <p:spPr>
          <a:xfrm>
            <a:off x="714833" y="1208676"/>
            <a:ext cx="988498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Stmt</a:t>
            </a:r>
            <a:r>
              <a:rPr lang="en-US" altLang="zh-CN" sz="2000" dirty="0">
                <a:solidFill>
                  <a:srgbClr val="00B050"/>
                </a:solidFill>
              </a:rPr>
              <a:t> →'for' '(' [</a:t>
            </a:r>
            <a:r>
              <a:rPr lang="en-US" altLang="zh-CN" sz="2000" dirty="0" err="1">
                <a:solidFill>
                  <a:srgbClr val="00B050"/>
                </a:solidFill>
              </a:rPr>
              <a:t>ForStmt</a:t>
            </a:r>
            <a:r>
              <a:rPr lang="en-US" altLang="zh-CN" sz="2000" dirty="0">
                <a:solidFill>
                  <a:srgbClr val="00B050"/>
                </a:solidFill>
              </a:rPr>
              <a:t>] ';' [Cond] ';' [</a:t>
            </a:r>
            <a:r>
              <a:rPr lang="en-US" altLang="zh-CN" sz="2000" dirty="0" err="1">
                <a:solidFill>
                  <a:srgbClr val="00B050"/>
                </a:solidFill>
              </a:rPr>
              <a:t>ForStmt</a:t>
            </a:r>
            <a:r>
              <a:rPr lang="en-US" altLang="zh-CN" sz="2000" dirty="0">
                <a:solidFill>
                  <a:srgbClr val="00B050"/>
                </a:solidFill>
              </a:rPr>
              <a:t>] ')' </a:t>
            </a:r>
            <a:r>
              <a:rPr lang="en-US" altLang="zh-CN" sz="2000" dirty="0" err="1">
                <a:solidFill>
                  <a:srgbClr val="00B050"/>
                </a:solidFill>
              </a:rPr>
              <a:t>Stmt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/>
                </a:solidFill>
              </a:rPr>
              <a:t>Int </a:t>
            </a:r>
            <a:r>
              <a:rPr lang="en-US" altLang="zh-CN" sz="2000" dirty="0"/>
              <a:t>loop = 0</a:t>
            </a:r>
            <a:r>
              <a:rPr lang="en-US" altLang="zh-CN" sz="2000" dirty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public</a:t>
            </a:r>
            <a:r>
              <a:rPr lang="en-US" altLang="zh-CN" sz="2000" dirty="0"/>
              <a:t> void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(){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dirty="0"/>
              <a:t>	else if(word == for){</a:t>
            </a:r>
          </a:p>
          <a:p>
            <a:r>
              <a:rPr lang="en-US" altLang="zh-CN" sz="2000" dirty="0"/>
              <a:t>		if(‘(‘)…</a:t>
            </a:r>
          </a:p>
          <a:p>
            <a:r>
              <a:rPr lang="en-US" altLang="zh-CN" sz="2000" dirty="0"/>
              <a:t>		if(</a:t>
            </a:r>
            <a:r>
              <a:rPr lang="en-US" altLang="zh-CN" sz="2000" dirty="0" err="1"/>
              <a:t>ForStmt</a:t>
            </a:r>
            <a:r>
              <a:rPr lang="en-US" altLang="zh-CN" sz="2000" dirty="0"/>
              <a:t>)…</a:t>
            </a:r>
          </a:p>
          <a:p>
            <a:r>
              <a:rPr lang="en-US" altLang="zh-CN" sz="2000" dirty="0"/>
              <a:t>		if(‘;’)…</a:t>
            </a:r>
          </a:p>
          <a:p>
            <a:r>
              <a:rPr lang="en-US" altLang="zh-CN" sz="2000" dirty="0"/>
              <a:t>		if(Cond)…</a:t>
            </a:r>
          </a:p>
          <a:p>
            <a:r>
              <a:rPr lang="en-US" altLang="zh-CN" sz="2000" dirty="0"/>
              <a:t>		if(‘;’)…</a:t>
            </a:r>
          </a:p>
          <a:p>
            <a:r>
              <a:rPr lang="en-US" altLang="zh-CN" sz="2000" dirty="0"/>
              <a:t>		if(</a:t>
            </a:r>
            <a:r>
              <a:rPr lang="en-US" altLang="zh-CN" sz="2000" dirty="0" err="1"/>
              <a:t>ForStmt</a:t>
            </a:r>
            <a:r>
              <a:rPr lang="en-US" altLang="zh-CN" sz="2000" dirty="0"/>
              <a:t>)…</a:t>
            </a:r>
          </a:p>
          <a:p>
            <a:r>
              <a:rPr lang="en-US" altLang="zh-CN" sz="2000" dirty="0"/>
              <a:t>		if(‘)‘)…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loop += 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FF0000"/>
                </a:solidFill>
              </a:rPr>
              <a:t>loop -= 1;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20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31726" y="2981325"/>
            <a:ext cx="2651723" cy="895350"/>
          </a:xfrm>
        </p:spPr>
        <p:txBody>
          <a:bodyPr/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16399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4DD251-B7D9-B74F-A84B-7A25E913FDEF}"/>
              </a:ext>
            </a:extLst>
          </p:cNvPr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4DD1DA-EB20-97FE-68D2-DFA6AA80A01B}"/>
              </a:ext>
            </a:extLst>
          </p:cNvPr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94832-E334-86D3-AA9D-274EA9890805}"/>
              </a:ext>
            </a:extLst>
          </p:cNvPr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368510-4255-FCB3-E5BD-7D8465DB7219}"/>
              </a:ext>
            </a:extLst>
          </p:cNvPr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F491F7-69F5-79DE-2176-3AD53BA865CD}"/>
              </a:ext>
            </a:extLst>
          </p:cNvPr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1CA484-B9D0-B94B-CA27-98B76EE2BEE7}"/>
              </a:ext>
            </a:extLst>
          </p:cNvPr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FF0681-E7CE-3998-FE3E-FF8D043AFCC9}"/>
              </a:ext>
            </a:extLst>
          </p:cNvPr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930D96-5506-AD66-25CC-D233AF618F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CC4CB7-3A1B-69E6-430E-6198436C8F0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55429B3-58F2-AC47-23CB-51C940B12DA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54AB95-1FC4-A13B-03B7-4E13B00AD5F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C82A275-63C7-9D1D-B0C5-AB4628FAF5F5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4354E6-7D4F-7994-B451-20073301EE6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89BEAB8-F8A7-5929-CD99-F70F58D821B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C2E16A-6DEE-41EE-FC18-43DB754E666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8E38B371-4645-1685-9A95-E0770E01A35B}"/>
              </a:ext>
            </a:extLst>
          </p:cNvPr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1F93E71-A3AB-5D0C-5EAF-A1527813ED4E}"/>
              </a:ext>
            </a:extLst>
          </p:cNvPr>
          <p:cNvCxnSpPr>
            <a:cxnSpLocks/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98442BF-1977-0B0F-26F8-C598336EE90A}"/>
              </a:ext>
            </a:extLst>
          </p:cNvPr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9A2B4AC-031A-0611-F4C2-B7B37096B0F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402A18E5-CC40-FE8C-C50F-39311347EB12}"/>
              </a:ext>
            </a:extLst>
          </p:cNvPr>
          <p:cNvSpPr/>
          <p:nvPr/>
        </p:nvSpPr>
        <p:spPr>
          <a:xfrm>
            <a:off x="4761352" y="2773680"/>
            <a:ext cx="2536418" cy="29870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64C7E0-5125-95E2-9F34-92CEA4E2AFA3}"/>
              </a:ext>
            </a:extLst>
          </p:cNvPr>
          <p:cNvSpPr txBox="1"/>
          <p:nvPr/>
        </p:nvSpPr>
        <p:spPr>
          <a:xfrm>
            <a:off x="5121597" y="23476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错误处理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C60228F-0447-E536-F81B-DE73B19C0FF0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411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符号表管理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954760-6651-ED36-8F05-1ACADE6E8BB0}"/>
              </a:ext>
            </a:extLst>
          </p:cNvPr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1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符号表管理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306D7CA-1744-5179-FAEA-CB489F0B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" y="985018"/>
            <a:ext cx="10905332" cy="18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0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符号表是编译过程中的一个重要结构，主要用于记录各个符号的标识以及相应的信息，包括作用域、类型、大小、维度、存储地址等，在编译过程中遇到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应符号时即可快速查询到相应信息。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50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建表时间：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50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· 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多遍编译程序：词法分析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阶段建表，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语义分析和代码生成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阶段填表。</a:t>
            </a:r>
            <a:endParaRPr lang="en-US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50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	· </a:t>
            </a: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合并遍的编译程序：语义分析和代码生成阶段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建立并完善。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29AECA-A6E3-77DA-1CF1-AEC1AF4F3091}"/>
              </a:ext>
            </a:extLst>
          </p:cNvPr>
          <p:cNvSpPr txBox="1"/>
          <p:nvPr/>
        </p:nvSpPr>
        <p:spPr>
          <a:xfrm>
            <a:off x="1193800" y="3003550"/>
            <a:ext cx="21209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CBC010-9298-F327-8811-1EC9E35F5E04}"/>
              </a:ext>
            </a:extLst>
          </p:cNvPr>
          <p:cNvSpPr txBox="1"/>
          <p:nvPr/>
        </p:nvSpPr>
        <p:spPr>
          <a:xfrm>
            <a:off x="1276350" y="2794000"/>
            <a:ext cx="165100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EA91B29-83EB-B604-1C7F-C5BD3F8679C2}"/>
              </a:ext>
            </a:extLst>
          </p:cNvPr>
          <p:cNvSpPr txBox="1"/>
          <p:nvPr/>
        </p:nvSpPr>
        <p:spPr>
          <a:xfrm>
            <a:off x="670718" y="2942670"/>
            <a:ext cx="7419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public class</a:t>
            </a:r>
            <a:r>
              <a:rPr lang="en-US" altLang="zh-CN" dirty="0"/>
              <a:t> Symbol 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id;		// </a:t>
            </a:r>
            <a:r>
              <a:rPr lang="zh-CN" altLang="en-US" dirty="0"/>
              <a:t>当前单词对应的</a:t>
            </a:r>
            <a:r>
              <a:rPr lang="en-US" altLang="zh-CN" dirty="0"/>
              <a:t>poi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</a:t>
            </a:r>
            <a:r>
              <a:rPr lang="en-US" altLang="zh-CN" dirty="0" err="1"/>
              <a:t>tableId</a:t>
            </a:r>
            <a:r>
              <a:rPr lang="en-US" altLang="zh-CN" dirty="0"/>
              <a:t>; 	// </a:t>
            </a:r>
            <a:r>
              <a:rPr lang="zh-CN" altLang="en-US" dirty="0"/>
              <a:t>当前单词所在的符号表编号。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String token; 	// </a:t>
            </a:r>
            <a:r>
              <a:rPr lang="zh-CN" altLang="en-US" dirty="0"/>
              <a:t>当前单词所对应的字符串。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type; 		// 0 -&gt; a, 1 -&gt; a[], 2 -&gt; a[][], -1 -&gt; 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con;		// 1 -&gt; const, 0 -&gt; var 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数组的维数：</a:t>
            </a:r>
            <a:r>
              <a:rPr lang="en-US" altLang="zh-CN" dirty="0"/>
              <a:t>a[dim1][dim2]   dim1 dim2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变量的值：</a:t>
            </a:r>
            <a:r>
              <a:rPr lang="en-US" altLang="zh-CN" dirty="0" err="1"/>
              <a:t>val</a:t>
            </a:r>
            <a:r>
              <a:rPr lang="zh-CN" altLang="en-US" dirty="0"/>
              <a:t>，寄存器：</a:t>
            </a:r>
            <a:r>
              <a:rPr lang="en-US" altLang="zh-CN" dirty="0"/>
              <a:t>reg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func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// 	retype		// 0 -&gt; int, 1 -&gt; void   </a:t>
            </a:r>
          </a:p>
          <a:p>
            <a:r>
              <a:rPr lang="en-US" altLang="zh-CN" dirty="0"/>
              <a:t>    //	</a:t>
            </a:r>
            <a:r>
              <a:rPr lang="en-US" altLang="zh-CN" dirty="0" err="1"/>
              <a:t>paramNum</a:t>
            </a:r>
            <a:r>
              <a:rPr lang="en-US" altLang="zh-CN" dirty="0"/>
              <a:t>	// </a:t>
            </a:r>
            <a:r>
              <a:rPr lang="zh-CN" altLang="en-US" dirty="0"/>
              <a:t>参数数量</a:t>
            </a:r>
            <a:endParaRPr lang="en-US" altLang="zh-CN" dirty="0"/>
          </a:p>
          <a:p>
            <a:r>
              <a:rPr lang="en-US" altLang="zh-CN" dirty="0"/>
              <a:t>    // 	</a:t>
            </a:r>
            <a:r>
              <a:rPr lang="en-US" altLang="zh-CN" dirty="0" err="1"/>
              <a:t>paramTypeList</a:t>
            </a:r>
            <a:r>
              <a:rPr lang="en-US" altLang="zh-CN" dirty="0"/>
              <a:t>	// </a:t>
            </a:r>
            <a:r>
              <a:rPr lang="zh-CN" altLang="en-US" dirty="0"/>
              <a:t>参数类型</a:t>
            </a:r>
            <a:r>
              <a:rPr lang="en-US" altLang="zh-CN" dirty="0"/>
              <a:t> 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6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符号表管理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1BFB1239-1245-B6B1-3B9C-4ADBE998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" y="1047042"/>
            <a:ext cx="10022682" cy="337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符号表的插入：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检验在当前作用域符号表中是否发生了重定义错误，有则返回错误信息，无则将符号的信息插入当前作用域符号表中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符号表的查询：</a:t>
            </a:r>
            <a:endParaRPr lang="en-US" altLang="zh-CN" sz="1600" b="1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在当前作用域符号表中查询，是否有该变量名的记录，有则返回信息，无则继续操作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 </a:t>
            </a:r>
          </a:p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利用当前作用域符号表的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指针，访问外层作用域符号表。如果当前作用域符号表为最外层符号表（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指针为空），说明该变量名在各个符号表中都没有定义，此时报变量未定义错误；否则，进入外层作用域符号表，进行操作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1. </a:t>
            </a:r>
          </a:p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85E8C5-F725-478C-D1A2-81C4F4A46EBC}"/>
              </a:ext>
            </a:extLst>
          </p:cNvPr>
          <p:cNvSpPr txBox="1"/>
          <p:nvPr/>
        </p:nvSpPr>
        <p:spPr>
          <a:xfrm>
            <a:off x="670718" y="4333630"/>
            <a:ext cx="8809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public class</a:t>
            </a:r>
            <a:r>
              <a:rPr lang="en-US" altLang="zh-CN" dirty="0"/>
              <a:t> </a:t>
            </a:r>
            <a:r>
              <a:rPr lang="en-US" altLang="zh-CN" dirty="0" err="1"/>
              <a:t>SymbolTable</a:t>
            </a:r>
            <a:r>
              <a:rPr lang="en-US" altLang="zh-CN" dirty="0"/>
              <a:t>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public</a:t>
            </a:r>
            <a:r>
              <a:rPr lang="en-US" altLang="zh-CN" dirty="0"/>
              <a:t> int id; 		// </a:t>
            </a:r>
            <a:r>
              <a:rPr lang="zh-CN" altLang="en-US" dirty="0"/>
              <a:t>当前符号表的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int </a:t>
            </a:r>
            <a:r>
              <a:rPr lang="en-US" altLang="zh-CN" dirty="0" err="1"/>
              <a:t>fatherId</a:t>
            </a:r>
            <a:r>
              <a:rPr lang="en-US" altLang="zh-CN" dirty="0"/>
              <a:t>; 	// </a:t>
            </a:r>
            <a:r>
              <a:rPr lang="zh-CN" altLang="en-US" dirty="0"/>
              <a:t>当前符号表的父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solidFill>
                  <a:schemeClr val="accent1"/>
                </a:solidFill>
              </a:rPr>
              <a:t>public</a:t>
            </a:r>
            <a:r>
              <a:rPr lang="en-US" altLang="zh-CN" dirty="0"/>
              <a:t> HashMap&lt;String, Symbol&gt; directory = new HashMap&lt;&gt;();	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91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符号表管理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B97D837-6DD9-2A25-E1F0-9DFDFEC104F3}"/>
              </a:ext>
            </a:extLst>
          </p:cNvPr>
          <p:cNvSpPr/>
          <p:nvPr/>
        </p:nvSpPr>
        <p:spPr>
          <a:xfrm>
            <a:off x="948531" y="3029217"/>
            <a:ext cx="1689100" cy="8533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当前作用域符号表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64FFD8-1FF1-DDFF-F4B6-427A283D85EB}"/>
              </a:ext>
            </a:extLst>
          </p:cNvPr>
          <p:cNvSpPr/>
          <p:nvPr/>
        </p:nvSpPr>
        <p:spPr>
          <a:xfrm>
            <a:off x="3384550" y="3029216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外层作用域符号表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9E4FBC6-95A5-D81E-109C-3F67F761417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637631" y="3455875"/>
            <a:ext cx="746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FCA8C77-2949-36DA-7573-E541B647FA26}"/>
              </a:ext>
            </a:extLst>
          </p:cNvPr>
          <p:cNvSpPr txBox="1"/>
          <p:nvPr/>
        </p:nvSpPr>
        <p:spPr>
          <a:xfrm>
            <a:off x="2674144" y="31263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1CA5C-7B69-B8C2-F660-2F4FB4299AE2}"/>
              </a:ext>
            </a:extLst>
          </p:cNvPr>
          <p:cNvSpPr txBox="1"/>
          <p:nvPr/>
        </p:nvSpPr>
        <p:spPr>
          <a:xfrm>
            <a:off x="1478756" y="243182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cur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9AA456-2B28-5119-E102-90D4F9C0828B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1793081" y="2801160"/>
            <a:ext cx="0" cy="2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C7CE21E-E3ED-93A1-F391-DBEAEA128E12}"/>
              </a:ext>
            </a:extLst>
          </p:cNvPr>
          <p:cNvCxnSpPr/>
          <p:nvPr/>
        </p:nvCxnSpPr>
        <p:spPr>
          <a:xfrm>
            <a:off x="5073652" y="3463114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7919643-0E28-52D1-16BB-D98640F942A3}"/>
              </a:ext>
            </a:extLst>
          </p:cNvPr>
          <p:cNvSpPr txBox="1"/>
          <p:nvPr/>
        </p:nvSpPr>
        <p:spPr>
          <a:xfrm>
            <a:off x="5124454" y="31263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F809F34-FFCD-B4F8-E463-074E53DC5F1D}"/>
              </a:ext>
            </a:extLst>
          </p:cNvPr>
          <p:cNvSpPr/>
          <p:nvPr/>
        </p:nvSpPr>
        <p:spPr>
          <a:xfrm>
            <a:off x="5848352" y="3029216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0B876D-4E82-E800-A6EB-03C9C1E3FFB8}"/>
              </a:ext>
            </a:extLst>
          </p:cNvPr>
          <p:cNvSpPr/>
          <p:nvPr/>
        </p:nvSpPr>
        <p:spPr>
          <a:xfrm>
            <a:off x="8528052" y="3518103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60178B-DB65-8140-81F4-AD3D5586EDBC}"/>
              </a:ext>
            </a:extLst>
          </p:cNvPr>
          <p:cNvSpPr/>
          <p:nvPr/>
        </p:nvSpPr>
        <p:spPr>
          <a:xfrm>
            <a:off x="948530" y="3882534"/>
            <a:ext cx="1689097" cy="793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Symbol1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073B2D-124F-8456-7348-65C13373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" y="1063953"/>
            <a:ext cx="10022682" cy="120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04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对于一张符号表来说，通常具有如图的结构：一个指向外层作用域符号表的指针pre，表主体（符号名与对应信息</a:t>
            </a:r>
            <a:r>
              <a:rPr lang="zh-CN" altLang="en-US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），若干指向内层作用域符号表的指针</a:t>
            </a:r>
            <a:r>
              <a:rPr lang="en-US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zh-CN" altLang="zh-CN" sz="16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。此外，在编译的过程中，有一个指向当前作用域符号表的指针cur。 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8F6F7F-E77D-CE30-9AA1-8D228EB3DBA8}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7537454" y="3455875"/>
            <a:ext cx="990598" cy="48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D47867B-4CD0-8AA6-9707-3EB2A48CCEA1}"/>
              </a:ext>
            </a:extLst>
          </p:cNvPr>
          <p:cNvSpPr/>
          <p:nvPr/>
        </p:nvSpPr>
        <p:spPr>
          <a:xfrm>
            <a:off x="5848352" y="4219280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CAE3B9-C9C0-5725-AF24-087330CB581B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7537454" y="3944762"/>
            <a:ext cx="990598" cy="70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344D30D-D42F-FBB4-BA4E-99C144FE5A4A}"/>
              </a:ext>
            </a:extLst>
          </p:cNvPr>
          <p:cNvSpPr/>
          <p:nvPr/>
        </p:nvSpPr>
        <p:spPr>
          <a:xfrm>
            <a:off x="3384550" y="4182152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70861-1574-69A8-D92C-5AC73FC9CDAA}"/>
              </a:ext>
            </a:extLst>
          </p:cNvPr>
          <p:cNvSpPr/>
          <p:nvPr/>
        </p:nvSpPr>
        <p:spPr>
          <a:xfrm>
            <a:off x="3384550" y="5322041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138C67-E7C1-AF4A-37C7-40D27353312D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5073652" y="4608811"/>
            <a:ext cx="774700" cy="3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C21F5F-1193-46EA-60C0-D13E9F9FFDE0}"/>
              </a:ext>
            </a:extLst>
          </p:cNvPr>
          <p:cNvCxnSpPr>
            <a:cxnSpLocks/>
          </p:cNvCxnSpPr>
          <p:nvPr/>
        </p:nvCxnSpPr>
        <p:spPr>
          <a:xfrm flipV="1">
            <a:off x="5073652" y="4657320"/>
            <a:ext cx="774700" cy="11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8A18CE2-45B7-EBA5-5EAD-4DA35AA7FD60}"/>
              </a:ext>
            </a:extLst>
          </p:cNvPr>
          <p:cNvCxnSpPr>
            <a:cxnSpLocks/>
          </p:cNvCxnSpPr>
          <p:nvPr/>
        </p:nvCxnSpPr>
        <p:spPr>
          <a:xfrm flipH="1">
            <a:off x="5073652" y="3610217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C4DDA29-8D7A-68DC-849D-12884C49F31B}"/>
              </a:ext>
            </a:extLst>
          </p:cNvPr>
          <p:cNvCxnSpPr>
            <a:cxnSpLocks/>
          </p:cNvCxnSpPr>
          <p:nvPr/>
        </p:nvCxnSpPr>
        <p:spPr>
          <a:xfrm flipH="1">
            <a:off x="2637627" y="3603126"/>
            <a:ext cx="7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D981D81-3394-BD90-2A55-A98F0B38ED3D}"/>
              </a:ext>
            </a:extLst>
          </p:cNvPr>
          <p:cNvSpPr txBox="1"/>
          <p:nvPr/>
        </p:nvSpPr>
        <p:spPr>
          <a:xfrm>
            <a:off x="2710652" y="354257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1C2D270-C884-CC9F-7125-AB5C1F8FF34A}"/>
              </a:ext>
            </a:extLst>
          </p:cNvPr>
          <p:cNvSpPr txBox="1"/>
          <p:nvPr/>
        </p:nvSpPr>
        <p:spPr>
          <a:xfrm>
            <a:off x="5155408" y="358622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091FB6-A3E7-EB9F-FCCB-659CBE670E45}"/>
              </a:ext>
            </a:extLst>
          </p:cNvPr>
          <p:cNvCxnSpPr>
            <a:cxnSpLocks/>
          </p:cNvCxnSpPr>
          <p:nvPr/>
        </p:nvCxnSpPr>
        <p:spPr>
          <a:xfrm flipH="1" flipV="1">
            <a:off x="7537454" y="3232150"/>
            <a:ext cx="990598" cy="46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212E205-DD6C-5D2F-C200-29E0146D3607}"/>
              </a:ext>
            </a:extLst>
          </p:cNvPr>
          <p:cNvCxnSpPr>
            <a:cxnSpLocks/>
          </p:cNvCxnSpPr>
          <p:nvPr/>
        </p:nvCxnSpPr>
        <p:spPr>
          <a:xfrm flipH="1">
            <a:off x="7537454" y="4168487"/>
            <a:ext cx="990598" cy="73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739D6F-778E-1E5C-BFFF-17BA4341B92A}"/>
              </a:ext>
            </a:extLst>
          </p:cNvPr>
          <p:cNvCxnSpPr>
            <a:cxnSpLocks/>
          </p:cNvCxnSpPr>
          <p:nvPr/>
        </p:nvCxnSpPr>
        <p:spPr>
          <a:xfrm flipH="1">
            <a:off x="5073652" y="4874019"/>
            <a:ext cx="774700" cy="113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CF78BA5-D19C-4B1B-AC95-94FC13DE42A9}"/>
              </a:ext>
            </a:extLst>
          </p:cNvPr>
          <p:cNvCxnSpPr>
            <a:cxnSpLocks/>
          </p:cNvCxnSpPr>
          <p:nvPr/>
        </p:nvCxnSpPr>
        <p:spPr>
          <a:xfrm flipH="1" flipV="1">
            <a:off x="5054604" y="4449820"/>
            <a:ext cx="793748" cy="1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274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符号表管理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811CA5C-7B69-B8C2-F660-2F4FB4299AE2}"/>
              </a:ext>
            </a:extLst>
          </p:cNvPr>
          <p:cNvSpPr txBox="1"/>
          <p:nvPr/>
        </p:nvSpPr>
        <p:spPr>
          <a:xfrm>
            <a:off x="7416228" y="3368603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cur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5C6F64-22E0-2955-8C25-4058E2C55FF9}"/>
              </a:ext>
            </a:extLst>
          </p:cNvPr>
          <p:cNvSpPr/>
          <p:nvPr/>
        </p:nvSpPr>
        <p:spPr>
          <a:xfrm>
            <a:off x="270100" y="3131011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2B422E-3F13-AA95-9795-5D3DA6C180A5}"/>
              </a:ext>
            </a:extLst>
          </p:cNvPr>
          <p:cNvSpPr/>
          <p:nvPr/>
        </p:nvSpPr>
        <p:spPr>
          <a:xfrm>
            <a:off x="1955146" y="3131011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054C61-06F9-F2DC-8D5C-07E132598236}"/>
              </a:ext>
            </a:extLst>
          </p:cNvPr>
          <p:cNvSpPr/>
          <p:nvPr/>
        </p:nvSpPr>
        <p:spPr>
          <a:xfrm>
            <a:off x="3644248" y="3126609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外层作用域符号表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F4AFF8-1F3E-2C8B-E79F-557E6AC5F635}"/>
              </a:ext>
            </a:extLst>
          </p:cNvPr>
          <p:cNvSpPr/>
          <p:nvPr/>
        </p:nvSpPr>
        <p:spPr>
          <a:xfrm>
            <a:off x="5329294" y="3126610"/>
            <a:ext cx="1689100" cy="8533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当前作用域符号表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027C56-CB8E-E9B9-EB85-9C70ECAF8E50}"/>
              </a:ext>
            </a:extLst>
          </p:cNvPr>
          <p:cNvSpPr/>
          <p:nvPr/>
        </p:nvSpPr>
        <p:spPr>
          <a:xfrm>
            <a:off x="5329293" y="3979927"/>
            <a:ext cx="1689097" cy="793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Symbol1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9AEFFE5-0C05-6EF2-C8EA-3589F68EC9E2}"/>
              </a:ext>
            </a:extLst>
          </p:cNvPr>
          <p:cNvCxnSpPr>
            <a:stCxn id="12" idx="0"/>
            <a:endCxn id="11" idx="0"/>
          </p:cNvCxnSpPr>
          <p:nvPr/>
        </p:nvCxnSpPr>
        <p:spPr>
          <a:xfrm rot="16200000" flipV="1">
            <a:off x="5331322" y="2284087"/>
            <a:ext cx="1" cy="168504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152EC59-4EE0-81F5-2FBC-66E7F199CF36}"/>
              </a:ext>
            </a:extLst>
          </p:cNvPr>
          <p:cNvSpPr txBox="1"/>
          <p:nvPr/>
        </p:nvSpPr>
        <p:spPr>
          <a:xfrm>
            <a:off x="5157265" y="252757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EB32AD6-93FC-A96A-7F89-29E314FFE9AE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 rot="16200000" flipH="1">
            <a:off x="4934445" y="3534280"/>
            <a:ext cx="793750" cy="1685043"/>
          </a:xfrm>
          <a:prstGeom prst="bentConnector3">
            <a:avLst>
              <a:gd name="adj1" fmla="val 128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D86B28-25DB-391A-F38D-A3BCFD20DE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2220" y="2282798"/>
            <a:ext cx="1" cy="168504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36D6495-3043-8A83-2CEB-C8AAC19BFB01}"/>
              </a:ext>
            </a:extLst>
          </p:cNvPr>
          <p:cNvSpPr txBox="1"/>
          <p:nvPr/>
        </p:nvSpPr>
        <p:spPr>
          <a:xfrm>
            <a:off x="3405673" y="252757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36094A2-2CE6-5128-625D-F3880411BE8D}"/>
              </a:ext>
            </a:extLst>
          </p:cNvPr>
          <p:cNvSpPr txBox="1"/>
          <p:nvPr/>
        </p:nvSpPr>
        <p:spPr>
          <a:xfrm>
            <a:off x="5014968" y="4968929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53E35BC-280F-510F-2D23-539251C7FC80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>
            <a:off x="7018394" y="3553269"/>
            <a:ext cx="397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9C300FBF-5393-0069-661C-D806D5A5A7AF}"/>
              </a:ext>
            </a:extLst>
          </p:cNvPr>
          <p:cNvSpPr/>
          <p:nvPr/>
        </p:nvSpPr>
        <p:spPr>
          <a:xfrm>
            <a:off x="9103459" y="4372418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C75B81-5D41-194E-88D3-FC7742B9BB10}"/>
              </a:ext>
            </a:extLst>
          </p:cNvPr>
          <p:cNvSpPr/>
          <p:nvPr/>
        </p:nvSpPr>
        <p:spPr>
          <a:xfrm>
            <a:off x="9103459" y="3519100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953EC3-F551-89BA-C56E-E4DC9ECBF0CF}"/>
              </a:ext>
            </a:extLst>
          </p:cNvPr>
          <p:cNvSpPr/>
          <p:nvPr/>
        </p:nvSpPr>
        <p:spPr>
          <a:xfrm>
            <a:off x="9101270" y="2669801"/>
            <a:ext cx="1689102" cy="8533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外层作用域符号表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D43A6F-F432-C292-B3BF-C8F6E70BBB01}"/>
              </a:ext>
            </a:extLst>
          </p:cNvPr>
          <p:cNvSpPr/>
          <p:nvPr/>
        </p:nvSpPr>
        <p:spPr>
          <a:xfrm>
            <a:off x="9101272" y="1855053"/>
            <a:ext cx="1689100" cy="8533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当前作用域符号表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E7C885-A8B8-A9ED-4D9F-6D2CDE73AFCD}"/>
              </a:ext>
            </a:extLst>
          </p:cNvPr>
          <p:cNvSpPr txBox="1"/>
          <p:nvPr/>
        </p:nvSpPr>
        <p:spPr>
          <a:xfrm>
            <a:off x="8051701" y="209671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top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569612E-8BDE-5279-F40C-F33EEAB9892F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8680351" y="2281376"/>
            <a:ext cx="420921" cy="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4C26C68-BF11-3F1B-A7DD-B9B50CA3D8BF}"/>
              </a:ext>
            </a:extLst>
          </p:cNvPr>
          <p:cNvSpPr/>
          <p:nvPr/>
        </p:nvSpPr>
        <p:spPr>
          <a:xfrm>
            <a:off x="9101275" y="1061151"/>
            <a:ext cx="1689097" cy="793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Symbol1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Symbol2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错误处理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333844-8665-E4DC-937B-92197DEBC890}"/>
              </a:ext>
            </a:extLst>
          </p:cNvPr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2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5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错误处理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434411B-56F4-E733-C79E-A57BBDE8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12679"/>
              </p:ext>
            </p:extLst>
          </p:nvPr>
        </p:nvGraphicFramePr>
        <p:xfrm>
          <a:off x="670718" y="1938866"/>
          <a:ext cx="10879932" cy="1657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1332">
                  <a:extLst>
                    <a:ext uri="{9D8B030D-6E8A-4147-A177-3AD203B41FA5}">
                      <a16:colId xmlns:a16="http://schemas.microsoft.com/office/drawing/2014/main" val="347873868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439207155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13164094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405924280"/>
                    </a:ext>
                  </a:extLst>
                </a:gridCol>
              </a:tblGrid>
              <a:tr h="686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错误类别码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对应文法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642564"/>
                  </a:ext>
                </a:extLst>
              </a:tr>
              <a:tr h="970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非法符号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格式字符串中出现非法字符，如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等，报错行号为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FormatString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所在行数。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FormatString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→ </a:t>
                      </a:r>
                      <a:endParaRPr lang="en-US" altLang="zh-CN" dirty="0"/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‘“‘{&lt;Char&gt;}’”’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800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DF54041-5012-019D-4704-B7219E6258D8}"/>
              </a:ext>
            </a:extLst>
          </p:cNvPr>
          <p:cNvSpPr txBox="1"/>
          <p:nvPr/>
        </p:nvSpPr>
        <p:spPr>
          <a:xfrm>
            <a:off x="670718" y="1276376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词法错误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1416E3-F8CD-93F0-E7C2-2FB2C0C1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7" y="4035843"/>
            <a:ext cx="3805029" cy="2021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4639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467BB9-3D7B-4457-AA5B-CE31D9D7CA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CF345-0079-449D-8461-CEC7455F5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82ED70-2812-4AEA-B3D1-B9B7204CDC1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6218</TotalTime>
  <Words>1903</Words>
  <Application>Microsoft Office PowerPoint</Application>
  <PresentationFormat>宽屏</PresentationFormat>
  <Paragraphs>260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MicrosoftYaHei-Bold</vt:lpstr>
      <vt:lpstr>Arial</vt:lpstr>
      <vt:lpstr>Calibri</vt:lpstr>
      <vt:lpstr>Open Sans</vt:lpstr>
      <vt:lpstr>OfficePLUS主题</vt:lpstr>
      <vt:lpstr>编译技术实验专题报告</vt:lpstr>
      <vt:lpstr>PowerPoint 演示文稿</vt:lpstr>
      <vt:lpstr>符号表管理</vt:lpstr>
      <vt:lpstr>PowerPoint 演示文稿</vt:lpstr>
      <vt:lpstr>PowerPoint 演示文稿</vt:lpstr>
      <vt:lpstr>PowerPoint 演示文稿</vt:lpstr>
      <vt:lpstr>PowerPoint 演示文稿</vt:lpstr>
      <vt:lpstr>错误处理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3484432441@qq.com</cp:lastModifiedBy>
  <cp:revision>256</cp:revision>
  <cp:lastPrinted>2019-12-18T16:00:00Z</cp:lastPrinted>
  <dcterms:created xsi:type="dcterms:W3CDTF">2019-12-18T16:00:00Z</dcterms:created>
  <dcterms:modified xsi:type="dcterms:W3CDTF">2023-10-09T05:51:32Z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