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56" r:id="rId5"/>
    <p:sldId id="258" r:id="rId6"/>
    <p:sldId id="305" r:id="rId7"/>
    <p:sldId id="413" r:id="rId8"/>
    <p:sldId id="414" r:id="rId9"/>
    <p:sldId id="415" r:id="rId10"/>
    <p:sldId id="418" r:id="rId11"/>
    <p:sldId id="419" r:id="rId12"/>
    <p:sldId id="421" r:id="rId13"/>
    <p:sldId id="422" r:id="rId14"/>
    <p:sldId id="423" r:id="rId15"/>
    <p:sldId id="425" r:id="rId16"/>
    <p:sldId id="432" r:id="rId17"/>
    <p:sldId id="433" r:id="rId18"/>
    <p:sldId id="41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36E"/>
    <a:srgbClr val="434042"/>
    <a:srgbClr val="65B5C5"/>
    <a:srgbClr val="1BA7C3"/>
    <a:srgbClr val="1C94BE"/>
    <a:srgbClr val="02DAFC"/>
    <a:srgbClr val="02DDFF"/>
    <a:srgbClr val="03BEFE"/>
    <a:srgbClr val="EDCC6F"/>
    <a:srgbClr val="F6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3367" autoAdjust="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北航实验开发的编译器基本可以分成前端、中端和后端三部分。其中，前端包括词法分析和语法分析，主要是对输入的字符串进行预处理，建立出语法树。中端包括语义分析器，符号表管理，利用前端生成的语法树来生成中间代码。中间代码可以自行设计，与目标机器无关。后端包括目标翻译器和存储管理，将中间代码翻译成目标代码，至此完成一个编译的基本过程。</a:t>
            </a:r>
            <a:endParaRPr lang="en-US" altLang="zh-CN" sz="800" dirty="0"/>
          </a:p>
          <a:p>
            <a:r>
              <a:rPr lang="zh-CN" altLang="en-US" sz="800" dirty="0"/>
              <a:t>除了上述基本过程，考虑到不同学生的层次，还有多种方案可以选择。例如，学生可以选择不生成目标代码，而是在中间代码部分实现一个解释执行程序，直接运行中间代码得到结果；也可以实现优化器，对生成的代码进行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21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1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19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词法分析 </a:t>
            </a:r>
            <a:r>
              <a:rPr lang="en-US" altLang="zh-CN" sz="800" dirty="0"/>
              <a:t>15min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9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上述编译器的整体架构，对应北航编译实验每一个环节的任务。在作业</a:t>
            </a:r>
            <a:r>
              <a:rPr lang="en-US" altLang="zh-CN" dirty="0"/>
              <a:t>1</a:t>
            </a:r>
            <a:r>
              <a:rPr lang="zh-CN" altLang="en-US" dirty="0"/>
              <a:t>中，学生需要完成一个词法分析器，实现词语的识别。在作业</a:t>
            </a:r>
            <a:r>
              <a:rPr lang="en-US" altLang="zh-CN" dirty="0"/>
              <a:t>2</a:t>
            </a:r>
            <a:r>
              <a:rPr lang="zh-CN" altLang="en-US" dirty="0"/>
              <a:t>中，学生需要完成语法分析器，建立出对应的语法树。在作业</a:t>
            </a:r>
            <a:r>
              <a:rPr lang="en-US" altLang="zh-CN" dirty="0"/>
              <a:t>3</a:t>
            </a:r>
            <a:r>
              <a:rPr lang="zh-CN" altLang="en-US" dirty="0"/>
              <a:t>中，学生需要实现符号表管理及语义分析，对未定义、重定义等一系列错误进行处理。在作业</a:t>
            </a:r>
            <a:r>
              <a:rPr lang="en-US" altLang="zh-CN" dirty="0"/>
              <a:t>4</a:t>
            </a:r>
            <a:r>
              <a:rPr lang="zh-CN" altLang="en-US" dirty="0"/>
              <a:t>中，学生可以选择三个难度不同的子任务。较难的是自行设计中间代码，生成中间代码再翻译成目标代码</a:t>
            </a:r>
            <a:r>
              <a:rPr lang="en-US" altLang="zh-CN" dirty="0"/>
              <a:t>MIPS</a:t>
            </a:r>
            <a:r>
              <a:rPr lang="zh-CN" altLang="en-US" dirty="0"/>
              <a:t>。较为简单的是生成中间代码</a:t>
            </a:r>
            <a:r>
              <a:rPr lang="en-US" altLang="zh-CN" dirty="0"/>
              <a:t>PCODE</a:t>
            </a:r>
            <a:r>
              <a:rPr lang="zh-CN" altLang="en-US" dirty="0"/>
              <a:t>并解释执行，或生成中间代码</a:t>
            </a:r>
            <a:r>
              <a:rPr lang="en-US" altLang="zh-CN" dirty="0"/>
              <a:t>LLVM</a:t>
            </a:r>
            <a:r>
              <a:rPr lang="zh-CN" altLang="en-US" dirty="0"/>
              <a:t>。选择生成</a:t>
            </a:r>
            <a:r>
              <a:rPr lang="en-US" altLang="zh-CN" dirty="0"/>
              <a:t>MIPS</a:t>
            </a:r>
            <a:r>
              <a:rPr lang="zh-CN" altLang="en-US" dirty="0"/>
              <a:t>目标代码的同学，还可以选做优化竞速，实现多种代码优化，在竞速排行榜中不断进步。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5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2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4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1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8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4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5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1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4A20EE-D82A-465F-A06B-F1C499754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46">
            <a:extLst>
              <a:ext uri="{FF2B5EF4-FFF2-40B4-BE49-F238E27FC236}">
                <a16:creationId xmlns:a16="http://schemas.microsoft.com/office/drawing/2014/main" id="{CCA6D9F9-31CD-4DD0-877A-74BD109737B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80265" y="3237426"/>
            <a:ext cx="6786563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E94056E4-2D98-4982-A807-CA502024D9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80265" y="1136650"/>
            <a:ext cx="6786563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70E1BFD4-2916-47D9-B1AD-41346A9F900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8" y="509426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FEDB75A0-018A-4ED1-B969-EED58E77D4F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8" y="5419205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3AD1AB-EDCC-4F6F-8722-458AEC7D4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D55CE78-2B65-4A52-B6DC-6AA8487BB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EDE1CD-D8CF-425B-9312-CFD0C6C9D6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9" y="13960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3" y="35117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1003" y="32154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2276466-61D6-871E-EA44-7CBD910F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89795D8-7546-4F97-9E86-55CD1BFC3EF2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436265D-F201-9D4B-B460-3A0284E4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D0E658-4A72-C97C-093E-382DC7E8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8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37F0258-4B56-4926-ADC9-621241FD1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B3ABD1-BB89-4563-9055-1F3CD371DE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87426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87426" y="411435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B82F-2036-47F8-967F-811316D6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58D20-F6D3-402F-8CAE-45C93DE21A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2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7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8D1FF-F029-4867-90D4-B2A4A57D6E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4CE92EA-4D63-406A-8DB4-81454AA337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9AB785F-69B1-42FD-A54D-980ECF6E7F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6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8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2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E9664480-D645-43BD-896D-DC0BDBE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90" y="1130303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9925" y="1138238"/>
            <a:ext cx="4282323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0FDA25-DB83-46C5-AF0D-EDF629B2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C754D97-8B61-4E79-A1E5-35140A9C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1872646-73C0-4ECC-98AD-5144CCA4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A26850-400B-4B40-A941-1801CDFB6B60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E9257-C5F8-43EE-8C8C-4FD143283D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69928" y="1130304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225C0EF-3B42-4E42-877B-BB95B98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1EF878A-978C-4FF5-98E8-4EA308DF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1CBB6EA-5004-4A02-8AF9-9CE561A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6" y="624046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4" r:id="rId4"/>
    <p:sldLayoutId id="2147483665" r:id="rId5"/>
    <p:sldLayoutId id="2147483662" r:id="rId6"/>
    <p:sldLayoutId id="2147483655" r:id="rId7"/>
    <p:sldLayoutId id="2147483666" r:id="rId8"/>
    <p:sldLayoutId id="2147483667" r:id="rId9"/>
    <p:sldLayoutId id="2147483668" r:id="rId10"/>
    <p:sldLayoutId id="2147483661" r:id="rId11"/>
    <p:sldLayoutId id="2147483673" r:id="rId12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编译器总体框架与词法分析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编译技术实验专题报告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71E83-E145-F918-58F9-00BA6D1BFD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7321CBB-4A3E-AA69-474B-57A43FE6A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词法分析编码实现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>
            <a:extLst>
              <a:ext uri="{FF2B5EF4-FFF2-40B4-BE49-F238E27FC236}">
                <a16:creationId xmlns:a16="http://schemas.microsoft.com/office/drawing/2014/main" id="{79DE30A2-DE28-FF26-BCAF-68BB31157A2D}"/>
              </a:ext>
            </a:extLst>
          </p:cNvPr>
          <p:cNvSpPr txBox="1">
            <a:spLocks/>
          </p:cNvSpPr>
          <p:nvPr/>
        </p:nvSpPr>
        <p:spPr>
          <a:xfrm>
            <a:off x="859214" y="12227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词法分析器主要方法编程</a:t>
            </a:r>
            <a:endParaRPr lang="en-US" sz="2400" dirty="0"/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CE0ED211-CE4D-22D1-478B-71D6C7E50CE4}"/>
              </a:ext>
            </a:extLst>
          </p:cNvPr>
          <p:cNvSpPr txBox="1">
            <a:spLocks/>
          </p:cNvSpPr>
          <p:nvPr/>
        </p:nvSpPr>
        <p:spPr>
          <a:xfrm>
            <a:off x="1035410" y="1672389"/>
            <a:ext cx="4025609" cy="66289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next() </a:t>
            </a:r>
            <a:r>
              <a:rPr lang="zh-CN" altLang="en-US" sz="2000" b="0" dirty="0">
                <a:latin typeface="+mj-ea"/>
              </a:rPr>
              <a:t>模拟有限状态自动机</a:t>
            </a:r>
            <a:endParaRPr lang="en-US" sz="2000" b="0" dirty="0">
              <a:latin typeface="+mj-ea"/>
            </a:endParaRPr>
          </a:p>
        </p:txBody>
      </p:sp>
      <p:sp>
        <p:nvSpPr>
          <p:cNvPr id="5" name="标题 29">
            <a:extLst>
              <a:ext uri="{FF2B5EF4-FFF2-40B4-BE49-F238E27FC236}">
                <a16:creationId xmlns:a16="http://schemas.microsoft.com/office/drawing/2014/main" id="{7D25415F-ABC2-353F-D9FE-4D66771176A5}"/>
              </a:ext>
            </a:extLst>
          </p:cNvPr>
          <p:cNvSpPr txBox="1">
            <a:spLocks/>
          </p:cNvSpPr>
          <p:nvPr/>
        </p:nvSpPr>
        <p:spPr>
          <a:xfrm>
            <a:off x="1547742" y="4615135"/>
            <a:ext cx="2648552" cy="66289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latin typeface="+mj-ea"/>
              </a:rPr>
              <a:t>识别无符号整数</a:t>
            </a:r>
            <a:endParaRPr lang="en-US" sz="1800" b="0" dirty="0">
              <a:latin typeface="+mj-ea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2A01CA3-9D9E-A0C4-FBB6-D806B6642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18" y="3107875"/>
            <a:ext cx="5105881" cy="104756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0C9F9B3-168D-10FC-E863-29631D0CA059}"/>
              </a:ext>
            </a:extLst>
          </p:cNvPr>
          <p:cNvSpPr txBox="1"/>
          <p:nvPr/>
        </p:nvSpPr>
        <p:spPr>
          <a:xfrm>
            <a:off x="5952795" y="2003837"/>
            <a:ext cx="5859414" cy="39356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else if(</a:t>
            </a:r>
            <a:r>
              <a:rPr lang="en-US" altLang="zh-CN" sz="1400" dirty="0" err="1">
                <a:latin typeface="Consolas" panose="020B0609020204030204" pitchFamily="49" charset="0"/>
              </a:rPr>
              <a:t>Character.isDigit</a:t>
            </a:r>
            <a:r>
              <a:rPr lang="en-US" altLang="zh-CN" sz="1400" dirty="0">
                <a:latin typeface="Consolas" panose="020B0609020204030204" pitchFamily="49" charset="0"/>
              </a:rPr>
              <a:t>(c)) {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无符号整数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latin typeface="Consolas" panose="020B0609020204030204" pitchFamily="49" charset="0"/>
              </a:rPr>
              <a:t>token += c;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while(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Character.isDigit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)))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  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下一个符号是数字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    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    token += c;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lexType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LexType.INTCON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设置单词类别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number = </a:t>
            </a:r>
            <a:r>
              <a:rPr lang="en-US" altLang="zh-CN" sz="1400" dirty="0" err="1">
                <a:latin typeface="Consolas" panose="020B0609020204030204" pitchFamily="49" charset="0"/>
              </a:rPr>
              <a:t>Integer.valueOf</a:t>
            </a:r>
            <a:r>
              <a:rPr lang="en-US" altLang="zh-CN" sz="1400" dirty="0">
                <a:latin typeface="Consolas" panose="020B0609020204030204" pitchFamily="49" charset="0"/>
              </a:rPr>
              <a:t>(token);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转化为数值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return 0;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53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词法分析难点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>
            <a:extLst>
              <a:ext uri="{FF2B5EF4-FFF2-40B4-BE49-F238E27FC236}">
                <a16:creationId xmlns:a16="http://schemas.microsoft.com/office/drawing/2014/main" id="{79DE30A2-DE28-FF26-BCAF-68BB31157A2D}"/>
              </a:ext>
            </a:extLst>
          </p:cNvPr>
          <p:cNvSpPr txBox="1">
            <a:spLocks/>
          </p:cNvSpPr>
          <p:nvPr/>
        </p:nvSpPr>
        <p:spPr>
          <a:xfrm>
            <a:off x="859214" y="1672389"/>
            <a:ext cx="4025608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注释处理</a:t>
            </a:r>
            <a:endParaRPr lang="en-US" sz="2400" dirty="0"/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CE0ED211-CE4D-22D1-478B-71D6C7E50CE4}"/>
              </a:ext>
            </a:extLst>
          </p:cNvPr>
          <p:cNvSpPr txBox="1">
            <a:spLocks/>
          </p:cNvSpPr>
          <p:nvPr/>
        </p:nvSpPr>
        <p:spPr>
          <a:xfrm>
            <a:off x="1035410" y="2122064"/>
            <a:ext cx="6271770" cy="157881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单行注释 </a:t>
            </a:r>
            <a:r>
              <a:rPr lang="en-US" altLang="zh-CN" sz="2000" b="0" dirty="0">
                <a:latin typeface="+mj-ea"/>
              </a:rPr>
              <a:t>   // this</a:t>
            </a:r>
            <a:r>
              <a:rPr lang="zh-CN" altLang="en-US" sz="2000" b="0" dirty="0">
                <a:latin typeface="+mj-ea"/>
              </a:rPr>
              <a:t> </a:t>
            </a:r>
            <a:r>
              <a:rPr lang="en-US" altLang="zh-CN" sz="2000" b="0" dirty="0">
                <a:latin typeface="+mj-ea"/>
              </a:rPr>
              <a:t>is</a:t>
            </a:r>
            <a:r>
              <a:rPr lang="zh-CN" altLang="en-US" sz="2000" b="0" dirty="0">
                <a:latin typeface="+mj-ea"/>
              </a:rPr>
              <a:t> </a:t>
            </a:r>
            <a:r>
              <a:rPr lang="en-US" altLang="zh-CN" sz="2000" b="0" dirty="0">
                <a:latin typeface="+mj-ea"/>
              </a:rPr>
              <a:t>a</a:t>
            </a:r>
            <a:r>
              <a:rPr lang="zh-CN" altLang="en-US" sz="2000" b="0" dirty="0">
                <a:latin typeface="+mj-ea"/>
              </a:rPr>
              <a:t> </a:t>
            </a:r>
            <a:r>
              <a:rPr lang="en-US" altLang="zh-CN" sz="2000" b="0" dirty="0">
                <a:latin typeface="+mj-ea"/>
              </a:rPr>
              <a:t>line of note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跨行注释    </a:t>
            </a:r>
            <a:r>
              <a:rPr lang="en-US" altLang="zh-CN" sz="2000" b="0" dirty="0">
                <a:latin typeface="+mj-ea"/>
              </a:rPr>
              <a:t>/* this is the first line of note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		this is the second line of note */</a:t>
            </a:r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44287F89-FABF-873C-0C19-6C0C94117A70}"/>
              </a:ext>
            </a:extLst>
          </p:cNvPr>
          <p:cNvSpPr txBox="1">
            <a:spLocks/>
          </p:cNvSpPr>
          <p:nvPr/>
        </p:nvSpPr>
        <p:spPr>
          <a:xfrm>
            <a:off x="859214" y="33563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难点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0E4FEFE0-583C-94FE-115B-1F09A9DBF4FB}"/>
              </a:ext>
            </a:extLst>
          </p:cNvPr>
          <p:cNvSpPr txBox="1">
            <a:spLocks/>
          </p:cNvSpPr>
          <p:nvPr/>
        </p:nvSpPr>
        <p:spPr>
          <a:xfrm>
            <a:off x="1035410" y="3917251"/>
            <a:ext cx="5954670" cy="66490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注释符号与除号、乘号混合</a:t>
            </a:r>
            <a:endParaRPr lang="en-US" altLang="zh-CN" sz="2000" b="0" dirty="0">
              <a:latin typeface="+mj-ea"/>
            </a:endParaRPr>
          </a:p>
        </p:txBody>
      </p:sp>
      <p:sp>
        <p:nvSpPr>
          <p:cNvPr id="6" name="标题 29">
            <a:extLst>
              <a:ext uri="{FF2B5EF4-FFF2-40B4-BE49-F238E27FC236}">
                <a16:creationId xmlns:a16="http://schemas.microsoft.com/office/drawing/2014/main" id="{5FAA2A57-C0F3-253B-3A52-BDC0931DB14F}"/>
              </a:ext>
            </a:extLst>
          </p:cNvPr>
          <p:cNvSpPr txBox="1">
            <a:spLocks/>
          </p:cNvSpPr>
          <p:nvPr/>
        </p:nvSpPr>
        <p:spPr>
          <a:xfrm>
            <a:off x="1035410" y="4520702"/>
            <a:ext cx="5954670" cy="66490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单行注释与多行注释混合</a:t>
            </a:r>
            <a:endParaRPr lang="en-US" altLang="zh-CN" sz="2000" b="0" dirty="0">
              <a:latin typeface="+mj-ea"/>
            </a:endParaRPr>
          </a:p>
        </p:txBody>
      </p:sp>
      <p:sp>
        <p:nvSpPr>
          <p:cNvPr id="8" name="标题 29">
            <a:extLst>
              <a:ext uri="{FF2B5EF4-FFF2-40B4-BE49-F238E27FC236}">
                <a16:creationId xmlns:a16="http://schemas.microsoft.com/office/drawing/2014/main" id="{7AB42370-D44D-636D-67E5-3CAF374754CB}"/>
              </a:ext>
            </a:extLst>
          </p:cNvPr>
          <p:cNvSpPr txBox="1">
            <a:spLocks/>
          </p:cNvSpPr>
          <p:nvPr/>
        </p:nvSpPr>
        <p:spPr>
          <a:xfrm>
            <a:off x="1035410" y="5189029"/>
            <a:ext cx="3342641" cy="120006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// ////////////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/* **** *  /// / *  /*** */</a:t>
            </a:r>
          </a:p>
        </p:txBody>
      </p:sp>
      <p:sp>
        <p:nvSpPr>
          <p:cNvPr id="5" name="标题 29">
            <a:extLst>
              <a:ext uri="{FF2B5EF4-FFF2-40B4-BE49-F238E27FC236}">
                <a16:creationId xmlns:a16="http://schemas.microsoft.com/office/drawing/2014/main" id="{17139F63-1596-FB3F-0296-9D2415F0A56E}"/>
              </a:ext>
            </a:extLst>
          </p:cNvPr>
          <p:cNvSpPr txBox="1">
            <a:spLocks/>
          </p:cNvSpPr>
          <p:nvPr/>
        </p:nvSpPr>
        <p:spPr>
          <a:xfrm>
            <a:off x="859213" y="1134640"/>
            <a:ext cx="4941511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编程实现复杂有限状态自动机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86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词法分析难点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>
            <a:extLst>
              <a:ext uri="{FF2B5EF4-FFF2-40B4-BE49-F238E27FC236}">
                <a16:creationId xmlns:a16="http://schemas.microsoft.com/office/drawing/2014/main" id="{79DE30A2-DE28-FF26-BCAF-68BB31157A2D}"/>
              </a:ext>
            </a:extLst>
          </p:cNvPr>
          <p:cNvSpPr txBox="1">
            <a:spLocks/>
          </p:cNvSpPr>
          <p:nvPr/>
        </p:nvSpPr>
        <p:spPr>
          <a:xfrm>
            <a:off x="859214" y="1222714"/>
            <a:ext cx="4931986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注释处理</a:t>
            </a:r>
            <a:r>
              <a:rPr lang="en-US" altLang="zh-CN" sz="2400" dirty="0"/>
              <a:t>——</a:t>
            </a:r>
            <a:r>
              <a:rPr lang="zh-CN" altLang="en-US" sz="2400" dirty="0"/>
              <a:t>复杂有限状态自动机</a:t>
            </a:r>
            <a:endParaRPr 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FC58C1-8D2C-378E-08D0-6CC4C35EB825}"/>
              </a:ext>
            </a:extLst>
          </p:cNvPr>
          <p:cNvSpPr/>
          <p:nvPr/>
        </p:nvSpPr>
        <p:spPr>
          <a:xfrm>
            <a:off x="3784973" y="256717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A33438-8150-1E53-E4A5-AB99ECE33CE4}"/>
              </a:ext>
            </a:extLst>
          </p:cNvPr>
          <p:cNvSpPr/>
          <p:nvPr/>
        </p:nvSpPr>
        <p:spPr>
          <a:xfrm>
            <a:off x="5321980" y="2571521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937FA48-ABC9-1B8D-94B6-8C5317806487}"/>
              </a:ext>
            </a:extLst>
          </p:cNvPr>
          <p:cNvSpPr/>
          <p:nvPr/>
        </p:nvSpPr>
        <p:spPr>
          <a:xfrm>
            <a:off x="2109145" y="256717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653AA9F-5F79-113E-3C81-86A43AAA4B11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657025" y="2993896"/>
            <a:ext cx="45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441DC1-2847-4DAE-55A0-DA785B53B4C1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>
            <a:off x="2977825" y="2993896"/>
            <a:ext cx="80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0CBE365-563F-6559-845C-59EF3E57F6CA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653653" y="2993896"/>
            <a:ext cx="668327" cy="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703ABC0-3B42-7847-01D4-F71951508114}"/>
              </a:ext>
            </a:extLst>
          </p:cNvPr>
          <p:cNvSpPr txBox="1"/>
          <p:nvPr/>
        </p:nvSpPr>
        <p:spPr>
          <a:xfrm>
            <a:off x="3078200" y="265325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0A7B43-79FE-C2AB-A049-55AA59F0587B}"/>
              </a:ext>
            </a:extLst>
          </p:cNvPr>
          <p:cNvSpPr txBox="1"/>
          <p:nvPr/>
        </p:nvSpPr>
        <p:spPr>
          <a:xfrm>
            <a:off x="1472136" y="262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起始</a:t>
            </a: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EEE1EFE8-7ACB-3B47-83F1-0E853F1D8C19}"/>
              </a:ext>
            </a:extLst>
          </p:cNvPr>
          <p:cNvSpPr/>
          <p:nvPr/>
        </p:nvSpPr>
        <p:spPr>
          <a:xfrm>
            <a:off x="8449553" y="1743052"/>
            <a:ext cx="1231523" cy="754384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7EDED69-ABBF-430D-8DCC-95BD5E867D71}"/>
                  </a:ext>
                </a:extLst>
              </p:cNvPr>
              <p:cNvSpPr txBox="1"/>
              <p:nvPr/>
            </p:nvSpPr>
            <p:spPr>
              <a:xfrm>
                <a:off x="2384924" y="2806105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7EDED69-ABBF-430D-8DCC-95BD5E867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24" y="2806105"/>
                <a:ext cx="290401" cy="276999"/>
              </a:xfrm>
              <a:prstGeom prst="rect">
                <a:avLst/>
              </a:prstGeom>
              <a:blipFill>
                <a:blip r:embed="rId4"/>
                <a:stretch>
                  <a:fillRect l="-18750" r="-4167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66D8949-1D6E-9864-1BFC-A4E37EEF7390}"/>
                  </a:ext>
                </a:extLst>
              </p:cNvPr>
              <p:cNvSpPr txBox="1"/>
              <p:nvPr/>
            </p:nvSpPr>
            <p:spPr>
              <a:xfrm>
                <a:off x="4085057" y="2849360"/>
                <a:ext cx="285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66D8949-1D6E-9864-1BFC-A4E37EEF7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057" y="2849360"/>
                <a:ext cx="285078" cy="276999"/>
              </a:xfrm>
              <a:prstGeom prst="rect">
                <a:avLst/>
              </a:prstGeom>
              <a:blipFill>
                <a:blip r:embed="rId5"/>
                <a:stretch>
                  <a:fillRect l="-19149" r="-4255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6EBD47-B7FE-025F-4058-E8BAD528C66A}"/>
                  </a:ext>
                </a:extLst>
              </p:cNvPr>
              <p:cNvSpPr txBox="1"/>
              <p:nvPr/>
            </p:nvSpPr>
            <p:spPr>
              <a:xfrm>
                <a:off x="5632158" y="2811038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36EBD47-B7FE-025F-4058-E8BAD528C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158" y="2811038"/>
                <a:ext cx="290401" cy="276999"/>
              </a:xfrm>
              <a:prstGeom prst="rect">
                <a:avLst/>
              </a:prstGeom>
              <a:blipFill>
                <a:blip r:embed="rId6"/>
                <a:stretch>
                  <a:fillRect l="-18750" r="-2083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A186A9B-C248-8A93-BB10-93FCBC274F6C}"/>
              </a:ext>
            </a:extLst>
          </p:cNvPr>
          <p:cNvCxnSpPr>
            <a:stCxn id="10" idx="6"/>
            <a:endCxn id="10" idx="0"/>
          </p:cNvCxnSpPr>
          <p:nvPr/>
        </p:nvCxnSpPr>
        <p:spPr>
          <a:xfrm flipH="1" flipV="1">
            <a:off x="5756320" y="2571521"/>
            <a:ext cx="434340" cy="426720"/>
          </a:xfrm>
          <a:prstGeom prst="curvedConnector4">
            <a:avLst>
              <a:gd name="adj1" fmla="val -89423"/>
              <a:gd name="adj2" fmla="val 1868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0647B93-30F1-C0B4-03FA-C49CB96A8317}"/>
              </a:ext>
            </a:extLst>
          </p:cNvPr>
          <p:cNvSpPr txBox="1"/>
          <p:nvPr/>
        </p:nvSpPr>
        <p:spPr>
          <a:xfrm>
            <a:off x="4839438" y="26505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54AA3C-7D8C-A1B9-1570-1B5B428A2036}"/>
              </a:ext>
            </a:extLst>
          </p:cNvPr>
          <p:cNvSpPr txBox="1"/>
          <p:nvPr/>
        </p:nvSpPr>
        <p:spPr>
          <a:xfrm>
            <a:off x="6360253" y="184742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非换行字符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E67B854-E23E-69E1-FDAD-D8283D2BD7E2}"/>
              </a:ext>
            </a:extLst>
          </p:cNvPr>
          <p:cNvSpPr/>
          <p:nvPr/>
        </p:nvSpPr>
        <p:spPr>
          <a:xfrm>
            <a:off x="8076827" y="2575560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DDF9D8B-F17A-67A5-BB8D-FF5FC981EB3E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6190660" y="2998241"/>
            <a:ext cx="1886167" cy="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026E2D8-BC71-BF11-58DE-710A586F899B}"/>
                  </a:ext>
                </a:extLst>
              </p:cNvPr>
              <p:cNvSpPr txBox="1"/>
              <p:nvPr/>
            </p:nvSpPr>
            <p:spPr>
              <a:xfrm>
                <a:off x="8382311" y="2820526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026E2D8-BC71-BF11-58DE-710A586F8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311" y="2820526"/>
                <a:ext cx="290401" cy="276999"/>
              </a:xfrm>
              <a:prstGeom prst="rect">
                <a:avLst/>
              </a:prstGeom>
              <a:blipFill>
                <a:blip r:embed="rId7"/>
                <a:stretch>
                  <a:fillRect l="-18750" r="-4167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CDEEC56F-F7B5-F460-F21D-128543A8B4C3}"/>
              </a:ext>
            </a:extLst>
          </p:cNvPr>
          <p:cNvSpPr txBox="1"/>
          <p:nvPr/>
        </p:nvSpPr>
        <p:spPr>
          <a:xfrm>
            <a:off x="6809022" y="2626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换行字符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F1C1A1-C86D-6F4A-DEA1-BD58061974B7}"/>
              </a:ext>
            </a:extLst>
          </p:cNvPr>
          <p:cNvSpPr txBox="1"/>
          <p:nvPr/>
        </p:nvSpPr>
        <p:spPr>
          <a:xfrm>
            <a:off x="8485762" y="19224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单行注释</a:t>
            </a: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010365BA-ECC6-315C-19BA-05506116DEF1}"/>
              </a:ext>
            </a:extLst>
          </p:cNvPr>
          <p:cNvCxnSpPr>
            <a:cxnSpLocks/>
            <a:stCxn id="5" idx="4"/>
            <a:endCxn id="46" idx="2"/>
          </p:cNvCxnSpPr>
          <p:nvPr/>
        </p:nvCxnSpPr>
        <p:spPr>
          <a:xfrm rot="16200000" flipH="1">
            <a:off x="5871146" y="1768783"/>
            <a:ext cx="553849" cy="38575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78922B6-EE76-4836-E6E5-8490F4632DDB}"/>
              </a:ext>
            </a:extLst>
          </p:cNvPr>
          <p:cNvSpPr txBox="1"/>
          <p:nvPr/>
        </p:nvSpPr>
        <p:spPr>
          <a:xfrm>
            <a:off x="4665033" y="3934451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非*非</a:t>
            </a:r>
            <a:r>
              <a:rPr lang="en-US" altLang="zh-CN" dirty="0"/>
              <a:t>/</a:t>
            </a:r>
            <a:r>
              <a:rPr lang="zh-CN" altLang="en-US" dirty="0"/>
              <a:t>的其他字符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51B44FF-5ECE-1638-366A-914AB62BDDE5}"/>
              </a:ext>
            </a:extLst>
          </p:cNvPr>
          <p:cNvSpPr/>
          <p:nvPr/>
        </p:nvSpPr>
        <p:spPr>
          <a:xfrm>
            <a:off x="8076827" y="3547745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7796469-7503-A8AB-58B2-A259448C4D79}"/>
                  </a:ext>
                </a:extLst>
              </p:cNvPr>
              <p:cNvSpPr txBox="1"/>
              <p:nvPr/>
            </p:nvSpPr>
            <p:spPr>
              <a:xfrm>
                <a:off x="8382311" y="3792711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7796469-7503-A8AB-58B2-A259448C4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311" y="3792711"/>
                <a:ext cx="292003" cy="276999"/>
              </a:xfrm>
              <a:prstGeom prst="rect">
                <a:avLst/>
              </a:prstGeom>
              <a:blipFill>
                <a:blip r:embed="rId8"/>
                <a:stretch>
                  <a:fillRect l="-18750" r="-4167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对话气泡: 椭圆形 49">
            <a:extLst>
              <a:ext uri="{FF2B5EF4-FFF2-40B4-BE49-F238E27FC236}">
                <a16:creationId xmlns:a16="http://schemas.microsoft.com/office/drawing/2014/main" id="{7237A059-F915-DADA-E002-B3E8DF4F0E7C}"/>
              </a:ext>
            </a:extLst>
          </p:cNvPr>
          <p:cNvSpPr/>
          <p:nvPr/>
        </p:nvSpPr>
        <p:spPr>
          <a:xfrm>
            <a:off x="8984408" y="3051808"/>
            <a:ext cx="1231523" cy="754384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B07331B-C148-153F-FA02-7B74B7ECA9AF}"/>
              </a:ext>
            </a:extLst>
          </p:cNvPr>
          <p:cNvSpPr txBox="1"/>
          <p:nvPr/>
        </p:nvSpPr>
        <p:spPr>
          <a:xfrm>
            <a:off x="9275401" y="32443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除号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5DF22DC-E4EC-0BA1-FE80-FB777722FD2B}"/>
              </a:ext>
            </a:extLst>
          </p:cNvPr>
          <p:cNvSpPr/>
          <p:nvPr/>
        </p:nvSpPr>
        <p:spPr>
          <a:xfrm>
            <a:off x="5338918" y="484706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4F40EF2-3799-93E3-FCFE-FA2FB913EB39}"/>
                  </a:ext>
                </a:extLst>
              </p:cNvPr>
              <p:cNvSpPr txBox="1"/>
              <p:nvPr/>
            </p:nvSpPr>
            <p:spPr>
              <a:xfrm>
                <a:off x="5644402" y="5092032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4F40EF2-3799-93E3-FCFE-FA2FB913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02" y="5092032"/>
                <a:ext cx="292003" cy="276999"/>
              </a:xfrm>
              <a:prstGeom prst="rect">
                <a:avLst/>
              </a:prstGeom>
              <a:blipFill>
                <a:blip r:embed="rId9"/>
                <a:stretch>
                  <a:fillRect l="-18750" r="-4167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3A973E3-56D9-E63E-F6EB-407B69C8ABAE}"/>
              </a:ext>
            </a:extLst>
          </p:cNvPr>
          <p:cNvCxnSpPr>
            <a:cxnSpLocks/>
            <a:stCxn id="5" idx="4"/>
            <a:endCxn id="53" idx="2"/>
          </p:cNvCxnSpPr>
          <p:nvPr/>
        </p:nvCxnSpPr>
        <p:spPr>
          <a:xfrm rot="16200000" flipH="1">
            <a:off x="3852530" y="3787398"/>
            <a:ext cx="1853170" cy="11196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83B06CD-15BB-0C58-9A96-63B840FA685C}"/>
              </a:ext>
            </a:extLst>
          </p:cNvPr>
          <p:cNvSpPr txBox="1"/>
          <p:nvPr/>
        </p:nvSpPr>
        <p:spPr>
          <a:xfrm>
            <a:off x="4171361" y="4526987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*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70B36F81-29B9-8B71-2A1C-0A07C3372937}"/>
              </a:ext>
            </a:extLst>
          </p:cNvPr>
          <p:cNvSpPr/>
          <p:nvPr/>
        </p:nvSpPr>
        <p:spPr>
          <a:xfrm>
            <a:off x="7390763" y="484706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5363F9-945A-2444-77F1-4A3E97AEC674}"/>
                  </a:ext>
                </a:extLst>
              </p:cNvPr>
              <p:cNvSpPr txBox="1"/>
              <p:nvPr/>
            </p:nvSpPr>
            <p:spPr>
              <a:xfrm>
                <a:off x="7700941" y="5086583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5363F9-945A-2444-77F1-4A3E97AE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41" y="5086583"/>
                <a:ext cx="292003" cy="276999"/>
              </a:xfrm>
              <a:prstGeom prst="rect">
                <a:avLst/>
              </a:prstGeom>
              <a:blipFill>
                <a:blip r:embed="rId10"/>
                <a:stretch>
                  <a:fillRect l="-18750" r="-4167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FDDCD439-72E6-614F-5148-C1607799505B}"/>
              </a:ext>
            </a:extLst>
          </p:cNvPr>
          <p:cNvCxnSpPr>
            <a:stCxn id="59" idx="6"/>
            <a:endCxn id="59" idx="0"/>
          </p:cNvCxnSpPr>
          <p:nvPr/>
        </p:nvCxnSpPr>
        <p:spPr>
          <a:xfrm flipH="1" flipV="1">
            <a:off x="7825103" y="4847066"/>
            <a:ext cx="434340" cy="426720"/>
          </a:xfrm>
          <a:prstGeom prst="curvedConnector4">
            <a:avLst>
              <a:gd name="adj1" fmla="val -89423"/>
              <a:gd name="adj2" fmla="val 1868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1F521F1-2CEC-F25A-A625-4775ED582864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6207598" y="5273786"/>
            <a:ext cx="118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6E757BA-97DF-2364-C417-1BE3F1F18045}"/>
              </a:ext>
            </a:extLst>
          </p:cNvPr>
          <p:cNvSpPr txBox="1"/>
          <p:nvPr/>
        </p:nvSpPr>
        <p:spPr>
          <a:xfrm>
            <a:off x="6094387" y="433247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非*其他字符</a:t>
            </a:r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6E5A136D-0223-74BC-E7D2-1E47F25C1330}"/>
              </a:ext>
            </a:extLst>
          </p:cNvPr>
          <p:cNvCxnSpPr>
            <a:cxnSpLocks/>
            <a:stCxn id="53" idx="6"/>
            <a:endCxn id="53" idx="0"/>
          </p:cNvCxnSpPr>
          <p:nvPr/>
        </p:nvCxnSpPr>
        <p:spPr>
          <a:xfrm flipH="1" flipV="1">
            <a:off x="5773258" y="4847066"/>
            <a:ext cx="434340" cy="426720"/>
          </a:xfrm>
          <a:prstGeom prst="curvedConnector4">
            <a:avLst>
              <a:gd name="adj1" fmla="val -52632"/>
              <a:gd name="adj2" fmla="val 1535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E05D3A52-CC57-CC33-9BAF-1BFB693C045E}"/>
              </a:ext>
            </a:extLst>
          </p:cNvPr>
          <p:cNvSpPr txBox="1"/>
          <p:nvPr/>
        </p:nvSpPr>
        <p:spPr>
          <a:xfrm>
            <a:off x="6641938" y="4983096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*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39A3D31-4E9A-A4E6-C2B5-A2D19A7E1BC8}"/>
              </a:ext>
            </a:extLst>
          </p:cNvPr>
          <p:cNvSpPr txBox="1"/>
          <p:nvPr/>
        </p:nvSpPr>
        <p:spPr>
          <a:xfrm>
            <a:off x="8596615" y="4662400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*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F5FB072-6663-095A-F122-63EB4BBBA9DF}"/>
              </a:ext>
            </a:extLst>
          </p:cNvPr>
          <p:cNvSpPr/>
          <p:nvPr/>
        </p:nvSpPr>
        <p:spPr>
          <a:xfrm>
            <a:off x="9303852" y="484706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9042D68-A10D-BBE1-A2F2-4D3C2F9D8845}"/>
                  </a:ext>
                </a:extLst>
              </p:cNvPr>
              <p:cNvSpPr txBox="1"/>
              <p:nvPr/>
            </p:nvSpPr>
            <p:spPr>
              <a:xfrm>
                <a:off x="9609336" y="5092032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9042D68-A10D-BBE1-A2F2-4D3C2F9D8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336" y="5092032"/>
                <a:ext cx="292003" cy="276999"/>
              </a:xfrm>
              <a:prstGeom prst="rect">
                <a:avLst/>
              </a:prstGeom>
              <a:blipFill>
                <a:blip r:embed="rId11"/>
                <a:stretch>
                  <a:fillRect l="-18750" r="-4167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363432B-5B8F-7C9C-145E-C272B18665D9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>
            <a:off x="8259443" y="5273786"/>
            <a:ext cx="1044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00E98C0E-5519-94A9-A368-7D6B3B6A5348}"/>
              </a:ext>
            </a:extLst>
          </p:cNvPr>
          <p:cNvSpPr txBox="1"/>
          <p:nvPr/>
        </p:nvSpPr>
        <p:spPr>
          <a:xfrm>
            <a:off x="8745035" y="4983096"/>
            <a:ext cx="24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79" name="对话气泡: 椭圆形 78">
            <a:extLst>
              <a:ext uri="{FF2B5EF4-FFF2-40B4-BE49-F238E27FC236}">
                <a16:creationId xmlns:a16="http://schemas.microsoft.com/office/drawing/2014/main" id="{7BFB686A-AD44-56B8-74D3-5150D580589C}"/>
              </a:ext>
            </a:extLst>
          </p:cNvPr>
          <p:cNvSpPr/>
          <p:nvPr/>
        </p:nvSpPr>
        <p:spPr>
          <a:xfrm>
            <a:off x="9954187" y="4227713"/>
            <a:ext cx="1231523" cy="754384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3568F0A-3BFB-AA5F-F89C-909C024A4A8A}"/>
              </a:ext>
            </a:extLst>
          </p:cNvPr>
          <p:cNvSpPr txBox="1"/>
          <p:nvPr/>
        </p:nvSpPr>
        <p:spPr>
          <a:xfrm>
            <a:off x="9990396" y="440711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跨行注释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1FF9DB5-811B-6C64-824A-14D2D0ADE37F}"/>
              </a:ext>
            </a:extLst>
          </p:cNvPr>
          <p:cNvCxnSpPr>
            <a:cxnSpLocks/>
          </p:cNvCxnSpPr>
          <p:nvPr/>
        </p:nvCxnSpPr>
        <p:spPr>
          <a:xfrm flipH="1">
            <a:off x="6274263" y="5484973"/>
            <a:ext cx="1073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0AA58FDF-5FA5-6CF0-096F-EFC36A9E0113}"/>
              </a:ext>
            </a:extLst>
          </p:cNvPr>
          <p:cNvSpPr txBox="1"/>
          <p:nvPr/>
        </p:nvSpPr>
        <p:spPr>
          <a:xfrm>
            <a:off x="5836454" y="5602816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非*非</a:t>
            </a:r>
            <a:r>
              <a:rPr lang="en-US" altLang="zh-CN" dirty="0"/>
              <a:t>/</a:t>
            </a:r>
            <a:r>
              <a:rPr lang="zh-CN" altLang="en-US" dirty="0"/>
              <a:t>的其他字符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24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词法分析难点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>
            <a:extLst>
              <a:ext uri="{FF2B5EF4-FFF2-40B4-BE49-F238E27FC236}">
                <a16:creationId xmlns:a16="http://schemas.microsoft.com/office/drawing/2014/main" id="{79DE30A2-DE28-FF26-BCAF-68BB31157A2D}"/>
              </a:ext>
            </a:extLst>
          </p:cNvPr>
          <p:cNvSpPr txBox="1">
            <a:spLocks/>
          </p:cNvSpPr>
          <p:nvPr/>
        </p:nvSpPr>
        <p:spPr>
          <a:xfrm>
            <a:off x="859214" y="1222714"/>
            <a:ext cx="4931986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单行注释编程</a:t>
            </a:r>
            <a:endParaRPr 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781772-A548-7833-D08A-9FF8E5F524FD}"/>
              </a:ext>
            </a:extLst>
          </p:cNvPr>
          <p:cNvSpPr txBox="1"/>
          <p:nvPr/>
        </p:nvSpPr>
        <p:spPr>
          <a:xfrm>
            <a:off x="670718" y="2002426"/>
            <a:ext cx="9686694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 	else if(c == ‘/’) {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第一个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token += 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600" dirty="0">
                <a:latin typeface="Consolas" panose="020B0609020204030204" pitchFamily="49" charset="0"/>
              </a:rPr>
              <a:t>()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) == '/') { //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第二个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>
                <a:latin typeface="Consolas" panose="020B0609020204030204" pitchFamily="49" charset="0"/>
              </a:rPr>
              <a:t>c =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++); //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>
                <a:latin typeface="Consolas" panose="020B0609020204030204" pitchFamily="49" charset="0"/>
              </a:rPr>
              <a:t>token += 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while(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600" dirty="0">
                <a:latin typeface="Consolas" panose="020B0609020204030204" pitchFamily="49" charset="0"/>
              </a:rPr>
              <a:t>()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) != '\n’)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非换行字符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c =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++);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token += 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if(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600" dirty="0">
                <a:latin typeface="Consolas" panose="020B0609020204030204" pitchFamily="49" charset="0"/>
              </a:rPr>
              <a:t>()) {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\n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或 直接结束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</a:t>
            </a:r>
            <a:r>
              <a:rPr lang="en-US" altLang="zh-CN" sz="1600" dirty="0">
                <a:latin typeface="Consolas" panose="020B0609020204030204" pitchFamily="49" charset="0"/>
              </a:rPr>
              <a:t>c =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++);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token += c;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lineNum</a:t>
            </a:r>
            <a:r>
              <a:rPr lang="en-US" altLang="zh-CN" sz="1600" dirty="0">
                <a:latin typeface="Consolas" panose="020B0609020204030204" pitchFamily="49" charset="0"/>
              </a:rPr>
              <a:t>++; // </a:t>
            </a:r>
            <a:r>
              <a:rPr lang="zh-CN" altLang="en-US" sz="1600" dirty="0">
                <a:latin typeface="Consolas" panose="020B0609020204030204" pitchFamily="49" charset="0"/>
              </a:rPr>
              <a:t>单行注释末尾的</a:t>
            </a:r>
            <a:r>
              <a:rPr lang="en-US" altLang="zh-CN" sz="1600" dirty="0">
                <a:latin typeface="Consolas" panose="020B0609020204030204" pitchFamily="49" charset="0"/>
              </a:rPr>
              <a:t>\n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lexType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LexType.NOTE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return next();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8F0BB2-8B55-33FA-4B0A-FF3FC7ADA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758" y="71501"/>
            <a:ext cx="4600023" cy="20390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386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781772-A548-7833-D08A-9FF8E5F524FD}"/>
              </a:ext>
            </a:extLst>
          </p:cNvPr>
          <p:cNvSpPr txBox="1"/>
          <p:nvPr/>
        </p:nvSpPr>
        <p:spPr>
          <a:xfrm>
            <a:off x="3325207" y="988095"/>
            <a:ext cx="8731969" cy="56938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 	 else if(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 == '*')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/*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跨行注释 用状态机判断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</a:t>
            </a:r>
            <a:r>
              <a:rPr lang="en-US" altLang="zh-CN" sz="1400" dirty="0">
                <a:latin typeface="Consolas" panose="020B0609020204030204" pitchFamily="49" charset="0"/>
              </a:rPr>
              <a:t>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token += c;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while(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()) {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状态转换循环（直至末尾）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while 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 != '*’)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非*字符 对应状态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q5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token += c;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if(c == '\n') </a:t>
            </a:r>
            <a:r>
              <a:rPr lang="en-US" altLang="zh-CN" sz="1400" dirty="0" err="1">
                <a:latin typeface="Consolas" panose="020B0609020204030204" pitchFamily="49" charset="0"/>
              </a:rPr>
              <a:t>lineNum</a:t>
            </a:r>
            <a:r>
              <a:rPr lang="en-US" altLang="zh-CN" sz="1400" dirty="0">
                <a:latin typeface="Consolas" panose="020B0609020204030204" pitchFamily="49" charset="0"/>
              </a:rPr>
              <a:t>++; // </a:t>
            </a:r>
            <a:r>
              <a:rPr lang="zh-CN" altLang="en-US" sz="1400" dirty="0">
                <a:latin typeface="Consolas" panose="020B0609020204030204" pitchFamily="49" charset="0"/>
              </a:rPr>
              <a:t>多行注释中 每行最后的回车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// *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while(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 == '*’)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*字符 对应状态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q6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如果没有转移到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q7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，则会在循环中转移到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q5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token += c;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if 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 == '/’)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		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字符 对应状态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q7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token += c;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lexType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LexType.NOTE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return next();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词法分析难点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>
            <a:extLst>
              <a:ext uri="{FF2B5EF4-FFF2-40B4-BE49-F238E27FC236}">
                <a16:creationId xmlns:a16="http://schemas.microsoft.com/office/drawing/2014/main" id="{79DE30A2-DE28-FF26-BCAF-68BB31157A2D}"/>
              </a:ext>
            </a:extLst>
          </p:cNvPr>
          <p:cNvSpPr txBox="1">
            <a:spLocks/>
          </p:cNvSpPr>
          <p:nvPr/>
        </p:nvSpPr>
        <p:spPr>
          <a:xfrm>
            <a:off x="859214" y="1222714"/>
            <a:ext cx="4931986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跨行注释编程</a:t>
            </a: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8F0BB2-8B55-33FA-4B0A-FF3FC7ADA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2698"/>
            <a:ext cx="5274300" cy="2337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961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词法分析总结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1430714" y="1706484"/>
            <a:ext cx="9589711" cy="261786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编程难度较小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作为语法分析的基础，词法分析应该提供</a:t>
            </a:r>
            <a:r>
              <a:rPr lang="zh-CN" altLang="en-US" sz="2400" b="0" dirty="0">
                <a:solidFill>
                  <a:srgbClr val="FF0000"/>
                </a:solidFill>
              </a:rPr>
              <a:t>尽可能丰富的信息</a:t>
            </a:r>
            <a:r>
              <a:rPr lang="zh-CN" altLang="en-US" sz="2400" b="0" dirty="0"/>
              <a:t>（如词类、行号等）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重点在于用编程实现有限状态自动机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0" dirty="0"/>
          </a:p>
          <a:p>
            <a:endParaRPr lang="en-US" sz="2400" b="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1AAB52B-1985-AB81-0DB3-2A9B9A1B7FF2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29">
            <a:extLst>
              <a:ext uri="{FF2B5EF4-FFF2-40B4-BE49-F238E27FC236}">
                <a16:creationId xmlns:a16="http://schemas.microsoft.com/office/drawing/2014/main" id="{A803D4F7-34F3-437C-A1E3-8D39F30B54B8}"/>
              </a:ext>
            </a:extLst>
          </p:cNvPr>
          <p:cNvSpPr txBox="1">
            <a:spLocks/>
          </p:cNvSpPr>
          <p:nvPr/>
        </p:nvSpPr>
        <p:spPr>
          <a:xfrm>
            <a:off x="1430714" y="2737193"/>
            <a:ext cx="7960936" cy="81563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368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编译器整体架构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954760-6651-ED36-8F05-1ACADE6E8BB0}"/>
              </a:ext>
            </a:extLst>
          </p:cNvPr>
          <p:cNvSpPr txBox="1"/>
          <p:nvPr/>
        </p:nvSpPr>
        <p:spPr>
          <a:xfrm>
            <a:off x="5787426" y="2105561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</a:rPr>
              <a:t>1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编译器整体架构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4DD251-B7D9-B74F-A84B-7A25E913FDEF}"/>
              </a:ext>
            </a:extLst>
          </p:cNvPr>
          <p:cNvSpPr/>
          <p:nvPr/>
        </p:nvSpPr>
        <p:spPr>
          <a:xfrm>
            <a:off x="882906" y="3231373"/>
            <a:ext cx="1487851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词法分析器</a:t>
            </a:r>
            <a:endParaRPr lang="en-US" altLang="zh-CN" dirty="0"/>
          </a:p>
          <a:p>
            <a:pPr algn="ctr"/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4DD1DA-EB20-97FE-68D2-DFA6AA80A01B}"/>
              </a:ext>
            </a:extLst>
          </p:cNvPr>
          <p:cNvSpPr/>
          <p:nvPr/>
        </p:nvSpPr>
        <p:spPr>
          <a:xfrm>
            <a:off x="3086271" y="3231373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语法分析器</a:t>
            </a:r>
            <a:endParaRPr lang="en-US" altLang="zh-CN" dirty="0"/>
          </a:p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94832-E334-86D3-AA9D-274EA9890805}"/>
              </a:ext>
            </a:extLst>
          </p:cNvPr>
          <p:cNvSpPr/>
          <p:nvPr/>
        </p:nvSpPr>
        <p:spPr>
          <a:xfrm>
            <a:off x="5306420" y="3228118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语义分析器</a:t>
            </a:r>
            <a:endParaRPr lang="en-US" altLang="zh-CN" dirty="0"/>
          </a:p>
          <a:p>
            <a:pPr algn="ctr"/>
            <a:r>
              <a:rPr lang="en-US" altLang="zh-CN" dirty="0"/>
              <a:t>Visitor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368510-4255-FCB3-E5BD-7D8465DB7219}"/>
              </a:ext>
            </a:extLst>
          </p:cNvPr>
          <p:cNvSpPr/>
          <p:nvPr/>
        </p:nvSpPr>
        <p:spPr>
          <a:xfrm>
            <a:off x="7558418" y="4534628"/>
            <a:ext cx="145593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F491F7-69F5-79DE-2176-3AD53BA865CD}"/>
              </a:ext>
            </a:extLst>
          </p:cNvPr>
          <p:cNvSpPr/>
          <p:nvPr/>
        </p:nvSpPr>
        <p:spPr>
          <a:xfrm>
            <a:off x="7465941" y="3275169"/>
            <a:ext cx="1640895" cy="48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中间代码容器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1CA484-B9D0-B94B-CA27-98B76EE2BEE7}"/>
              </a:ext>
            </a:extLst>
          </p:cNvPr>
          <p:cNvSpPr/>
          <p:nvPr/>
        </p:nvSpPr>
        <p:spPr>
          <a:xfrm>
            <a:off x="9370918" y="3228118"/>
            <a:ext cx="1640895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目标翻译器</a:t>
            </a:r>
            <a:endParaRPr lang="en-US" altLang="zh-CN" dirty="0"/>
          </a:p>
          <a:p>
            <a:pPr algn="ctr"/>
            <a:r>
              <a:rPr lang="en-US" altLang="zh-CN" dirty="0"/>
              <a:t>Translator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FF0681-E7CE-3998-FE3E-FF8D043AFCC9}"/>
              </a:ext>
            </a:extLst>
          </p:cNvPr>
          <p:cNvSpPr/>
          <p:nvPr/>
        </p:nvSpPr>
        <p:spPr>
          <a:xfrm>
            <a:off x="7350673" y="2052096"/>
            <a:ext cx="1871430" cy="60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解释执行程序</a:t>
            </a:r>
            <a:endParaRPr lang="en-US" altLang="zh-CN" dirty="0"/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7930D96-5506-AD66-25CC-D233AF618F8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70757" y="3522561"/>
            <a:ext cx="71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6AFCE07-BA9E-935F-B6F8-4B3725DD438F}"/>
              </a:ext>
            </a:extLst>
          </p:cNvPr>
          <p:cNvSpPr txBox="1"/>
          <p:nvPr/>
        </p:nvSpPr>
        <p:spPr>
          <a:xfrm>
            <a:off x="2343063" y="31703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CC4CB7-3A1B-69E6-430E-6198436C8F0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42210" y="3519306"/>
            <a:ext cx="764210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55429B3-58F2-AC47-23CB-51C940B12DA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762359" y="3519305"/>
            <a:ext cx="703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954AB95-1FC4-A13B-03B7-4E13B00AD5F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106836" y="3519305"/>
            <a:ext cx="264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9EBBEFD-B653-BDC9-C661-D9456F9A6816}"/>
              </a:ext>
            </a:extLst>
          </p:cNvPr>
          <p:cNvSpPr txBox="1"/>
          <p:nvPr/>
        </p:nvSpPr>
        <p:spPr>
          <a:xfrm>
            <a:off x="4485734" y="31223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语法树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8C56AB8-5BAA-D2B3-5FD4-F7AEA192A396}"/>
              </a:ext>
            </a:extLst>
          </p:cNvPr>
          <p:cNvSpPr txBox="1"/>
          <p:nvPr/>
        </p:nvSpPr>
        <p:spPr>
          <a:xfrm>
            <a:off x="6625611" y="2858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中间代码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C82A275-63C7-9D1D-B0C5-AB4628FAF5F5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8286388" y="2656605"/>
            <a:ext cx="1" cy="6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34354E6-7D4F-7994-B451-20073301EE6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286388" y="1554480"/>
            <a:ext cx="0" cy="49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264D6E2-82D1-704C-661F-73AEB813A874}"/>
              </a:ext>
            </a:extLst>
          </p:cNvPr>
          <p:cNvSpPr txBox="1"/>
          <p:nvPr/>
        </p:nvSpPr>
        <p:spPr>
          <a:xfrm>
            <a:off x="7652443" y="11313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解释执行结果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89BEAB8-F8A7-5929-CD99-F70F58D821BD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8286388" y="3763440"/>
            <a:ext cx="1" cy="7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F3FB119-05ED-92C4-49D5-802CEBA52481}"/>
              </a:ext>
            </a:extLst>
          </p:cNvPr>
          <p:cNvSpPr txBox="1"/>
          <p:nvPr/>
        </p:nvSpPr>
        <p:spPr>
          <a:xfrm>
            <a:off x="6850730" y="39753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中间代码优化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4C2E16A-6DEE-41EE-FC18-43DB754E666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1011813" y="3519304"/>
            <a:ext cx="4181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14429ED3-511C-ADEC-CAC7-03D1C3FF1C60}"/>
              </a:ext>
            </a:extLst>
          </p:cNvPr>
          <p:cNvSpPr txBox="1"/>
          <p:nvPr/>
        </p:nvSpPr>
        <p:spPr>
          <a:xfrm>
            <a:off x="11048563" y="3110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E38B371-4645-1685-9A95-E0770E01A35B}"/>
              </a:ext>
            </a:extLst>
          </p:cNvPr>
          <p:cNvSpPr/>
          <p:nvPr/>
        </p:nvSpPr>
        <p:spPr>
          <a:xfrm>
            <a:off x="5037457" y="4534628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符号表管理</a:t>
            </a:r>
            <a:r>
              <a:rPr lang="en-US" altLang="zh-CN" dirty="0"/>
              <a:t>Symbol Manager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1F93E71-A3AB-5D0C-5EAF-A1527813ED4E}"/>
              </a:ext>
            </a:extLst>
          </p:cNvPr>
          <p:cNvCxnSpPr>
            <a:cxnSpLocks/>
            <a:stCxn id="80" idx="0"/>
            <a:endCxn id="13" idx="2"/>
          </p:cNvCxnSpPr>
          <p:nvPr/>
        </p:nvCxnSpPr>
        <p:spPr>
          <a:xfrm flipV="1">
            <a:off x="6030233" y="3810493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A7D3AB52-4BFB-F2BC-FC99-096B9580ABE3}"/>
              </a:ext>
            </a:extLst>
          </p:cNvPr>
          <p:cNvSpPr txBox="1"/>
          <p:nvPr/>
        </p:nvSpPr>
        <p:spPr>
          <a:xfrm>
            <a:off x="4900189" y="4001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符号信息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98442BF-1977-0B0F-26F8-C598336EE90A}"/>
              </a:ext>
            </a:extLst>
          </p:cNvPr>
          <p:cNvSpPr/>
          <p:nvPr/>
        </p:nvSpPr>
        <p:spPr>
          <a:xfrm>
            <a:off x="9166601" y="4543309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存储管理</a:t>
            </a:r>
            <a:endParaRPr lang="en-US" altLang="zh-CN" dirty="0"/>
          </a:p>
          <a:p>
            <a:pPr algn="ctr"/>
            <a:r>
              <a:rPr lang="en-US" altLang="zh-CN" dirty="0"/>
              <a:t>Activity Record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9A2B4AC-031A-0611-F4C2-B7B37096B0F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0159377" y="3819174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9FB417A6-639C-E287-7E08-901C91F838E6}"/>
              </a:ext>
            </a:extLst>
          </p:cNvPr>
          <p:cNvSpPr txBox="1"/>
          <p:nvPr/>
        </p:nvSpPr>
        <p:spPr>
          <a:xfrm>
            <a:off x="9023999" y="3996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存储信息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7D1FF36-778D-86CD-5C45-40457385CE9B}"/>
              </a:ext>
            </a:extLst>
          </p:cNvPr>
          <p:cNvCxnSpPr>
            <a:cxnSpLocks/>
          </p:cNvCxnSpPr>
          <p:nvPr/>
        </p:nvCxnSpPr>
        <p:spPr>
          <a:xfrm>
            <a:off x="1076960" y="5892800"/>
            <a:ext cx="3408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6EAE2CF-0ABA-F091-FF43-3E60E151EE20}"/>
              </a:ext>
            </a:extLst>
          </p:cNvPr>
          <p:cNvSpPr txBox="1"/>
          <p:nvPr/>
        </p:nvSpPr>
        <p:spPr>
          <a:xfrm>
            <a:off x="2156817" y="598220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 </a:t>
            </a:r>
            <a:r>
              <a:rPr lang="en-US" altLang="zh-CN" dirty="0"/>
              <a:t>Front</a:t>
            </a:r>
            <a:endParaRPr lang="zh-CN" altLang="en-US" dirty="0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79BA5C2-DB5D-FAC2-6EB7-5B43FD51A915}"/>
              </a:ext>
            </a:extLst>
          </p:cNvPr>
          <p:cNvCxnSpPr>
            <a:cxnSpLocks/>
          </p:cNvCxnSpPr>
          <p:nvPr/>
        </p:nvCxnSpPr>
        <p:spPr>
          <a:xfrm>
            <a:off x="5318621" y="5892800"/>
            <a:ext cx="3408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2DE617-10F3-9D76-83FC-BF2CF41D66F9}"/>
              </a:ext>
            </a:extLst>
          </p:cNvPr>
          <p:cNvSpPr txBox="1"/>
          <p:nvPr/>
        </p:nvSpPr>
        <p:spPr>
          <a:xfrm>
            <a:off x="6327946" y="598220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中端 </a:t>
            </a:r>
            <a:r>
              <a:rPr lang="en-US" altLang="zh-CN" dirty="0"/>
              <a:t>Middle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F6C554B-D988-D4D5-EB13-669180BA31BD}"/>
              </a:ext>
            </a:extLst>
          </p:cNvPr>
          <p:cNvCxnSpPr>
            <a:cxnSpLocks/>
          </p:cNvCxnSpPr>
          <p:nvPr/>
        </p:nvCxnSpPr>
        <p:spPr>
          <a:xfrm>
            <a:off x="9222103" y="5916584"/>
            <a:ext cx="22078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C30BC0D-4109-5C37-BC57-8089987439B0}"/>
              </a:ext>
            </a:extLst>
          </p:cNvPr>
          <p:cNvSpPr txBox="1"/>
          <p:nvPr/>
        </p:nvSpPr>
        <p:spPr>
          <a:xfrm>
            <a:off x="9788401" y="59822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 </a:t>
            </a:r>
            <a:r>
              <a:rPr lang="en-US" altLang="zh-CN" dirty="0"/>
              <a:t>Back</a:t>
            </a:r>
            <a:endParaRPr lang="zh-CN" alt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7041F99-781F-D55F-3FF5-0DA40D8881B8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71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4" grpId="0"/>
      <p:bldP spid="61" grpId="0"/>
      <p:bldP spid="62" grpId="0"/>
      <p:bldP spid="70" grpId="0"/>
      <p:bldP spid="74" grpId="0"/>
      <p:bldP spid="79" grpId="0"/>
      <p:bldP spid="80" grpId="0" animBg="1"/>
      <p:bldP spid="85" grpId="0"/>
      <p:bldP spid="91" grpId="0" animBg="1"/>
      <p:bldP spid="93" grpId="0"/>
      <p:bldP spid="99" grpId="0"/>
      <p:bldP spid="101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编译器整体架构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4DD251-B7D9-B74F-A84B-7A25E913FDEF}"/>
              </a:ext>
            </a:extLst>
          </p:cNvPr>
          <p:cNvSpPr/>
          <p:nvPr/>
        </p:nvSpPr>
        <p:spPr>
          <a:xfrm>
            <a:off x="882906" y="3231373"/>
            <a:ext cx="1487851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词法分析器</a:t>
            </a:r>
            <a:endParaRPr lang="en-US" altLang="zh-CN" dirty="0"/>
          </a:p>
          <a:p>
            <a:pPr algn="ctr"/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4DD1DA-EB20-97FE-68D2-DFA6AA80A01B}"/>
              </a:ext>
            </a:extLst>
          </p:cNvPr>
          <p:cNvSpPr/>
          <p:nvPr/>
        </p:nvSpPr>
        <p:spPr>
          <a:xfrm>
            <a:off x="3086271" y="3231373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语法分析器</a:t>
            </a:r>
            <a:endParaRPr lang="en-US" altLang="zh-CN" dirty="0"/>
          </a:p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94832-E334-86D3-AA9D-274EA9890805}"/>
              </a:ext>
            </a:extLst>
          </p:cNvPr>
          <p:cNvSpPr/>
          <p:nvPr/>
        </p:nvSpPr>
        <p:spPr>
          <a:xfrm>
            <a:off x="5306420" y="3228118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语义分析器</a:t>
            </a:r>
            <a:endParaRPr lang="en-US" altLang="zh-CN" dirty="0"/>
          </a:p>
          <a:p>
            <a:pPr algn="ctr"/>
            <a:r>
              <a:rPr lang="en-US" altLang="zh-CN" dirty="0"/>
              <a:t>Visitor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368510-4255-FCB3-E5BD-7D8465DB7219}"/>
              </a:ext>
            </a:extLst>
          </p:cNvPr>
          <p:cNvSpPr/>
          <p:nvPr/>
        </p:nvSpPr>
        <p:spPr>
          <a:xfrm>
            <a:off x="7558418" y="4534628"/>
            <a:ext cx="145593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F491F7-69F5-79DE-2176-3AD53BA865CD}"/>
              </a:ext>
            </a:extLst>
          </p:cNvPr>
          <p:cNvSpPr/>
          <p:nvPr/>
        </p:nvSpPr>
        <p:spPr>
          <a:xfrm>
            <a:off x="7465941" y="3275169"/>
            <a:ext cx="1640895" cy="48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中间代码容器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1CA484-B9D0-B94B-CA27-98B76EE2BEE7}"/>
              </a:ext>
            </a:extLst>
          </p:cNvPr>
          <p:cNvSpPr/>
          <p:nvPr/>
        </p:nvSpPr>
        <p:spPr>
          <a:xfrm>
            <a:off x="9370918" y="3228118"/>
            <a:ext cx="1640895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目标翻译器</a:t>
            </a:r>
            <a:endParaRPr lang="en-US" altLang="zh-CN" dirty="0"/>
          </a:p>
          <a:p>
            <a:pPr algn="ctr"/>
            <a:r>
              <a:rPr lang="en-US" altLang="zh-CN" dirty="0"/>
              <a:t>Translator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FF0681-E7CE-3998-FE3E-FF8D043AFCC9}"/>
              </a:ext>
            </a:extLst>
          </p:cNvPr>
          <p:cNvSpPr/>
          <p:nvPr/>
        </p:nvSpPr>
        <p:spPr>
          <a:xfrm>
            <a:off x="7350673" y="2052096"/>
            <a:ext cx="1871430" cy="60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解释执行程序</a:t>
            </a:r>
            <a:endParaRPr lang="en-US" altLang="zh-CN" dirty="0"/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7930D96-5506-AD66-25CC-D233AF618F8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70757" y="3522561"/>
            <a:ext cx="71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CC4CB7-3A1B-69E6-430E-6198436C8F0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42210" y="3519306"/>
            <a:ext cx="764210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55429B3-58F2-AC47-23CB-51C940B12DA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762359" y="3519305"/>
            <a:ext cx="703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954AB95-1FC4-A13B-03B7-4E13B00AD5F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106836" y="3519305"/>
            <a:ext cx="264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C82A275-63C7-9D1D-B0C5-AB4628FAF5F5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8286388" y="2656605"/>
            <a:ext cx="1" cy="6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34354E6-7D4F-7994-B451-20073301EE6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286388" y="1554480"/>
            <a:ext cx="0" cy="49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89BEAB8-F8A7-5929-CD99-F70F58D821BD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8286388" y="3763440"/>
            <a:ext cx="1" cy="7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4C2E16A-6DEE-41EE-FC18-43DB754E666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1011813" y="3519304"/>
            <a:ext cx="4181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8E38B371-4645-1685-9A95-E0770E01A35B}"/>
              </a:ext>
            </a:extLst>
          </p:cNvPr>
          <p:cNvSpPr/>
          <p:nvPr/>
        </p:nvSpPr>
        <p:spPr>
          <a:xfrm>
            <a:off x="5037457" y="4534628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符号表管理</a:t>
            </a:r>
            <a:r>
              <a:rPr lang="en-US" altLang="zh-CN" dirty="0"/>
              <a:t>Symbol Manager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1F93E71-A3AB-5D0C-5EAF-A1527813ED4E}"/>
              </a:ext>
            </a:extLst>
          </p:cNvPr>
          <p:cNvCxnSpPr>
            <a:cxnSpLocks/>
            <a:stCxn id="80" idx="0"/>
            <a:endCxn id="13" idx="2"/>
          </p:cNvCxnSpPr>
          <p:nvPr/>
        </p:nvCxnSpPr>
        <p:spPr>
          <a:xfrm flipV="1">
            <a:off x="6030233" y="3810493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A98442BF-1977-0B0F-26F8-C598336EE90A}"/>
              </a:ext>
            </a:extLst>
          </p:cNvPr>
          <p:cNvSpPr/>
          <p:nvPr/>
        </p:nvSpPr>
        <p:spPr>
          <a:xfrm>
            <a:off x="9166601" y="4543309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存储管理</a:t>
            </a:r>
            <a:endParaRPr lang="en-US" altLang="zh-CN" dirty="0"/>
          </a:p>
          <a:p>
            <a:pPr algn="ctr"/>
            <a:r>
              <a:rPr lang="en-US" altLang="zh-CN" dirty="0"/>
              <a:t>Activity Record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9A2B4AC-031A-0611-F4C2-B7B37096B0F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0159377" y="3819174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FB62D089-0E31-3B12-6004-3244DE5A8F34}"/>
              </a:ext>
            </a:extLst>
          </p:cNvPr>
          <p:cNvSpPr/>
          <p:nvPr/>
        </p:nvSpPr>
        <p:spPr>
          <a:xfrm>
            <a:off x="670718" y="2915920"/>
            <a:ext cx="1905765" cy="11582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2DABDF-A975-8192-BB92-29E18614324B}"/>
              </a:ext>
            </a:extLst>
          </p:cNvPr>
          <p:cNvSpPr txBox="1"/>
          <p:nvPr/>
        </p:nvSpPr>
        <p:spPr>
          <a:xfrm>
            <a:off x="754672" y="251964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词法分析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CEF376-F681-417F-362B-1D72EF234FFC}"/>
              </a:ext>
            </a:extLst>
          </p:cNvPr>
          <p:cNvSpPr/>
          <p:nvPr/>
        </p:nvSpPr>
        <p:spPr>
          <a:xfrm>
            <a:off x="2855587" y="2940184"/>
            <a:ext cx="1905765" cy="11582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CB5737-6617-E49A-3320-A54548BAA2E5}"/>
              </a:ext>
            </a:extLst>
          </p:cNvPr>
          <p:cNvSpPr txBox="1"/>
          <p:nvPr/>
        </p:nvSpPr>
        <p:spPr>
          <a:xfrm>
            <a:off x="2892521" y="25134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语法分析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2A18E5-CC40-FE8C-C50F-39311347EB12}"/>
              </a:ext>
            </a:extLst>
          </p:cNvPr>
          <p:cNvSpPr/>
          <p:nvPr/>
        </p:nvSpPr>
        <p:spPr>
          <a:xfrm>
            <a:off x="4761352" y="2773680"/>
            <a:ext cx="2536418" cy="29870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64C7E0-5125-95E2-9F34-92CEA4E2AFA3}"/>
              </a:ext>
            </a:extLst>
          </p:cNvPr>
          <p:cNvSpPr txBox="1"/>
          <p:nvPr/>
        </p:nvSpPr>
        <p:spPr>
          <a:xfrm>
            <a:off x="5121597" y="234762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错误处理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688BB4C-452F-0486-4376-14499CA2500C}"/>
              </a:ext>
            </a:extLst>
          </p:cNvPr>
          <p:cNvSpPr/>
          <p:nvPr/>
        </p:nvSpPr>
        <p:spPr>
          <a:xfrm>
            <a:off x="7297770" y="2913245"/>
            <a:ext cx="4011325" cy="18559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74796-D434-D37F-EA7C-83BAC8EADECF}"/>
              </a:ext>
            </a:extLst>
          </p:cNvPr>
          <p:cNvSpPr txBox="1"/>
          <p:nvPr/>
        </p:nvSpPr>
        <p:spPr>
          <a:xfrm>
            <a:off x="9752494" y="254391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4.1 MIPS</a:t>
            </a:r>
            <a:r>
              <a:rPr lang="zh-CN" altLang="en-US" dirty="0">
                <a:solidFill>
                  <a:srgbClr val="FF0000"/>
                </a:solidFill>
              </a:rPr>
              <a:t>代码生成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C432E51-4C8E-998A-38C2-B03D920CB2B2}"/>
              </a:ext>
            </a:extLst>
          </p:cNvPr>
          <p:cNvSpPr/>
          <p:nvPr/>
        </p:nvSpPr>
        <p:spPr>
          <a:xfrm>
            <a:off x="6982969" y="1756484"/>
            <a:ext cx="2658872" cy="1115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3BF9D5-E76C-B0B5-CB28-5C798221F3FC}"/>
              </a:ext>
            </a:extLst>
          </p:cNvPr>
          <p:cNvSpPr txBox="1"/>
          <p:nvPr/>
        </p:nvSpPr>
        <p:spPr>
          <a:xfrm>
            <a:off x="6762359" y="888078"/>
            <a:ext cx="383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4.2 PCODE</a:t>
            </a:r>
            <a:r>
              <a:rPr lang="zh-CN" altLang="en-US" dirty="0">
                <a:solidFill>
                  <a:srgbClr val="FF0000"/>
                </a:solidFill>
              </a:rPr>
              <a:t>代码生成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解释执行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4.3 LLVM</a:t>
            </a:r>
            <a:r>
              <a:rPr lang="zh-CN" altLang="en-US" dirty="0">
                <a:solidFill>
                  <a:srgbClr val="FF0000"/>
                </a:solidFill>
              </a:rPr>
              <a:t>代码生成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CD043C-9B76-7C61-7DC2-C1B2BAA805C8}"/>
              </a:ext>
            </a:extLst>
          </p:cNvPr>
          <p:cNvSpPr txBox="1"/>
          <p:nvPr/>
        </p:nvSpPr>
        <p:spPr>
          <a:xfrm>
            <a:off x="6990368" y="563193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（选做）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优化竞速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CF7CC0C-8BB5-4CD7-7ADD-9B38F2E13922}"/>
              </a:ext>
            </a:extLst>
          </p:cNvPr>
          <p:cNvSpPr/>
          <p:nvPr/>
        </p:nvSpPr>
        <p:spPr>
          <a:xfrm>
            <a:off x="7297770" y="4248297"/>
            <a:ext cx="1924333" cy="12732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C60228F-0447-E536-F81B-DE73B19C0FF0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441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6" grpId="0" animBg="1"/>
      <p:bldP spid="16" grpId="1" animBg="1"/>
      <p:bldP spid="19" grpId="0"/>
      <p:bldP spid="19" grpId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词法分析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333844-8665-E4DC-937B-92197DEBC890}"/>
              </a:ext>
            </a:extLst>
          </p:cNvPr>
          <p:cNvSpPr txBox="1"/>
          <p:nvPr/>
        </p:nvSpPr>
        <p:spPr>
          <a:xfrm>
            <a:off x="5787426" y="2105561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</a:rPr>
              <a:t>2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5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词法分析总体概述</a:t>
            </a:r>
            <a:endParaRPr lang="en-US" dirty="0"/>
          </a:p>
        </p:txBody>
      </p:sp>
      <p:sp>
        <p:nvSpPr>
          <p:cNvPr id="2" name="标题 29">
            <a:extLst>
              <a:ext uri="{FF2B5EF4-FFF2-40B4-BE49-F238E27FC236}">
                <a16:creationId xmlns:a16="http://schemas.microsoft.com/office/drawing/2014/main" id="{B6777AD1-D0F8-46FE-A26E-4DC543A9818A}"/>
              </a:ext>
            </a:extLst>
          </p:cNvPr>
          <p:cNvSpPr txBox="1">
            <a:spLocks/>
          </p:cNvSpPr>
          <p:nvPr/>
        </p:nvSpPr>
        <p:spPr>
          <a:xfrm>
            <a:off x="859213" y="1222714"/>
            <a:ext cx="2750261" cy="51785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词法分析器功能</a:t>
            </a:r>
            <a:endParaRPr lang="en-US" sz="2400" dirty="0"/>
          </a:p>
        </p:txBody>
      </p:sp>
      <p:sp>
        <p:nvSpPr>
          <p:cNvPr id="3" name="标题 29">
            <a:extLst>
              <a:ext uri="{FF2B5EF4-FFF2-40B4-BE49-F238E27FC236}">
                <a16:creationId xmlns:a16="http://schemas.microsoft.com/office/drawing/2014/main" id="{861E9A70-4D5A-AE0D-9ED3-CDE3C334FDBB}"/>
              </a:ext>
            </a:extLst>
          </p:cNvPr>
          <p:cNvSpPr txBox="1">
            <a:spLocks/>
          </p:cNvSpPr>
          <p:nvPr/>
        </p:nvSpPr>
        <p:spPr>
          <a:xfrm>
            <a:off x="1360530" y="1860884"/>
            <a:ext cx="6159208" cy="147562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+mj-ea"/>
              </a:rPr>
              <a:t>划分单词，同时提取出类别、值等信息</a:t>
            </a:r>
            <a:endParaRPr lang="en-US" altLang="zh-CN" sz="2000" b="0" dirty="0">
              <a:latin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+mj-ea"/>
              </a:rPr>
              <a:t>处理注释</a:t>
            </a:r>
            <a:endParaRPr lang="en-US" altLang="zh-CN" sz="2000" b="0" dirty="0">
              <a:latin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+mj-ea"/>
              </a:rPr>
              <a:t>统计行号</a:t>
            </a:r>
            <a:endParaRPr lang="en-US" sz="2000" b="0" dirty="0">
              <a:latin typeface="+mj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9AC9A7-9043-956D-815A-4C7B76157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15" y="3749841"/>
            <a:ext cx="6675495" cy="1885445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1463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词法分析设计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>
            <a:extLst>
              <a:ext uri="{FF2B5EF4-FFF2-40B4-BE49-F238E27FC236}">
                <a16:creationId xmlns:a16="http://schemas.microsoft.com/office/drawing/2014/main" id="{79DE30A2-DE28-FF26-BCAF-68BB31157A2D}"/>
              </a:ext>
            </a:extLst>
          </p:cNvPr>
          <p:cNvSpPr txBox="1">
            <a:spLocks/>
          </p:cNvSpPr>
          <p:nvPr/>
        </p:nvSpPr>
        <p:spPr>
          <a:xfrm>
            <a:off x="859214" y="12227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类设计</a:t>
            </a:r>
            <a:endParaRPr lang="en-US" sz="2400" dirty="0"/>
          </a:p>
        </p:txBody>
      </p:sp>
      <p:sp>
        <p:nvSpPr>
          <p:cNvPr id="8" name="标题 29">
            <a:extLst>
              <a:ext uri="{FF2B5EF4-FFF2-40B4-BE49-F238E27FC236}">
                <a16:creationId xmlns:a16="http://schemas.microsoft.com/office/drawing/2014/main" id="{250F95AF-F5CC-A8BA-C3F6-C76110222587}"/>
              </a:ext>
            </a:extLst>
          </p:cNvPr>
          <p:cNvSpPr txBox="1">
            <a:spLocks/>
          </p:cNvSpPr>
          <p:nvPr/>
        </p:nvSpPr>
        <p:spPr>
          <a:xfrm>
            <a:off x="1360529" y="1860884"/>
            <a:ext cx="5718451" cy="119473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Lexer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 </a:t>
            </a:r>
            <a:r>
              <a:rPr lang="zh-CN" altLang="en-US" sz="2000" b="0" dirty="0">
                <a:latin typeface="+mj-ea"/>
              </a:rPr>
              <a:t>词法分析器类（单例模式）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LexType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 </a:t>
            </a:r>
            <a:r>
              <a:rPr lang="zh-CN" altLang="en-US" sz="2000" b="0" dirty="0">
                <a:latin typeface="+mj-ea"/>
              </a:rPr>
              <a:t>单词类型枚举类</a:t>
            </a:r>
            <a:endParaRPr lang="en-US" sz="2000" b="0" dirty="0">
              <a:latin typeface="+mj-ea"/>
            </a:endParaRPr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766CD6E9-4600-F16A-92AB-3BE5C930E88B}"/>
              </a:ext>
            </a:extLst>
          </p:cNvPr>
          <p:cNvSpPr txBox="1">
            <a:spLocks/>
          </p:cNvSpPr>
          <p:nvPr/>
        </p:nvSpPr>
        <p:spPr>
          <a:xfrm>
            <a:off x="859213" y="3427245"/>
            <a:ext cx="3315746" cy="50758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词法分析器主要接口</a:t>
            </a:r>
            <a:endParaRPr lang="en-US" sz="2400" dirty="0"/>
          </a:p>
        </p:txBody>
      </p:sp>
      <p:sp>
        <p:nvSpPr>
          <p:cNvPr id="10" name="标题 29">
            <a:extLst>
              <a:ext uri="{FF2B5EF4-FFF2-40B4-BE49-F238E27FC236}">
                <a16:creationId xmlns:a16="http://schemas.microsoft.com/office/drawing/2014/main" id="{31BD564E-D26C-FC98-C754-1936CDCFE01C}"/>
              </a:ext>
            </a:extLst>
          </p:cNvPr>
          <p:cNvSpPr txBox="1">
            <a:spLocks/>
          </p:cNvSpPr>
          <p:nvPr/>
        </p:nvSpPr>
        <p:spPr>
          <a:xfrm>
            <a:off x="1360529" y="4065415"/>
            <a:ext cx="6255461" cy="188544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0" dirty="0">
                <a:latin typeface="+mj-ea"/>
              </a:rPr>
              <a:t>next() </a:t>
            </a:r>
            <a:r>
              <a:rPr lang="zh-CN" altLang="en-US" sz="2000" b="0" dirty="0">
                <a:latin typeface="+mj-ea"/>
              </a:rPr>
              <a:t>处理下一个单词</a:t>
            </a:r>
            <a:endParaRPr lang="en-US" altLang="zh-CN" sz="2000" b="0" dirty="0">
              <a:latin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0" dirty="0" err="1">
                <a:latin typeface="+mj-ea"/>
              </a:rPr>
              <a:t>getToken</a:t>
            </a:r>
            <a:r>
              <a:rPr lang="en-US" altLang="zh-CN" sz="2000" b="0" dirty="0">
                <a:latin typeface="+mj-ea"/>
              </a:rPr>
              <a:t>() </a:t>
            </a:r>
            <a:r>
              <a:rPr lang="zh-CN" altLang="en-US" sz="2000" b="0" dirty="0">
                <a:latin typeface="+mj-ea"/>
              </a:rPr>
              <a:t>获得读取的单词值</a:t>
            </a:r>
            <a:endParaRPr lang="en-US" altLang="zh-CN" sz="2000" b="0" dirty="0">
              <a:latin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0" dirty="0" err="1">
                <a:latin typeface="+mj-ea"/>
              </a:rPr>
              <a:t>getLexType</a:t>
            </a:r>
            <a:r>
              <a:rPr lang="en-US" sz="2000" b="0" dirty="0">
                <a:latin typeface="+mj-ea"/>
              </a:rPr>
              <a:t>()</a:t>
            </a:r>
            <a:r>
              <a:rPr lang="zh-CN" altLang="en-US" sz="2000" b="0" dirty="0">
                <a:latin typeface="+mj-ea"/>
              </a:rPr>
              <a:t> 获得读取的单词类型</a:t>
            </a:r>
            <a:endParaRPr lang="en-US" sz="20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词法分析设计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>
            <a:extLst>
              <a:ext uri="{FF2B5EF4-FFF2-40B4-BE49-F238E27FC236}">
                <a16:creationId xmlns:a16="http://schemas.microsoft.com/office/drawing/2014/main" id="{79DE30A2-DE28-FF26-BCAF-68BB31157A2D}"/>
              </a:ext>
            </a:extLst>
          </p:cNvPr>
          <p:cNvSpPr txBox="1">
            <a:spLocks/>
          </p:cNvSpPr>
          <p:nvPr/>
        </p:nvSpPr>
        <p:spPr>
          <a:xfrm>
            <a:off x="859214" y="12227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词法分析器主要数据成员</a:t>
            </a:r>
            <a:endParaRPr lang="en-US" sz="2400" dirty="0"/>
          </a:p>
        </p:txBody>
      </p:sp>
      <p:sp>
        <p:nvSpPr>
          <p:cNvPr id="8" name="标题 29">
            <a:extLst>
              <a:ext uri="{FF2B5EF4-FFF2-40B4-BE49-F238E27FC236}">
                <a16:creationId xmlns:a16="http://schemas.microsoft.com/office/drawing/2014/main" id="{250F95AF-F5CC-A8BA-C3F6-C76110222587}"/>
              </a:ext>
            </a:extLst>
          </p:cNvPr>
          <p:cNvSpPr txBox="1">
            <a:spLocks/>
          </p:cNvSpPr>
          <p:nvPr/>
        </p:nvSpPr>
        <p:spPr>
          <a:xfrm>
            <a:off x="1360530" y="1860884"/>
            <a:ext cx="4172169" cy="377440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source</a:t>
            </a:r>
            <a:r>
              <a:rPr lang="zh-CN" altLang="en-US" sz="2000" b="0" dirty="0">
                <a:latin typeface="+mj-ea"/>
              </a:rPr>
              <a:t>：源程序字符串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curPos</a:t>
            </a:r>
            <a:r>
              <a:rPr lang="zh-CN" altLang="en-US" sz="2000" b="0" dirty="0">
                <a:latin typeface="+mj-ea"/>
              </a:rPr>
              <a:t>：当前字符串位置指针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token</a:t>
            </a:r>
            <a:r>
              <a:rPr lang="zh-CN" altLang="en-US" sz="2000" b="0" dirty="0">
                <a:latin typeface="+mj-ea"/>
              </a:rPr>
              <a:t>：解析单词值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lexType</a:t>
            </a:r>
            <a:r>
              <a:rPr lang="zh-CN" altLang="en-US" sz="2000" b="0" dirty="0">
                <a:latin typeface="+mj-ea"/>
              </a:rPr>
              <a:t>：解析单词类型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reserveWords</a:t>
            </a:r>
            <a:r>
              <a:rPr lang="zh-CN" altLang="en-US" sz="2000" b="0" dirty="0">
                <a:latin typeface="+mj-ea"/>
              </a:rPr>
              <a:t>：保留字表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lineNum</a:t>
            </a:r>
            <a:r>
              <a:rPr lang="zh-CN" altLang="en-US" sz="2000" b="0" dirty="0">
                <a:latin typeface="+mj-ea"/>
              </a:rPr>
              <a:t>：当前行号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number</a:t>
            </a:r>
            <a:r>
              <a:rPr lang="zh-CN" altLang="en-US" sz="2000" b="0" dirty="0">
                <a:latin typeface="+mj-ea"/>
              </a:rPr>
              <a:t>：解析数值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+mj-ea"/>
            </a:endParaRPr>
          </a:p>
        </p:txBody>
      </p:sp>
      <p:sp>
        <p:nvSpPr>
          <p:cNvPr id="5" name="标题 29">
            <a:extLst>
              <a:ext uri="{FF2B5EF4-FFF2-40B4-BE49-F238E27FC236}">
                <a16:creationId xmlns:a16="http://schemas.microsoft.com/office/drawing/2014/main" id="{74548919-79C5-3579-7E88-02E41195B4DA}"/>
              </a:ext>
            </a:extLst>
          </p:cNvPr>
          <p:cNvSpPr txBox="1">
            <a:spLocks/>
          </p:cNvSpPr>
          <p:nvPr/>
        </p:nvSpPr>
        <p:spPr>
          <a:xfrm>
            <a:off x="7578065" y="5835315"/>
            <a:ext cx="2538209" cy="497304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词法分析器工作过程</a:t>
            </a:r>
            <a:endParaRPr lang="en-US" sz="2000" b="0" dirty="0">
              <a:latin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1DED20-E25E-B60E-8405-9FDB6F33E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117" y="1100129"/>
            <a:ext cx="5279706" cy="4657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952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>
            <a:extLst>
              <a:ext uri="{FF2B5EF4-FFF2-40B4-BE49-F238E27FC236}">
                <a16:creationId xmlns:a16="http://schemas.microsoft.com/office/drawing/2014/main" id="{BFA2ADC8-51F1-EBD6-A340-6897AC5352CE}"/>
              </a:ext>
            </a:extLst>
          </p:cNvPr>
          <p:cNvSpPr txBox="1">
            <a:spLocks/>
          </p:cNvSpPr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词法分析编码实现</a:t>
            </a:r>
            <a:endParaRPr 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AAF946-F55B-F7B8-623D-5042C5DB3626}"/>
              </a:ext>
            </a:extLst>
          </p:cNvPr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>
            <a:extLst>
              <a:ext uri="{FF2B5EF4-FFF2-40B4-BE49-F238E27FC236}">
                <a16:creationId xmlns:a16="http://schemas.microsoft.com/office/drawing/2014/main" id="{79DE30A2-DE28-FF26-BCAF-68BB31157A2D}"/>
              </a:ext>
            </a:extLst>
          </p:cNvPr>
          <p:cNvSpPr txBox="1">
            <a:spLocks/>
          </p:cNvSpPr>
          <p:nvPr/>
        </p:nvSpPr>
        <p:spPr>
          <a:xfrm>
            <a:off x="859214" y="12227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词法分析器主要方法编程</a:t>
            </a:r>
            <a:endParaRPr lang="en-US" sz="2400" dirty="0"/>
          </a:p>
        </p:txBody>
      </p:sp>
      <p:sp>
        <p:nvSpPr>
          <p:cNvPr id="9" name="标题 29">
            <a:extLst>
              <a:ext uri="{FF2B5EF4-FFF2-40B4-BE49-F238E27FC236}">
                <a16:creationId xmlns:a16="http://schemas.microsoft.com/office/drawing/2014/main" id="{CE0ED211-CE4D-22D1-478B-71D6C7E50CE4}"/>
              </a:ext>
            </a:extLst>
          </p:cNvPr>
          <p:cNvSpPr txBox="1">
            <a:spLocks/>
          </p:cNvSpPr>
          <p:nvPr/>
        </p:nvSpPr>
        <p:spPr>
          <a:xfrm>
            <a:off x="1035410" y="1672389"/>
            <a:ext cx="4025609" cy="66289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next() </a:t>
            </a:r>
            <a:r>
              <a:rPr lang="zh-CN" altLang="en-US" sz="2000" b="0" dirty="0">
                <a:latin typeface="+mj-ea"/>
              </a:rPr>
              <a:t>模拟有限状态自动机</a:t>
            </a:r>
            <a:endParaRPr lang="en-US" sz="2000" b="0" dirty="0">
              <a:latin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3B90EB-E617-0FF4-C374-ECA286AFE4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1" y="3276601"/>
            <a:ext cx="5656705" cy="1246115"/>
          </a:xfrm>
          <a:prstGeom prst="rect">
            <a:avLst/>
          </a:prstGeom>
        </p:spPr>
      </p:pic>
      <p:sp>
        <p:nvSpPr>
          <p:cNvPr id="5" name="标题 29">
            <a:extLst>
              <a:ext uri="{FF2B5EF4-FFF2-40B4-BE49-F238E27FC236}">
                <a16:creationId xmlns:a16="http://schemas.microsoft.com/office/drawing/2014/main" id="{7D25415F-ABC2-353F-D9FE-4D66771176A5}"/>
              </a:ext>
            </a:extLst>
          </p:cNvPr>
          <p:cNvSpPr txBox="1">
            <a:spLocks/>
          </p:cNvSpPr>
          <p:nvPr/>
        </p:nvSpPr>
        <p:spPr>
          <a:xfrm>
            <a:off x="1547742" y="4615135"/>
            <a:ext cx="2648552" cy="662896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latin typeface="+mj-ea"/>
              </a:rPr>
              <a:t>识别标识符</a:t>
            </a:r>
            <a:r>
              <a:rPr lang="en-US" altLang="zh-CN" sz="1800" b="0" dirty="0">
                <a:latin typeface="+mj-ea"/>
              </a:rPr>
              <a:t>/</a:t>
            </a:r>
            <a:r>
              <a:rPr lang="zh-CN" altLang="en-US" sz="1800" b="0" dirty="0">
                <a:latin typeface="+mj-ea"/>
              </a:rPr>
              <a:t>保留字</a:t>
            </a:r>
            <a:endParaRPr lang="en-US" sz="1800" b="0" dirty="0"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A35D2E-2A5B-8F23-DCEC-14AC4488F06E}"/>
              </a:ext>
            </a:extLst>
          </p:cNvPr>
          <p:cNvSpPr txBox="1"/>
          <p:nvPr/>
        </p:nvSpPr>
        <p:spPr>
          <a:xfrm>
            <a:off x="5943015" y="1855611"/>
            <a:ext cx="5701255" cy="39356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if(</a:t>
            </a:r>
            <a:r>
              <a:rPr lang="en-US" altLang="zh-CN" sz="1400" dirty="0" err="1">
                <a:latin typeface="Consolas" panose="020B0609020204030204" pitchFamily="49" charset="0"/>
              </a:rPr>
              <a:t>isNonDigit</a:t>
            </a:r>
            <a:r>
              <a:rPr lang="en-US" altLang="zh-CN" sz="1400" dirty="0">
                <a:latin typeface="Consolas" panose="020B0609020204030204" pitchFamily="49" charset="0"/>
              </a:rPr>
              <a:t>(c)) {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标识符或保留字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token += c;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while(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(</a:t>
            </a:r>
            <a:r>
              <a:rPr lang="en-US" altLang="zh-CN" sz="1400" dirty="0" err="1">
                <a:latin typeface="Consolas" panose="020B0609020204030204" pitchFamily="49" charset="0"/>
              </a:rPr>
              <a:t>isNonDigit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)) || 	</a:t>
            </a:r>
            <a:r>
              <a:rPr lang="en-US" altLang="zh-CN" sz="1400" dirty="0" err="1">
                <a:latin typeface="Consolas" panose="020B0609020204030204" pitchFamily="49" charset="0"/>
              </a:rPr>
              <a:t>Character.isDigit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)))) 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下一个字符为数字或字母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	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  	token += c;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	}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	reserve();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查关键字表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	return 0;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564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5e9a9e8-6d4e-4eab-8b76-6cdff33635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318;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82ED70-2812-4AEA-B3D1-B9B7204CDC18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5467BB9-3D7B-4457-AA5B-CE31D9D7CA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2CF345-0079-449D-8461-CEC7455F5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5713</TotalTime>
  <Words>1345</Words>
  <Application>Microsoft Office PowerPoint</Application>
  <PresentationFormat>宽屏</PresentationFormat>
  <Paragraphs>216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Cambria Math</vt:lpstr>
      <vt:lpstr>Consolas</vt:lpstr>
      <vt:lpstr>OfficePLUS主题</vt:lpstr>
      <vt:lpstr>编译技术实验专题报告</vt:lpstr>
      <vt:lpstr>编译器整体架构</vt:lpstr>
      <vt:lpstr>PowerPoint 演示文稿</vt:lpstr>
      <vt:lpstr>PowerPoint 演示文稿</vt:lpstr>
      <vt:lpstr>词法分析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茂 陈</cp:lastModifiedBy>
  <cp:revision>163</cp:revision>
  <cp:lastPrinted>2019-12-18T16:00:00Z</cp:lastPrinted>
  <dcterms:created xsi:type="dcterms:W3CDTF">2019-12-18T16:00:00Z</dcterms:created>
  <dcterms:modified xsi:type="dcterms:W3CDTF">2023-09-18T02:57:21Z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