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sldIdLst>
    <p:sldId id="256" r:id="rId5"/>
    <p:sldId id="539" r:id="rId6"/>
    <p:sldId id="444" r:id="rId7"/>
    <p:sldId id="550" r:id="rId8"/>
    <p:sldId id="551" r:id="rId9"/>
    <p:sldId id="552" r:id="rId10"/>
    <p:sldId id="553" r:id="rId11"/>
    <p:sldId id="554" r:id="rId12"/>
    <p:sldId id="560" r:id="rId13"/>
    <p:sldId id="555" r:id="rId14"/>
    <p:sldId id="557" r:id="rId15"/>
    <p:sldId id="556" r:id="rId16"/>
    <p:sldId id="558" r:id="rId17"/>
    <p:sldId id="446" r:id="rId18"/>
    <p:sldId id="562" r:id="rId19"/>
    <p:sldId id="561" r:id="rId20"/>
    <p:sldId id="563" r:id="rId21"/>
    <p:sldId id="564" r:id="rId22"/>
    <p:sldId id="568" r:id="rId23"/>
    <p:sldId id="569" r:id="rId24"/>
    <p:sldId id="570" r:id="rId25"/>
    <p:sldId id="571" r:id="rId26"/>
    <p:sldId id="565" r:id="rId27"/>
    <p:sldId id="566" r:id="rId28"/>
    <p:sldId id="567" r:id="rId29"/>
    <p:sldId id="573" r:id="rId30"/>
    <p:sldId id="574" r:id="rId31"/>
    <p:sldId id="572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49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7C3"/>
    <a:srgbClr val="A3836E"/>
    <a:srgbClr val="434042"/>
    <a:srgbClr val="65B5C5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3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3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3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7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7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03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5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0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8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0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6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02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26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91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3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8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56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47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48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21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33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49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67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52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55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56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4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54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68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7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4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5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5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276466-61D6-871E-EA44-7CBD910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436265D-F201-9D4B-B460-3A0284E4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D0E658-4A72-C97C-093E-382DC7E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  <p:sldLayoutId id="2147483673" r:id="rId1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——PCODE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0B261-BF3B-6646-4070-3ABAB7A1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DDDAB81-58AE-74BB-1D85-695A8820F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7BFB6F8-952B-DC5A-D2C2-32C36DB0C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820828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通过栈式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组织内存后，给定某个变量，如何在内存中访问这个变量？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5202196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内存变量的访问</a:t>
            </a:r>
            <a:r>
              <a:rPr lang="en-US" altLang="zh-CN" sz="2400" dirty="0"/>
              <a:t>——level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addr</a:t>
            </a:r>
            <a:endParaRPr lang="en-US" sz="2400" dirty="0"/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B7E0056A-035E-2EA2-87F0-2A2523449D77}"/>
              </a:ext>
            </a:extLst>
          </p:cNvPr>
          <p:cNvSpPr txBox="1">
            <a:spLocks/>
          </p:cNvSpPr>
          <p:nvPr/>
        </p:nvSpPr>
        <p:spPr>
          <a:xfrm>
            <a:off x="1464138" y="2451308"/>
            <a:ext cx="8208286" cy="122439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MIPS</a:t>
            </a:r>
            <a:r>
              <a:rPr lang="zh-CN" altLang="en-US" sz="2000" b="0" dirty="0">
                <a:latin typeface="+mj-ea"/>
              </a:rPr>
              <a:t>中获取变量的基地址</a:t>
            </a:r>
            <a:r>
              <a:rPr lang="en-US" altLang="zh-CN" sz="2000" b="0" dirty="0">
                <a:latin typeface="+mj-ea"/>
              </a:rPr>
              <a:t>+offset</a:t>
            </a:r>
            <a:r>
              <a:rPr lang="zh-CN" altLang="en-US" sz="2000" b="0" dirty="0">
                <a:latin typeface="+mj-ea"/>
              </a:rPr>
              <a:t>，作为绝对地址直接访存。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PCODE</a:t>
            </a:r>
            <a:r>
              <a:rPr lang="zh-CN" altLang="en-US" sz="2000" b="0" dirty="0">
                <a:latin typeface="+mj-ea"/>
              </a:rPr>
              <a:t>作为一种类中间代码，可以以更简便的方式访存：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level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与</a:t>
            </a:r>
            <a:r>
              <a:rPr lang="en-US" altLang="zh-CN" sz="2000" b="0" dirty="0" err="1">
                <a:solidFill>
                  <a:srgbClr val="FF0000"/>
                </a:solidFill>
                <a:latin typeface="+mj-ea"/>
              </a:rPr>
              <a:t>addr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9DB48D-F0FC-0CB5-B314-D474DD19B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408" y="1169507"/>
            <a:ext cx="2110875" cy="356986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2DEED8-D7C0-1769-2E1B-32685CAEF441}"/>
              </a:ext>
            </a:extLst>
          </p:cNvPr>
          <p:cNvSpPr txBox="1"/>
          <p:nvPr/>
        </p:nvSpPr>
        <p:spPr>
          <a:xfrm>
            <a:off x="1288473" y="4013023"/>
            <a:ext cx="9219190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：该变量所在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距离当前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的层次距离，即通过静态链找多少次才能找到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如果变量在当前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level=0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：该变量在其所在的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中的偏移，如果该变量是其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中的第一个变量，则其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en-US" altLang="zh-CN" dirty="0">
                <a:solidFill>
                  <a:srgbClr val="FF0000"/>
                </a:solidFill>
              </a:rPr>
              <a:t>=4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3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5202196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内存变量的访问</a:t>
            </a:r>
            <a:r>
              <a:rPr lang="en-US" altLang="zh-CN" sz="2400" dirty="0"/>
              <a:t>——level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addr</a:t>
            </a:r>
            <a:endParaRPr 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D0B773-82CB-C46F-A934-678B07879D6B}"/>
              </a:ext>
            </a:extLst>
          </p:cNvPr>
          <p:cNvSpPr txBox="1"/>
          <p:nvPr/>
        </p:nvSpPr>
        <p:spPr>
          <a:xfrm>
            <a:off x="670718" y="1903650"/>
            <a:ext cx="4525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_"/>
              </a:rPr>
              <a:t>main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() { </a:t>
            </a:r>
            <a:endParaRPr lang="en-US" altLang="zh-CN" b="0" i="1" dirty="0">
              <a:effectLst/>
              <a:latin typeface="_"/>
            </a:endParaRPr>
          </a:p>
          <a:p>
            <a:r>
              <a:rPr lang="en-US" altLang="zh-CN" i="1" dirty="0">
                <a:solidFill>
                  <a:srgbClr val="000080"/>
                </a:solidFill>
                <a:latin typeface="_"/>
              </a:rPr>
              <a:t>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a =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10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, b =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20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;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if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(a &lt; b) {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a =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; 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while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(a &lt;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10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) { </a:t>
            </a:r>
            <a:endParaRPr lang="en-US" altLang="zh-CN" b="0" i="1" dirty="0">
              <a:effectLst/>
              <a:latin typeface="_"/>
            </a:endParaRPr>
          </a:p>
          <a:p>
            <a:r>
              <a:rPr lang="en-US" altLang="zh-CN" i="1" dirty="0">
                <a:solidFill>
                  <a:srgbClr val="36464E"/>
                </a:solidFill>
                <a:latin typeface="_"/>
              </a:rPr>
              <a:t>			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b = b +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1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; 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		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a = a +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1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_"/>
              </a:rPr>
              <a:t>；</a:t>
            </a:r>
            <a:endParaRPr lang="en-US" altLang="zh-CN" b="0" i="0" dirty="0">
              <a:solidFill>
                <a:srgbClr val="0000FF"/>
              </a:solidFill>
              <a:effectLst/>
              <a:latin typeface="_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_"/>
              </a:rPr>
              <a:t>	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	} </a:t>
            </a:r>
            <a:endParaRPr lang="en-US" altLang="zh-CN" dirty="0">
              <a:solidFill>
                <a:srgbClr val="36464E"/>
              </a:solidFill>
              <a:latin typeface="_"/>
            </a:endParaRP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	}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printf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_"/>
              </a:rPr>
              <a:t>"%</a:t>
            </a:r>
            <a:r>
              <a:rPr lang="en-US" altLang="zh-CN" b="1" i="0" dirty="0" err="1">
                <a:solidFill>
                  <a:srgbClr val="008000"/>
                </a:solidFill>
                <a:effectLst/>
                <a:latin typeface="_"/>
              </a:rPr>
              <a:t>d"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,b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);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return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; </a:t>
            </a: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}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473C1E-4D3E-57B9-429A-738E1CDE3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996" y="1735294"/>
            <a:ext cx="2766300" cy="371126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3CECCD-8174-FEB7-24B6-A5A66478591D}"/>
              </a:ext>
            </a:extLst>
          </p:cNvPr>
          <p:cNvCxnSpPr/>
          <p:nvPr/>
        </p:nvCxnSpPr>
        <p:spPr>
          <a:xfrm flipH="1">
            <a:off x="4410075" y="3457177"/>
            <a:ext cx="942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62454B-E328-CFEC-04BB-49827B7A0332}"/>
              </a:ext>
            </a:extLst>
          </p:cNvPr>
          <p:cNvCxnSpPr/>
          <p:nvPr/>
        </p:nvCxnSpPr>
        <p:spPr>
          <a:xfrm flipH="1">
            <a:off x="4410075" y="3752452"/>
            <a:ext cx="942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68D77B-91CA-B486-CE8F-68AD5494A82E}"/>
              </a:ext>
            </a:extLst>
          </p:cNvPr>
          <p:cNvSpPr/>
          <p:nvPr/>
        </p:nvSpPr>
        <p:spPr>
          <a:xfrm>
            <a:off x="9401216" y="1735294"/>
            <a:ext cx="1409700" cy="1341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9F5B03-74B9-6D86-2190-39C677A5EC3F}"/>
              </a:ext>
            </a:extLst>
          </p:cNvPr>
          <p:cNvSpPr txBox="1"/>
          <p:nvPr/>
        </p:nvSpPr>
        <p:spPr>
          <a:xfrm>
            <a:off x="9622600" y="137508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当前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8D8521-5A7F-5BCC-A468-007E42F1202C}"/>
              </a:ext>
            </a:extLst>
          </p:cNvPr>
          <p:cNvSpPr txBox="1"/>
          <p:nvPr/>
        </p:nvSpPr>
        <p:spPr>
          <a:xfrm>
            <a:off x="5661859" y="2004780"/>
            <a:ext cx="3152776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访问变量</a:t>
            </a:r>
            <a:r>
              <a:rPr lang="en-US" altLang="zh-CN" b="1" dirty="0"/>
              <a:t>b</a:t>
            </a:r>
            <a:r>
              <a:rPr lang="zh-CN" altLang="en-US" dirty="0"/>
              <a:t>：沿着</a:t>
            </a:r>
            <a:r>
              <a:rPr lang="en-US" altLang="zh-CN" dirty="0"/>
              <a:t>SL</a:t>
            </a:r>
            <a:r>
              <a:rPr lang="zh-CN" altLang="en-US" dirty="0"/>
              <a:t>查找，第一个定义点在</a:t>
            </a:r>
            <a:r>
              <a:rPr lang="en-US" altLang="zh-CN" dirty="0"/>
              <a:t>AR1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Level=2,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en-US" altLang="zh-CN" dirty="0">
                <a:solidFill>
                  <a:srgbClr val="FF0000"/>
                </a:solidFill>
              </a:rPr>
              <a:t>=5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访问变量</a:t>
            </a:r>
            <a:r>
              <a:rPr lang="en-US" altLang="zh-CN" b="1" dirty="0"/>
              <a:t>a</a:t>
            </a:r>
            <a:r>
              <a:rPr lang="zh-CN" altLang="en-US" dirty="0"/>
              <a:t>：沿着</a:t>
            </a:r>
            <a:r>
              <a:rPr lang="en-US" altLang="zh-CN" dirty="0"/>
              <a:t>SL</a:t>
            </a:r>
            <a:r>
              <a:rPr lang="zh-CN" altLang="en-US" dirty="0"/>
              <a:t>查找，第一个定义点在</a:t>
            </a:r>
            <a:r>
              <a:rPr lang="en-US" altLang="zh-CN" dirty="0"/>
              <a:t>AR2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Level=1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en-US" altLang="zh-CN" dirty="0">
                <a:solidFill>
                  <a:srgbClr val="FF0000"/>
                </a:solidFill>
              </a:rPr>
              <a:t>=4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DD417-2C08-F6AA-C9B0-A0FB378C71B6}"/>
              </a:ext>
            </a:extLst>
          </p:cNvPr>
          <p:cNvSpPr/>
          <p:nvPr/>
        </p:nvSpPr>
        <p:spPr>
          <a:xfrm>
            <a:off x="2499038" y="2809863"/>
            <a:ext cx="1409700" cy="237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C09393-9115-AD81-63D9-1CBF972C3276}"/>
              </a:ext>
            </a:extLst>
          </p:cNvPr>
          <p:cNvSpPr/>
          <p:nvPr/>
        </p:nvSpPr>
        <p:spPr>
          <a:xfrm>
            <a:off x="2587595" y="2237887"/>
            <a:ext cx="860455" cy="237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5B7B1C-F823-5D7B-DAE7-F042B007D689}"/>
              </a:ext>
            </a:extLst>
          </p:cNvPr>
          <p:cNvSpPr txBox="1"/>
          <p:nvPr/>
        </p:nvSpPr>
        <p:spPr>
          <a:xfrm>
            <a:off x="2933678" y="5223274"/>
            <a:ext cx="6598873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Level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 err="1">
                <a:solidFill>
                  <a:srgbClr val="FF0000"/>
                </a:solidFill>
              </a:rPr>
              <a:t>Addr</a:t>
            </a:r>
            <a:r>
              <a:rPr lang="zh-CN" altLang="en-US" b="1" dirty="0">
                <a:solidFill>
                  <a:srgbClr val="FF0000"/>
                </a:solidFill>
              </a:rPr>
              <a:t>怎么确定？通过符号表确定。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可以通过符号表的</a:t>
            </a:r>
            <a:r>
              <a:rPr lang="en-US" altLang="zh-CN" dirty="0">
                <a:solidFill>
                  <a:srgbClr val="FF0000"/>
                </a:solidFill>
              </a:rPr>
              <a:t>pre</a:t>
            </a:r>
            <a:r>
              <a:rPr lang="zh-CN" altLang="en-US" dirty="0">
                <a:solidFill>
                  <a:srgbClr val="FF0000"/>
                </a:solidFill>
              </a:rPr>
              <a:t>指针向外层符号表回溯得出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可以通过目标符号表中的已定义变量个数和大小来确定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6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/>
              <a:t>代码设计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390D44-8582-9554-36E6-2123541B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01241"/>
              </p:ext>
            </p:extLst>
          </p:nvPr>
        </p:nvGraphicFramePr>
        <p:xfrm>
          <a:off x="1162049" y="1283364"/>
          <a:ext cx="10010774" cy="5412308"/>
        </p:xfrm>
        <a:graphic>
          <a:graphicData uri="http://schemas.openxmlformats.org/drawingml/2006/table">
            <a:tbl>
              <a:tblPr/>
              <a:tblGrid>
                <a:gridCol w="1272030">
                  <a:extLst>
                    <a:ext uri="{9D8B030D-6E8A-4147-A177-3AD203B41FA5}">
                      <a16:colId xmlns:a16="http://schemas.microsoft.com/office/drawing/2014/main" val="739632146"/>
                    </a:ext>
                  </a:extLst>
                </a:gridCol>
                <a:gridCol w="1985608">
                  <a:extLst>
                    <a:ext uri="{9D8B030D-6E8A-4147-A177-3AD203B41FA5}">
                      <a16:colId xmlns:a16="http://schemas.microsoft.com/office/drawing/2014/main" val="621735299"/>
                    </a:ext>
                  </a:extLst>
                </a:gridCol>
                <a:gridCol w="6753136">
                  <a:extLst>
                    <a:ext uri="{9D8B030D-6E8A-4147-A177-3AD203B41FA5}">
                      <a16:colId xmlns:a16="http://schemas.microsoft.com/office/drawing/2014/main" val="552722924"/>
                    </a:ext>
                  </a:extLst>
                </a:gridCol>
              </a:tblGrid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>
                          <a:effectLst/>
                        </a:rPr>
                        <a:t>指令名称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>
                          <a:effectLst/>
                        </a:rPr>
                        <a:t>指令格式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effectLst/>
                        </a:rPr>
                        <a:t>说明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75466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LIT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LIT imm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加载立即数</a:t>
                      </a:r>
                      <a:r>
                        <a:rPr lang="en-US" altLang="zh-CN" sz="1100">
                          <a:effectLst/>
                        </a:rPr>
                        <a:t>imm</a:t>
                      </a:r>
                      <a:r>
                        <a:rPr lang="zh-CN" altLang="en-US" sz="1100">
                          <a:effectLst/>
                        </a:rPr>
                        <a:t>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65864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OPR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OPR opcode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进行栈顶与次栈顶（或者单独栈顶）的运算，并将结果压入栈顶；</a:t>
                      </a:r>
                      <a:r>
                        <a:rPr lang="en-US" altLang="zh-CN" sz="1100">
                          <a:effectLst/>
                        </a:rPr>
                        <a:t>opcode</a:t>
                      </a:r>
                      <a:r>
                        <a:rPr lang="zh-CN" altLang="en-US" sz="1100">
                          <a:effectLst/>
                        </a:rPr>
                        <a:t>决定运算类型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95516"/>
                  </a:ext>
                </a:extLst>
              </a:tr>
              <a:tr h="4833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LOD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LOD level, addr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以栈顶元素为动态偏移，加载内存中</a:t>
                      </a:r>
                      <a:r>
                        <a:rPr lang="en-US" altLang="zh-CN" sz="1100">
                          <a:effectLst/>
                        </a:rPr>
                        <a:t>(level, addr)+</a:t>
                      </a:r>
                      <a:r>
                        <a:rPr lang="zh-CN" altLang="en-US" sz="1100">
                          <a:effectLst/>
                        </a:rPr>
                        <a:t>动态偏移处的变量值到栈顶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85439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STO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STO level, </a:t>
                      </a: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</a:endParaRP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effectLst/>
                        </a:rPr>
                        <a:t>以栈顶元素为动态偏移，把次栈顶的元素写入内存中</a:t>
                      </a:r>
                      <a:r>
                        <a:rPr lang="en-US" altLang="zh-CN" sz="1100" dirty="0">
                          <a:effectLst/>
                        </a:rPr>
                        <a:t>(level, </a:t>
                      </a:r>
                      <a:r>
                        <a:rPr lang="en-US" altLang="zh-CN" sz="1100" dirty="0" err="1">
                          <a:effectLst/>
                        </a:rPr>
                        <a:t>addr</a:t>
                      </a:r>
                      <a:r>
                        <a:rPr lang="en-US" altLang="zh-CN" sz="1100" dirty="0">
                          <a:effectLst/>
                        </a:rPr>
                        <a:t>)+</a:t>
                      </a:r>
                      <a:r>
                        <a:rPr lang="zh-CN" altLang="en-US" sz="1100" dirty="0">
                          <a:effectLst/>
                        </a:rPr>
                        <a:t>动态偏移处的变量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448978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CAL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CAL label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函数调用（分配</a:t>
                      </a:r>
                      <a:r>
                        <a:rPr lang="en-US" altLang="zh-CN" sz="1100">
                          <a:effectLst/>
                        </a:rPr>
                        <a:t>AR</a:t>
                      </a:r>
                      <a:r>
                        <a:rPr lang="zh-CN" altLang="en-US" sz="1100">
                          <a:effectLst/>
                        </a:rPr>
                        <a:t>、设置</a:t>
                      </a:r>
                      <a:r>
                        <a:rPr lang="en-US" altLang="zh-CN" sz="1100">
                          <a:effectLst/>
                        </a:rPr>
                        <a:t>SL</a:t>
                      </a:r>
                      <a:r>
                        <a:rPr lang="zh-CN" altLang="en-US" sz="1100">
                          <a:effectLst/>
                        </a:rPr>
                        <a:t>、</a:t>
                      </a:r>
                      <a:r>
                        <a:rPr lang="en-US" altLang="zh-CN" sz="1100">
                          <a:effectLst/>
                        </a:rPr>
                        <a:t>DL</a:t>
                      </a:r>
                      <a:r>
                        <a:rPr lang="zh-CN" altLang="en-US" sz="1100">
                          <a:effectLst/>
                        </a:rPr>
                        <a:t>、参数等）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70437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BLKS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BLKS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开启新的</a:t>
                      </a:r>
                      <a:r>
                        <a:rPr lang="en-US" altLang="zh-CN" sz="1100">
                          <a:effectLst/>
                        </a:rPr>
                        <a:t>block</a:t>
                      </a:r>
                      <a:r>
                        <a:rPr lang="zh-CN" altLang="en-US" sz="1100">
                          <a:effectLst/>
                        </a:rPr>
                        <a:t>（分配新的</a:t>
                      </a:r>
                      <a:r>
                        <a:rPr lang="en-US" altLang="zh-CN" sz="1100">
                          <a:effectLst/>
                        </a:rPr>
                        <a:t>AR</a:t>
                      </a:r>
                      <a:r>
                        <a:rPr lang="zh-CN" altLang="en-US" sz="1100">
                          <a:effectLst/>
                        </a:rPr>
                        <a:t>，设置</a:t>
                      </a:r>
                      <a:r>
                        <a:rPr lang="en-US" altLang="zh-CN" sz="1100">
                          <a:effectLst/>
                        </a:rPr>
                        <a:t>SL</a:t>
                      </a:r>
                      <a:r>
                        <a:rPr lang="zh-CN" altLang="en-US" sz="1100">
                          <a:effectLst/>
                        </a:rPr>
                        <a:t>、</a:t>
                      </a:r>
                      <a:r>
                        <a:rPr lang="en-US" altLang="zh-CN" sz="1100">
                          <a:effectLst/>
                        </a:rPr>
                        <a:t>DL</a:t>
                      </a:r>
                      <a:r>
                        <a:rPr lang="zh-CN" altLang="en-US" sz="1100">
                          <a:effectLst/>
                        </a:rPr>
                        <a:t>等）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2885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BLKE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BLKE level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结束当前</a:t>
                      </a:r>
                      <a:r>
                        <a:rPr lang="en-US" altLang="zh-CN" sz="1100">
                          <a:effectLst/>
                        </a:rPr>
                        <a:t>block</a:t>
                      </a:r>
                      <a:r>
                        <a:rPr lang="zh-CN" altLang="en-US" sz="1100">
                          <a:effectLst/>
                        </a:rPr>
                        <a:t>（回收当前</a:t>
                      </a:r>
                      <a:r>
                        <a:rPr lang="en-US" altLang="zh-CN" sz="1100">
                          <a:effectLst/>
                        </a:rPr>
                        <a:t>AR</a:t>
                      </a:r>
                      <a:r>
                        <a:rPr lang="zh-CN" altLang="en-US" sz="1100">
                          <a:effectLst/>
                        </a:rPr>
                        <a:t>）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42451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JMP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JMP label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无条件跳转到</a:t>
                      </a:r>
                      <a:r>
                        <a:rPr lang="en-US" altLang="zh-CN" sz="1100">
                          <a:effectLst/>
                        </a:rPr>
                        <a:t>label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11609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JPC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JPC label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栈顶为</a:t>
                      </a:r>
                      <a:r>
                        <a:rPr lang="en-US" altLang="zh-CN" sz="1100">
                          <a:effectLst/>
                        </a:rPr>
                        <a:t>0</a:t>
                      </a:r>
                      <a:r>
                        <a:rPr lang="zh-CN" altLang="en-US" sz="1100">
                          <a:effectLst/>
                        </a:rPr>
                        <a:t>时跳转到</a:t>
                      </a:r>
                      <a:r>
                        <a:rPr lang="en-US" altLang="zh-CN" sz="1100">
                          <a:effectLst/>
                        </a:rPr>
                        <a:t>label</a:t>
                      </a:r>
                      <a:r>
                        <a:rPr lang="zh-CN" altLang="en-US" sz="1100">
                          <a:effectLst/>
                        </a:rPr>
                        <a:t>，否则顺序执行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91505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JPT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JPT label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栈顶不为</a:t>
                      </a:r>
                      <a:r>
                        <a:rPr lang="en-US" altLang="zh-CN" sz="1100">
                          <a:effectLst/>
                        </a:rPr>
                        <a:t>0</a:t>
                      </a:r>
                      <a:r>
                        <a:rPr lang="zh-CN" altLang="en-US" sz="1100">
                          <a:effectLst/>
                        </a:rPr>
                        <a:t>时跳转到</a:t>
                      </a:r>
                      <a:r>
                        <a:rPr lang="en-US" altLang="zh-CN" sz="1100">
                          <a:effectLst/>
                        </a:rPr>
                        <a:t>label</a:t>
                      </a:r>
                      <a:r>
                        <a:rPr lang="zh-CN" altLang="en-US" sz="1100">
                          <a:effectLst/>
                        </a:rPr>
                        <a:t>，否则顺序执行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10943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INT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INT imm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栈顶寄存器加</a:t>
                      </a:r>
                      <a:r>
                        <a:rPr lang="en-US" altLang="zh-CN" sz="1100">
                          <a:effectLst/>
                        </a:rPr>
                        <a:t>imm</a:t>
                      </a:r>
                      <a:r>
                        <a:rPr lang="zh-CN" altLang="en-US" sz="1100">
                          <a:effectLst/>
                        </a:rPr>
                        <a:t>，用于控制栈顶指针的移动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488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RED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RED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读入数字到栈顶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36725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WRT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WRT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输出栈顶数字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27493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WRTS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WRTS str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输出字符串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510641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LABLE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label: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标识</a:t>
                      </a:r>
                      <a:r>
                        <a:rPr lang="en-US" altLang="zh-CN" sz="1100">
                          <a:effectLst/>
                        </a:rPr>
                        <a:t>label</a:t>
                      </a:r>
                      <a:r>
                        <a:rPr lang="zh-CN" altLang="en-US" sz="1100">
                          <a:effectLst/>
                        </a:rPr>
                        <a:t>，用于跳转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18176"/>
                  </a:ext>
                </a:extLst>
              </a:tr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RET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effectLst/>
                        </a:rPr>
                        <a:t>返回调用者并回收</a:t>
                      </a:r>
                      <a:r>
                        <a:rPr lang="en-US" altLang="zh-CN" sz="1100">
                          <a:effectLst/>
                        </a:rPr>
                        <a:t>AR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64377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LEA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LEA level, addr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effectLst/>
                        </a:rPr>
                        <a:t>加载</a:t>
                      </a:r>
                      <a:r>
                        <a:rPr lang="en-US" altLang="zh-CN" sz="1100" dirty="0">
                          <a:effectLst/>
                        </a:rPr>
                        <a:t>(level, </a:t>
                      </a:r>
                      <a:r>
                        <a:rPr lang="en-US" altLang="zh-CN" sz="1100" dirty="0" err="1">
                          <a:effectLst/>
                        </a:rPr>
                        <a:t>addr</a:t>
                      </a:r>
                      <a:r>
                        <a:rPr lang="en-US" altLang="zh-CN" sz="1100" dirty="0">
                          <a:effectLst/>
                        </a:rPr>
                        <a:t>)</a:t>
                      </a:r>
                      <a:r>
                        <a:rPr lang="zh-CN" altLang="en-US" sz="1100" dirty="0">
                          <a:effectLst/>
                        </a:rPr>
                        <a:t>处变量的绝对地址到栈顶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1123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5A35C3B-617C-DD47-F464-12CD68D5AF95}"/>
              </a:ext>
            </a:extLst>
          </p:cNvPr>
          <p:cNvSpPr/>
          <p:nvPr/>
        </p:nvSpPr>
        <p:spPr>
          <a:xfrm>
            <a:off x="1314490" y="2240119"/>
            <a:ext cx="9563059" cy="2074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B843D1-27AB-B7F6-256D-CEFDFF6A7E81}"/>
              </a:ext>
            </a:extLst>
          </p:cNvPr>
          <p:cNvSpPr/>
          <p:nvPr/>
        </p:nvSpPr>
        <p:spPr>
          <a:xfrm>
            <a:off x="1314451" y="6191250"/>
            <a:ext cx="9563060" cy="504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523AC3-13F9-E070-1080-FC622806B694}"/>
              </a:ext>
            </a:extLst>
          </p:cNvPr>
          <p:cNvSpPr txBox="1"/>
          <p:nvPr/>
        </p:nvSpPr>
        <p:spPr>
          <a:xfrm>
            <a:off x="7488168" y="57920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“说明”部分的操作在代码生成时不用完成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这部分在解释执行程序中才实现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85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代码设计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390D44-8582-9554-36E6-2123541B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48651"/>
              </p:ext>
            </p:extLst>
          </p:nvPr>
        </p:nvGraphicFramePr>
        <p:xfrm>
          <a:off x="1162049" y="1283364"/>
          <a:ext cx="10010774" cy="1543401"/>
        </p:xfrm>
        <a:graphic>
          <a:graphicData uri="http://schemas.openxmlformats.org/drawingml/2006/table">
            <a:tbl>
              <a:tblPr/>
              <a:tblGrid>
                <a:gridCol w="1272030">
                  <a:extLst>
                    <a:ext uri="{9D8B030D-6E8A-4147-A177-3AD203B41FA5}">
                      <a16:colId xmlns:a16="http://schemas.microsoft.com/office/drawing/2014/main" val="739632146"/>
                    </a:ext>
                  </a:extLst>
                </a:gridCol>
                <a:gridCol w="1985608">
                  <a:extLst>
                    <a:ext uri="{9D8B030D-6E8A-4147-A177-3AD203B41FA5}">
                      <a16:colId xmlns:a16="http://schemas.microsoft.com/office/drawing/2014/main" val="621735299"/>
                    </a:ext>
                  </a:extLst>
                </a:gridCol>
                <a:gridCol w="6753136">
                  <a:extLst>
                    <a:ext uri="{9D8B030D-6E8A-4147-A177-3AD203B41FA5}">
                      <a16:colId xmlns:a16="http://schemas.microsoft.com/office/drawing/2014/main" val="552722924"/>
                    </a:ext>
                  </a:extLst>
                </a:gridCol>
              </a:tblGrid>
              <a:tr h="148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effectLst/>
                        </a:rPr>
                        <a:t>指令名称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>
                          <a:effectLst/>
                        </a:rPr>
                        <a:t>指令格式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effectLst/>
                        </a:rPr>
                        <a:t>说明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75466"/>
                  </a:ext>
                </a:extLst>
              </a:tr>
              <a:tr h="4833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LOD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LOD level, </a:t>
                      </a: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</a:endParaRP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effectLst/>
                        </a:rPr>
                        <a:t>以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</a:rPr>
                        <a:t>栈顶元素为动态偏移</a:t>
                      </a:r>
                      <a:r>
                        <a:rPr lang="zh-CN" altLang="en-US" sz="1100" dirty="0">
                          <a:effectLst/>
                        </a:rPr>
                        <a:t>，加载内存中</a:t>
                      </a:r>
                      <a:r>
                        <a:rPr lang="en-US" altLang="zh-CN" sz="1100" dirty="0">
                          <a:effectLst/>
                        </a:rPr>
                        <a:t>(level, </a:t>
                      </a:r>
                      <a:r>
                        <a:rPr lang="en-US" altLang="zh-CN" sz="1100" dirty="0" err="1">
                          <a:effectLst/>
                        </a:rPr>
                        <a:t>addr</a:t>
                      </a:r>
                      <a:r>
                        <a:rPr lang="en-US" altLang="zh-CN" sz="1100" dirty="0">
                          <a:effectLst/>
                        </a:rPr>
                        <a:t>)+</a:t>
                      </a:r>
                      <a:r>
                        <a:rPr lang="zh-CN" altLang="en-US" sz="1100" dirty="0">
                          <a:effectLst/>
                        </a:rPr>
                        <a:t>动态偏移处的变量值到栈顶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85439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STO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STO level, </a:t>
                      </a: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</a:endParaRP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effectLst/>
                        </a:rPr>
                        <a:t>以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</a:rPr>
                        <a:t>栈顶元素为动态偏移</a:t>
                      </a:r>
                      <a:r>
                        <a:rPr lang="zh-CN" altLang="en-US" sz="1100" dirty="0">
                          <a:effectLst/>
                        </a:rPr>
                        <a:t>，把次栈顶的元素写入内存中</a:t>
                      </a:r>
                      <a:r>
                        <a:rPr lang="en-US" altLang="zh-CN" sz="1100" dirty="0">
                          <a:effectLst/>
                        </a:rPr>
                        <a:t>(level, </a:t>
                      </a:r>
                      <a:r>
                        <a:rPr lang="en-US" altLang="zh-CN" sz="1100" dirty="0" err="1">
                          <a:effectLst/>
                        </a:rPr>
                        <a:t>addr</a:t>
                      </a:r>
                      <a:r>
                        <a:rPr lang="en-US" altLang="zh-CN" sz="1100" dirty="0">
                          <a:effectLst/>
                        </a:rPr>
                        <a:t>)+</a:t>
                      </a:r>
                      <a:r>
                        <a:rPr lang="zh-CN" altLang="en-US" sz="1100" dirty="0">
                          <a:effectLst/>
                        </a:rPr>
                        <a:t>动态偏移处的变量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448978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LEA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LEA level, </a:t>
                      </a: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</a:endParaRP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effectLst/>
                        </a:rPr>
                        <a:t>加载</a:t>
                      </a:r>
                      <a:r>
                        <a:rPr lang="en-US" altLang="zh-CN" sz="1100" dirty="0">
                          <a:effectLst/>
                        </a:rPr>
                        <a:t>(level, </a:t>
                      </a:r>
                      <a:r>
                        <a:rPr lang="en-US" altLang="zh-CN" sz="1100" dirty="0" err="1">
                          <a:effectLst/>
                        </a:rPr>
                        <a:t>addr</a:t>
                      </a:r>
                      <a:r>
                        <a:rPr lang="en-US" altLang="zh-CN" sz="1100" dirty="0">
                          <a:effectLst/>
                        </a:rPr>
                        <a:t>)</a:t>
                      </a:r>
                      <a:r>
                        <a:rPr lang="zh-CN" altLang="en-US" sz="1100" dirty="0">
                          <a:effectLst/>
                        </a:rPr>
                        <a:t>处变量的绝对地址到栈顶</a:t>
                      </a:r>
                    </a:p>
                  </a:txBody>
                  <a:tcPr marL="40281" marR="40281" marT="18591" marB="1859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7043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B1FAFD-61A3-5538-6139-FDC6D52ADE55}"/>
              </a:ext>
            </a:extLst>
          </p:cNvPr>
          <p:cNvSpPr txBox="1"/>
          <p:nvPr/>
        </p:nvSpPr>
        <p:spPr>
          <a:xfrm>
            <a:off x="1162049" y="3087444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：除了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，为什么还需要以栈顶元素为动态偏移？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B25A7-EA04-D0E5-996A-031F033A304C}"/>
              </a:ext>
            </a:extLst>
          </p:cNvPr>
          <p:cNvSpPr txBox="1"/>
          <p:nvPr/>
        </p:nvSpPr>
        <p:spPr>
          <a:xfrm>
            <a:off x="1162049" y="3543311"/>
            <a:ext cx="3704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_"/>
              </a:rPr>
              <a:t>main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() { </a:t>
            </a:r>
            <a:endParaRPr lang="en-US" altLang="zh-CN" b="0" i="1" dirty="0">
              <a:effectLst/>
              <a:latin typeface="_"/>
            </a:endParaRPr>
          </a:p>
          <a:p>
            <a:r>
              <a:rPr lang="en-US" altLang="zh-CN" i="1" dirty="0">
                <a:solidFill>
                  <a:srgbClr val="000080"/>
                </a:solidFill>
                <a:latin typeface="_"/>
              </a:rPr>
              <a:t>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arr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[</a:t>
            </a:r>
            <a:r>
              <a:rPr lang="en-US" altLang="zh-CN" dirty="0">
                <a:solidFill>
                  <a:srgbClr val="0000FF"/>
                </a:solidFill>
                <a:latin typeface="_"/>
              </a:rPr>
              <a:t>2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] = {</a:t>
            </a:r>
            <a:r>
              <a:rPr lang="en-US" altLang="zh-CN" dirty="0">
                <a:solidFill>
                  <a:srgbClr val="0000FF"/>
                </a:solidFill>
                <a:latin typeface="_"/>
              </a:rPr>
              <a:t>1,2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};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latin typeface="_"/>
              </a:rPr>
              <a:t>int</a:t>
            </a:r>
            <a:r>
              <a:rPr lang="en-US" altLang="zh-CN" dirty="0">
                <a:solidFill>
                  <a:srgbClr val="36464E"/>
                </a:solidFill>
                <a:latin typeface="_"/>
              </a:rPr>
              <a:t> i;</a:t>
            </a: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	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i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= 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getint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();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printf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(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_"/>
              </a:rPr>
              <a:t>"%d"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,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arr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[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_"/>
              </a:rPr>
              <a:t>i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]);</a:t>
            </a:r>
          </a:p>
          <a:p>
            <a:r>
              <a:rPr lang="en-US" altLang="zh-CN" dirty="0">
                <a:solidFill>
                  <a:srgbClr val="36464E"/>
                </a:solidFill>
                <a:latin typeface="_"/>
              </a:rPr>
              <a:t>	</a:t>
            </a:r>
            <a:r>
              <a:rPr lang="en-US" altLang="zh-CN" b="1" i="0" dirty="0">
                <a:solidFill>
                  <a:srgbClr val="000080"/>
                </a:solidFill>
                <a:effectLst/>
                <a:latin typeface="_"/>
              </a:rPr>
              <a:t>return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_"/>
              </a:rPr>
              <a:t>0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; </a:t>
            </a: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_"/>
              </a:rPr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AE55E-2AD7-738B-7A74-7FC52F42D408}"/>
              </a:ext>
            </a:extLst>
          </p:cNvPr>
          <p:cNvSpPr txBox="1"/>
          <p:nvPr/>
        </p:nvSpPr>
        <p:spPr>
          <a:xfrm>
            <a:off x="5217242" y="3814926"/>
            <a:ext cx="5460589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对于数组的访问，编译时可能无法确定下标的值，需要在解释执行时运算得到后存储在栈顶才能访问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35B01E-D7AC-37F8-D25E-1055526E34E7}"/>
              </a:ext>
            </a:extLst>
          </p:cNvPr>
          <p:cNvSpPr txBox="1"/>
          <p:nvPr/>
        </p:nvSpPr>
        <p:spPr>
          <a:xfrm>
            <a:off x="1162049" y="580625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Q2</a:t>
            </a:r>
            <a:r>
              <a:rPr lang="zh-CN" altLang="en-US" dirty="0">
                <a:solidFill>
                  <a:srgbClr val="FF0000"/>
                </a:solidFill>
              </a:rPr>
              <a:t>：传地址怎么访问？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C76EB-4040-D8CD-8227-DE7B123E2848}"/>
              </a:ext>
            </a:extLst>
          </p:cNvPr>
          <p:cNvSpPr txBox="1"/>
          <p:nvPr/>
        </p:nvSpPr>
        <p:spPr>
          <a:xfrm>
            <a:off x="5104170" y="5553941"/>
            <a:ext cx="623242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LEA</a:t>
            </a:r>
            <a:r>
              <a:rPr lang="zh-CN" altLang="en-US" dirty="0"/>
              <a:t>将绝对地址加载到栈顶，然后用绝对地址直接访问（</a:t>
            </a:r>
            <a:r>
              <a:rPr lang="en-US" altLang="zh-CN" dirty="0"/>
              <a:t>level</a:t>
            </a:r>
            <a:r>
              <a:rPr lang="zh-CN" altLang="en-US" dirty="0"/>
              <a:t>和</a:t>
            </a:r>
            <a:r>
              <a:rPr lang="en-US" altLang="zh-CN" dirty="0" err="1"/>
              <a:t>addr</a:t>
            </a:r>
            <a:r>
              <a:rPr lang="zh-CN" altLang="en-US" dirty="0"/>
              <a:t>可设置为特殊值以示区分）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82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——Visitor</a:t>
            </a:r>
            <a:r>
              <a:rPr lang="zh-CN" altLang="en-US" sz="2400" dirty="0"/>
              <a:t>模式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7A28F31E-D578-DBD8-9ADF-F44CF17054D3}"/>
              </a:ext>
            </a:extLst>
          </p:cNvPr>
          <p:cNvSpPr txBox="1">
            <a:spLocks/>
          </p:cNvSpPr>
          <p:nvPr/>
        </p:nvSpPr>
        <p:spPr>
          <a:xfrm>
            <a:off x="859213" y="1940598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Visitor</a:t>
            </a:r>
            <a:r>
              <a:rPr lang="zh-CN" altLang="en-US" sz="2400" dirty="0"/>
              <a:t>类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6881C26E-1EE3-C111-9B98-5F8941A53DD2}"/>
              </a:ext>
            </a:extLst>
          </p:cNvPr>
          <p:cNvSpPr txBox="1">
            <a:spLocks/>
          </p:cNvSpPr>
          <p:nvPr/>
        </p:nvSpPr>
        <p:spPr>
          <a:xfrm>
            <a:off x="1767701" y="2458453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visit()</a:t>
            </a:r>
            <a:r>
              <a:rPr lang="zh-CN" altLang="en-US" sz="2000" b="0" dirty="0">
                <a:latin typeface="+mj-ea"/>
              </a:rPr>
              <a:t>：接收一个语法成分，进行语义分析，翻译出中间代码</a:t>
            </a:r>
            <a:endParaRPr lang="en-US" sz="2000" b="0" dirty="0">
              <a:latin typeface="+mj-ea"/>
            </a:endParaRPr>
          </a:p>
        </p:txBody>
      </p:sp>
      <p:sp>
        <p:nvSpPr>
          <p:cNvPr id="10" name="标题 29">
            <a:extLst>
              <a:ext uri="{FF2B5EF4-FFF2-40B4-BE49-F238E27FC236}">
                <a16:creationId xmlns:a16="http://schemas.microsoft.com/office/drawing/2014/main" id="{287DC6FC-568B-488A-48C3-5054085DA370}"/>
              </a:ext>
            </a:extLst>
          </p:cNvPr>
          <p:cNvSpPr txBox="1">
            <a:spLocks/>
          </p:cNvSpPr>
          <p:nvPr/>
        </p:nvSpPr>
        <p:spPr>
          <a:xfrm>
            <a:off x="859213" y="3169317"/>
            <a:ext cx="46271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/>
              <a:t>IntermediateCodeContainer</a:t>
            </a:r>
            <a:r>
              <a:rPr lang="zh-CN" altLang="en-US" sz="2400" dirty="0"/>
              <a:t>类</a:t>
            </a:r>
            <a:endParaRPr lang="en-US" sz="2400" dirty="0"/>
          </a:p>
        </p:txBody>
      </p:sp>
      <p:sp>
        <p:nvSpPr>
          <p:cNvPr id="11" name="标题 29">
            <a:extLst>
              <a:ext uri="{FF2B5EF4-FFF2-40B4-BE49-F238E27FC236}">
                <a16:creationId xmlns:a16="http://schemas.microsoft.com/office/drawing/2014/main" id="{CD285CD0-23E9-9EAC-841D-EF5EB5DA247D}"/>
              </a:ext>
            </a:extLst>
          </p:cNvPr>
          <p:cNvSpPr txBox="1">
            <a:spLocks/>
          </p:cNvSpPr>
          <p:nvPr/>
        </p:nvSpPr>
        <p:spPr>
          <a:xfrm>
            <a:off x="1767701" y="3690381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中间代码容器，单例模式，全局共享。</a:t>
            </a:r>
            <a:endParaRPr lang="en-US" sz="2000" b="0" dirty="0"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6965C-90A9-C758-029C-182052EB46E9}"/>
              </a:ext>
            </a:extLst>
          </p:cNvPr>
          <p:cNvSpPr txBox="1"/>
          <p:nvPr/>
        </p:nvSpPr>
        <p:spPr>
          <a:xfrm>
            <a:off x="3166213" y="4562475"/>
            <a:ext cx="5493812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同样使用语义分析，递归遍历语法树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类似四元式的生成过程，只是生成的代码类型不一样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8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——Visitor</a:t>
            </a:r>
            <a:r>
              <a:rPr lang="zh-CN" altLang="en-US" sz="2400" dirty="0"/>
              <a:t>模式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914459A-3925-B5F4-EC7F-ADD1F226608D}"/>
              </a:ext>
            </a:extLst>
          </p:cNvPr>
          <p:cNvSpPr txBox="1"/>
          <p:nvPr/>
        </p:nvSpPr>
        <p:spPr>
          <a:xfrm>
            <a:off x="1095375" y="2076450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分清楚在</a:t>
            </a:r>
            <a:r>
              <a:rPr lang="en-US" altLang="zh-CN" b="1" dirty="0">
                <a:solidFill>
                  <a:srgbClr val="FF0000"/>
                </a:solidFill>
              </a:rPr>
              <a:t>PCODE</a:t>
            </a:r>
            <a:r>
              <a:rPr lang="zh-CN" altLang="en-US" b="1" dirty="0">
                <a:solidFill>
                  <a:srgbClr val="FF0000"/>
                </a:solidFill>
              </a:rPr>
              <a:t>代码生成阶段和</a:t>
            </a:r>
            <a:r>
              <a:rPr lang="en-US" altLang="zh-CN" b="1" dirty="0">
                <a:solidFill>
                  <a:srgbClr val="FF0000"/>
                </a:solidFill>
              </a:rPr>
              <a:t>PCODE</a:t>
            </a:r>
            <a:r>
              <a:rPr lang="zh-CN" altLang="en-US" b="1" dirty="0">
                <a:solidFill>
                  <a:srgbClr val="FF0000"/>
                </a:solidFill>
              </a:rPr>
              <a:t>解释执行阶段各负责哪些东西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0D2C5B-6DFD-D2F6-EDC1-DB13CDF202B0}"/>
              </a:ext>
            </a:extLst>
          </p:cNvPr>
          <p:cNvSpPr txBox="1"/>
          <p:nvPr/>
        </p:nvSpPr>
        <p:spPr>
          <a:xfrm>
            <a:off x="1105956" y="2686050"/>
            <a:ext cx="10114494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PCODE</a:t>
            </a:r>
            <a:r>
              <a:rPr lang="zh-CN" altLang="en-US" b="1" dirty="0">
                <a:solidFill>
                  <a:srgbClr val="FF0000"/>
                </a:solidFill>
              </a:rPr>
              <a:t>代码生成阶段</a:t>
            </a:r>
            <a:r>
              <a:rPr lang="zh-CN" altLang="en-US" dirty="0">
                <a:solidFill>
                  <a:srgbClr val="FF0000"/>
                </a:solidFill>
              </a:rPr>
              <a:t>：有符号表系统</a:t>
            </a:r>
            <a:r>
              <a:rPr lang="zh-CN" altLang="en-US" dirty="0"/>
              <a:t>，用来确定</a:t>
            </a:r>
            <a:r>
              <a:rPr lang="en-US" altLang="zh-CN" dirty="0"/>
              <a:t>level</a:t>
            </a:r>
            <a:r>
              <a:rPr lang="zh-CN" altLang="en-US" dirty="0"/>
              <a:t>和</a:t>
            </a:r>
            <a:r>
              <a:rPr lang="en-US" altLang="zh-CN" dirty="0" err="1"/>
              <a:t>addr</a:t>
            </a:r>
            <a:r>
              <a:rPr lang="zh-CN" altLang="en-US" dirty="0"/>
              <a:t>。只需生成</a:t>
            </a:r>
            <a:r>
              <a:rPr lang="en-US" altLang="zh-CN" dirty="0"/>
              <a:t>PCODE</a:t>
            </a:r>
            <a:r>
              <a:rPr lang="zh-CN" altLang="en-US" dirty="0"/>
              <a:t>代码即可，</a:t>
            </a:r>
            <a:r>
              <a:rPr lang="zh-CN" altLang="en-US" dirty="0">
                <a:solidFill>
                  <a:srgbClr val="FF0000"/>
                </a:solidFill>
              </a:rPr>
              <a:t>不用管</a:t>
            </a:r>
            <a:r>
              <a:rPr lang="en-US" altLang="zh-CN" dirty="0">
                <a:solidFill>
                  <a:srgbClr val="FF0000"/>
                </a:solidFill>
              </a:rPr>
              <a:t>PCODE</a:t>
            </a:r>
            <a:r>
              <a:rPr lang="zh-CN" altLang="en-US" dirty="0">
                <a:solidFill>
                  <a:srgbClr val="FF0000"/>
                </a:solidFill>
              </a:rPr>
              <a:t>代码的具体执行</a:t>
            </a:r>
            <a:r>
              <a:rPr lang="zh-CN" altLang="en-US" dirty="0"/>
              <a:t>（比如</a:t>
            </a:r>
            <a:r>
              <a:rPr lang="en-US" altLang="zh-CN" dirty="0"/>
              <a:t>BLKS</a:t>
            </a:r>
            <a:r>
              <a:rPr lang="zh-CN" altLang="en-US" dirty="0"/>
              <a:t>分配</a:t>
            </a:r>
            <a:r>
              <a:rPr lang="en-US" altLang="zh-CN" dirty="0"/>
              <a:t>AR</a:t>
            </a:r>
            <a:r>
              <a:rPr lang="zh-CN" altLang="en-US" dirty="0"/>
              <a:t>并填写</a:t>
            </a:r>
            <a:r>
              <a:rPr lang="en-US" altLang="zh-CN" dirty="0"/>
              <a:t>AR</a:t>
            </a:r>
            <a:r>
              <a:rPr lang="zh-CN" altLang="en-US" dirty="0"/>
              <a:t>字段；</a:t>
            </a:r>
            <a:r>
              <a:rPr lang="en-US" altLang="zh-CN" dirty="0"/>
              <a:t>BLKE</a:t>
            </a:r>
            <a:r>
              <a:rPr lang="zh-CN" altLang="en-US" dirty="0"/>
              <a:t>回收</a:t>
            </a:r>
            <a:r>
              <a:rPr lang="en-US" altLang="zh-CN" dirty="0"/>
              <a:t>AR</a:t>
            </a:r>
            <a:r>
              <a:rPr lang="zh-CN" altLang="en-US" dirty="0"/>
              <a:t>；</a:t>
            </a:r>
            <a:r>
              <a:rPr lang="en-US" altLang="zh-CN" dirty="0"/>
              <a:t>CALL</a:t>
            </a:r>
            <a:r>
              <a:rPr lang="zh-CN" altLang="en-US" dirty="0"/>
              <a:t>分配</a:t>
            </a:r>
            <a:r>
              <a:rPr lang="en-US" altLang="zh-CN" dirty="0"/>
              <a:t>AR</a:t>
            </a:r>
            <a:r>
              <a:rPr lang="zh-CN" altLang="en-US" dirty="0"/>
              <a:t>并填写</a:t>
            </a:r>
            <a:r>
              <a:rPr lang="en-US" altLang="zh-CN" dirty="0"/>
              <a:t>AR</a:t>
            </a:r>
            <a:r>
              <a:rPr lang="zh-CN" altLang="en-US" dirty="0"/>
              <a:t>字段，这些都不用管），因此也</a:t>
            </a:r>
            <a:r>
              <a:rPr lang="zh-CN" altLang="en-US" dirty="0">
                <a:solidFill>
                  <a:srgbClr val="FF0000"/>
                </a:solidFill>
              </a:rPr>
              <a:t>不存在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等寄存器的概念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PCODE</a:t>
            </a:r>
            <a:r>
              <a:rPr lang="zh-CN" altLang="en-US" b="1" dirty="0">
                <a:solidFill>
                  <a:srgbClr val="FF0000"/>
                </a:solidFill>
              </a:rPr>
              <a:t>代码解释执行阶段</a:t>
            </a:r>
            <a:r>
              <a:rPr lang="zh-CN" altLang="en-US" dirty="0">
                <a:solidFill>
                  <a:srgbClr val="FF0000"/>
                </a:solidFill>
              </a:rPr>
              <a:t>：不存在符号表系统</a:t>
            </a:r>
            <a:r>
              <a:rPr lang="zh-CN" altLang="en-US" dirty="0"/>
              <a:t>，对变量的访问统一成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的访问方式</a:t>
            </a:r>
            <a:r>
              <a:rPr lang="zh-CN" altLang="en-US" dirty="0"/>
              <a:t>；需要实现对每条</a:t>
            </a:r>
            <a:r>
              <a:rPr lang="en-US" altLang="zh-CN" dirty="0"/>
              <a:t>PCODE</a:t>
            </a:r>
            <a:r>
              <a:rPr lang="zh-CN" altLang="en-US" dirty="0"/>
              <a:t>代码的执行（</a:t>
            </a:r>
            <a:r>
              <a:rPr lang="zh-CN" altLang="en-US" dirty="0">
                <a:solidFill>
                  <a:srgbClr val="FF0000"/>
                </a:solidFill>
              </a:rPr>
              <a:t>包括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的实际分配和字段的填写</a:t>
            </a:r>
            <a:r>
              <a:rPr lang="zh-CN" altLang="en-US" dirty="0"/>
              <a:t>），以及虚拟机</a:t>
            </a:r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/>
              <a:t>的对应变化。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5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Block</a:t>
            </a: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2A124D-D6C9-D945-D90C-946AD744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38" y="2052452"/>
            <a:ext cx="5686870" cy="31852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D28365-B5A5-0919-7DC2-BA5755A644CB}"/>
              </a:ext>
            </a:extLst>
          </p:cNvPr>
          <p:cNvSpPr txBox="1"/>
          <p:nvPr/>
        </p:nvSpPr>
        <p:spPr>
          <a:xfrm>
            <a:off x="7305675" y="2169372"/>
            <a:ext cx="3833101" cy="295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进入</a:t>
            </a:r>
            <a:r>
              <a:rPr lang="en-US" altLang="zh-CN" dirty="0"/>
              <a:t>Block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符号系统创建新的符号表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</a:t>
            </a:r>
            <a:r>
              <a:rPr lang="en-US" altLang="zh-CN" dirty="0"/>
              <a:t>BLKS</a:t>
            </a:r>
            <a:r>
              <a:rPr lang="zh-CN" altLang="en-US" dirty="0"/>
              <a:t>代码（具体操作不管）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离开</a:t>
            </a:r>
            <a:r>
              <a:rPr lang="en-US" altLang="zh-CN" dirty="0"/>
              <a:t>Block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符号系统返回上级符号表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</a:t>
            </a:r>
            <a:r>
              <a:rPr lang="en-US" altLang="zh-CN" dirty="0"/>
              <a:t>BLKE</a:t>
            </a:r>
            <a:r>
              <a:rPr lang="zh-CN" altLang="en-US" dirty="0"/>
              <a:t>代码（具体操作不管）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84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变量定义</a:t>
            </a:r>
            <a:r>
              <a:rPr lang="en-US" altLang="zh-CN" sz="2400" dirty="0"/>
              <a:t>Def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C807E-5F28-4E8F-0B95-541523074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60" y="1740569"/>
            <a:ext cx="7498730" cy="46333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EA93976-FEB1-649C-9A6B-BE95A2D64CE0}"/>
              </a:ext>
            </a:extLst>
          </p:cNvPr>
          <p:cNvSpPr txBox="1"/>
          <p:nvPr/>
        </p:nvSpPr>
        <p:spPr>
          <a:xfrm>
            <a:off x="5114925" y="19240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在符号表中注册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40B5D8-B915-3B2A-40F2-10FB56DAF59A}"/>
              </a:ext>
            </a:extLst>
          </p:cNvPr>
          <p:cNvSpPr txBox="1"/>
          <p:nvPr/>
        </p:nvSpPr>
        <p:spPr>
          <a:xfrm>
            <a:off x="4273550" y="305966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指令，移动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，分配存储空间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711D4-75C4-6275-A065-416D3F52AC09}"/>
              </a:ext>
            </a:extLst>
          </p:cNvPr>
          <p:cNvSpPr txBox="1"/>
          <p:nvPr/>
        </p:nvSpPr>
        <p:spPr>
          <a:xfrm>
            <a:off x="6321546" y="470919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初始化全局变量为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2940F-964F-D127-EA3F-6DA22D4426F3}"/>
              </a:ext>
            </a:extLst>
          </p:cNvPr>
          <p:cNvSpPr txBox="1"/>
          <p:nvPr/>
        </p:nvSpPr>
        <p:spPr>
          <a:xfrm>
            <a:off x="6209977" y="41612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通过符号表获得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85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读取变量 </a:t>
            </a:r>
            <a:r>
              <a:rPr lang="en-US" altLang="zh-CN" sz="2400" dirty="0" err="1"/>
              <a:t>LVal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61D9A2-188E-1A2A-DCF1-3E61FC600989}"/>
              </a:ext>
            </a:extLst>
          </p:cNvPr>
          <p:cNvSpPr txBox="1"/>
          <p:nvPr/>
        </p:nvSpPr>
        <p:spPr>
          <a:xfrm>
            <a:off x="1066058" y="1740569"/>
            <a:ext cx="4957447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是否存在下标？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如果存在下标，需要将下标转化成偏移</a:t>
            </a:r>
            <a:r>
              <a:rPr lang="en-US" altLang="zh-CN" dirty="0"/>
              <a:t>offset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如果不存在下标，则</a:t>
            </a:r>
            <a:r>
              <a:rPr lang="en-US" altLang="zh-CN" dirty="0"/>
              <a:t>offset=0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2A8EB8-985E-4927-285D-C556699809CE}"/>
              </a:ext>
            </a:extLst>
          </p:cNvPr>
          <p:cNvSpPr txBox="1"/>
          <p:nvPr/>
        </p:nvSpPr>
        <p:spPr>
          <a:xfrm>
            <a:off x="1050757" y="3155227"/>
            <a:ext cx="9207667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是否是赋值式的左值？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是赋值式的左值，则将下标</a:t>
            </a:r>
            <a:r>
              <a:rPr lang="en-US" altLang="zh-CN" dirty="0"/>
              <a:t>offset</a:t>
            </a:r>
            <a:r>
              <a:rPr lang="zh-CN" altLang="en-US" dirty="0"/>
              <a:t>加载到栈顶后即结束，</a:t>
            </a:r>
            <a:r>
              <a:rPr lang="en-US" altLang="zh-CN" dirty="0"/>
              <a:t>store</a:t>
            </a:r>
            <a:r>
              <a:rPr lang="zh-CN" altLang="en-US" dirty="0"/>
              <a:t>操作由赋值语句完成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不是，则需要进一步将变量的值加载到栈顶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3F7A0F-4818-335F-2AF9-DDA128BB0956}"/>
              </a:ext>
            </a:extLst>
          </p:cNvPr>
          <p:cNvSpPr txBox="1"/>
          <p:nvPr/>
        </p:nvSpPr>
        <p:spPr>
          <a:xfrm>
            <a:off x="1050758" y="4848165"/>
            <a:ext cx="609600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是否具体元素？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如果是具体元素，则需要加载元素的值。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如果不是具体元素，而是传地址，则需要加载地址。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DA7FF1-3AEF-1B60-2E25-55636B76D73E}"/>
              </a:ext>
            </a:extLst>
          </p:cNvPr>
          <p:cNvSpPr txBox="1"/>
          <p:nvPr/>
        </p:nvSpPr>
        <p:spPr>
          <a:xfrm>
            <a:off x="6441908" y="4569885"/>
            <a:ext cx="6096000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来源是不是形参数组？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如果不是形参数组，则通过</a:t>
            </a:r>
            <a:r>
              <a:rPr lang="en-US" altLang="zh-CN" dirty="0" err="1"/>
              <a:t>level+addr+offset</a:t>
            </a:r>
            <a:r>
              <a:rPr lang="zh-CN" altLang="en-US" dirty="0"/>
              <a:t>访问。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如果是形参数组，则通过</a:t>
            </a:r>
            <a:r>
              <a:rPr lang="en-US" altLang="zh-CN" dirty="0" err="1"/>
              <a:t>level+addr</a:t>
            </a:r>
            <a:r>
              <a:rPr lang="zh-CN" altLang="en-US" dirty="0"/>
              <a:t>加载实际基地址，加上</a:t>
            </a:r>
            <a:r>
              <a:rPr lang="en-US" altLang="zh-CN" dirty="0"/>
              <a:t>offset</a:t>
            </a:r>
            <a:r>
              <a:rPr lang="zh-CN" altLang="en-US" dirty="0"/>
              <a:t>后作为绝对地址访问。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5AF8C5-A794-0263-7E38-A3ECB414CB5F}"/>
              </a:ext>
            </a:extLst>
          </p:cNvPr>
          <p:cNvSpPr/>
          <p:nvPr/>
        </p:nvSpPr>
        <p:spPr>
          <a:xfrm>
            <a:off x="5676900" y="5153025"/>
            <a:ext cx="5524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50DA6D3-6F45-1C84-7AC8-A4F7A5C1028F}"/>
              </a:ext>
            </a:extLst>
          </p:cNvPr>
          <p:cNvSpPr/>
          <p:nvPr/>
        </p:nvSpPr>
        <p:spPr>
          <a:xfrm rot="5400000">
            <a:off x="2952750" y="4609060"/>
            <a:ext cx="5524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E4A9AE8-E7BB-6578-B547-B5B9DCE2680F}"/>
              </a:ext>
            </a:extLst>
          </p:cNvPr>
          <p:cNvSpPr/>
          <p:nvPr/>
        </p:nvSpPr>
        <p:spPr>
          <a:xfrm rot="5400000">
            <a:off x="4397375" y="2974252"/>
            <a:ext cx="5524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8C80B0-6DE5-43DE-7E8D-A8B5D88070D3}"/>
              </a:ext>
            </a:extLst>
          </p:cNvPr>
          <p:cNvSpPr txBox="1"/>
          <p:nvPr/>
        </p:nvSpPr>
        <p:spPr>
          <a:xfrm>
            <a:off x="3544781" y="118065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难点！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读取变量 </a:t>
            </a:r>
            <a:r>
              <a:rPr lang="en-US" altLang="zh-CN" sz="2400" dirty="0" err="1"/>
              <a:t>LVal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61D9A2-188E-1A2A-DCF1-3E61FC600989}"/>
              </a:ext>
            </a:extLst>
          </p:cNvPr>
          <p:cNvSpPr txBox="1"/>
          <p:nvPr/>
        </p:nvSpPr>
        <p:spPr>
          <a:xfrm>
            <a:off x="1362075" y="1835823"/>
            <a:ext cx="1569660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是否存在下标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01C5BC-F8D6-E4D5-5222-78EDB345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376" y="2389536"/>
            <a:ext cx="8131245" cy="36198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B5FC55-BBD6-377B-19EB-7DDA8C04D0AB}"/>
              </a:ext>
            </a:extLst>
          </p:cNvPr>
          <p:cNvSpPr txBox="1"/>
          <p:nvPr/>
        </p:nvSpPr>
        <p:spPr>
          <a:xfrm>
            <a:off x="7267574" y="36088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第一个下标乘第二维长度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5EB84-832F-A86B-985F-E5E1F725A6C4}"/>
              </a:ext>
            </a:extLst>
          </p:cNvPr>
          <p:cNvSpPr txBox="1"/>
          <p:nvPr/>
        </p:nvSpPr>
        <p:spPr>
          <a:xfrm>
            <a:off x="5505449" y="4439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加第二维下标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5D52E-FEDB-AD4E-CABA-4D6AB6645D2A}"/>
              </a:ext>
            </a:extLst>
          </p:cNvPr>
          <p:cNvSpPr txBox="1"/>
          <p:nvPr/>
        </p:nvSpPr>
        <p:spPr>
          <a:xfrm>
            <a:off x="5419724" y="5224569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无下标，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CB62C9-6C4C-5196-52CE-7B39D7982ACD}"/>
              </a:ext>
            </a:extLst>
          </p:cNvPr>
          <p:cNvSpPr txBox="1"/>
          <p:nvPr/>
        </p:nvSpPr>
        <p:spPr>
          <a:xfrm>
            <a:off x="3992378" y="6308206"/>
            <a:ext cx="42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此时栈顶存的即为下标转化而来的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8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1357053" y="1171914"/>
            <a:ext cx="6059747" cy="376584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栈式虚拟机概览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PCODE</a:t>
            </a:r>
            <a:r>
              <a:rPr lang="zh-CN" altLang="en-US" sz="2400" dirty="0"/>
              <a:t>存储管理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PCODE</a:t>
            </a:r>
            <a:r>
              <a:rPr lang="zh-CN" altLang="en-US" sz="2400" dirty="0"/>
              <a:t>代码设计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PCODE</a:t>
            </a:r>
            <a:r>
              <a:rPr lang="zh-CN" altLang="en-US" sz="2400" dirty="0"/>
              <a:t>代码生成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PCODE</a:t>
            </a:r>
            <a:r>
              <a:rPr lang="zh-CN" altLang="en-US" sz="2400" dirty="0"/>
              <a:t>解释执行程序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7388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64F98E4-D22A-65BD-64B1-B71302B50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12" y="2548787"/>
            <a:ext cx="6408975" cy="3589331"/>
          </a:xfrm>
          <a:prstGeom prst="rect">
            <a:avLst/>
          </a:prstGeom>
        </p:spPr>
      </p:pic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读取变量 </a:t>
            </a:r>
            <a:r>
              <a:rPr lang="en-US" altLang="zh-CN" sz="2400" dirty="0" err="1"/>
              <a:t>LVal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61D9A2-188E-1A2A-DCF1-3E61FC600989}"/>
              </a:ext>
            </a:extLst>
          </p:cNvPr>
          <p:cNvSpPr txBox="1"/>
          <p:nvPr/>
        </p:nvSpPr>
        <p:spPr>
          <a:xfrm>
            <a:off x="1362075" y="1835823"/>
            <a:ext cx="3294492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是具体元素 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是否是形参数组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22D175-B426-9484-3BA2-990BE8D1B6C6}"/>
              </a:ext>
            </a:extLst>
          </p:cNvPr>
          <p:cNvSpPr txBox="1"/>
          <p:nvPr/>
        </p:nvSpPr>
        <p:spPr>
          <a:xfrm>
            <a:off x="7031341" y="2440995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是具体元素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7F03BD-7041-B21D-E6A4-AFB986CD157B}"/>
              </a:ext>
            </a:extLst>
          </p:cNvPr>
          <p:cNvSpPr txBox="1"/>
          <p:nvPr/>
        </p:nvSpPr>
        <p:spPr>
          <a:xfrm>
            <a:off x="7270583" y="3386054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A2685-AAA3-9629-4515-6E6EB5F579FE}"/>
              </a:ext>
            </a:extLst>
          </p:cNvPr>
          <p:cNvSpPr txBox="1"/>
          <p:nvPr/>
        </p:nvSpPr>
        <p:spPr>
          <a:xfrm>
            <a:off x="8860079" y="3719355"/>
            <a:ext cx="1800493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读取实际基地址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88F88B-AE8E-D0E5-AF73-37943F78D9D7}"/>
              </a:ext>
            </a:extLst>
          </p:cNvPr>
          <p:cNvSpPr txBox="1"/>
          <p:nvPr/>
        </p:nvSpPr>
        <p:spPr>
          <a:xfrm>
            <a:off x="5577098" y="4289556"/>
            <a:ext cx="2954655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加上偏移作为绝对地址访问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DAB06F-4A7E-3AC2-921A-62620EAF3733}"/>
              </a:ext>
            </a:extLst>
          </p:cNvPr>
          <p:cNvSpPr txBox="1"/>
          <p:nvPr/>
        </p:nvSpPr>
        <p:spPr>
          <a:xfrm>
            <a:off x="6615323" y="5109457"/>
            <a:ext cx="4784323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不是形参数组，直接用</a:t>
            </a:r>
            <a:r>
              <a:rPr lang="en-US" altLang="zh-CN" dirty="0" err="1">
                <a:solidFill>
                  <a:srgbClr val="FF0000"/>
                </a:solidFill>
              </a:rPr>
              <a:t>level+addr+offset</a:t>
            </a:r>
            <a:r>
              <a:rPr lang="zh-CN" altLang="en-US" dirty="0">
                <a:solidFill>
                  <a:srgbClr val="FF0000"/>
                </a:solidFill>
              </a:rPr>
              <a:t>访问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05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读取变量 </a:t>
            </a:r>
            <a:r>
              <a:rPr lang="en-US" altLang="zh-CN" sz="2400" dirty="0" err="1"/>
              <a:t>LVal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61D9A2-188E-1A2A-DCF1-3E61FC600989}"/>
              </a:ext>
            </a:extLst>
          </p:cNvPr>
          <p:cNvSpPr txBox="1"/>
          <p:nvPr/>
        </p:nvSpPr>
        <p:spPr>
          <a:xfrm>
            <a:off x="1362075" y="1835823"/>
            <a:ext cx="600036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不是具体元素（函数传地址）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地址来源是不是形参数组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961A17-7189-15F2-398D-D39A4F3E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995" y="2518858"/>
            <a:ext cx="7232007" cy="37646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F5C148-5EF5-D52F-A4A8-8A60E88B687F}"/>
              </a:ext>
            </a:extLst>
          </p:cNvPr>
          <p:cNvSpPr txBox="1"/>
          <p:nvPr/>
        </p:nvSpPr>
        <p:spPr>
          <a:xfrm>
            <a:off x="6791325" y="2785558"/>
            <a:ext cx="1569660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A1D70-84A6-DDA5-EF3D-4D901187DCAB}"/>
              </a:ext>
            </a:extLst>
          </p:cNvPr>
          <p:cNvSpPr txBox="1"/>
          <p:nvPr/>
        </p:nvSpPr>
        <p:spPr>
          <a:xfrm>
            <a:off x="7576155" y="3199770"/>
            <a:ext cx="3390672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LEA</a:t>
            </a:r>
            <a:r>
              <a:rPr lang="zh-CN" altLang="en-US" dirty="0">
                <a:solidFill>
                  <a:srgbClr val="FF0000"/>
                </a:solidFill>
              </a:rPr>
              <a:t>指令，获取绝对基地址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86B0E6-FD5B-ABF0-3EB3-B545E010CFDE}"/>
              </a:ext>
            </a:extLst>
          </p:cNvPr>
          <p:cNvSpPr txBox="1"/>
          <p:nvPr/>
        </p:nvSpPr>
        <p:spPr>
          <a:xfrm>
            <a:off x="8758379" y="3775907"/>
            <a:ext cx="120642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加上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5A99AB-F23F-1C0F-639D-5037A444F272}"/>
              </a:ext>
            </a:extLst>
          </p:cNvPr>
          <p:cNvSpPr txBox="1"/>
          <p:nvPr/>
        </p:nvSpPr>
        <p:spPr>
          <a:xfrm>
            <a:off x="5682928" y="4420822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AB7C9-94EF-A3A6-2085-7B00895AA48E}"/>
              </a:ext>
            </a:extLst>
          </p:cNvPr>
          <p:cNvSpPr txBox="1"/>
          <p:nvPr/>
        </p:nvSpPr>
        <p:spPr>
          <a:xfrm>
            <a:off x="8331173" y="4962643"/>
            <a:ext cx="3262432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level,addr</a:t>
            </a:r>
            <a:r>
              <a:rPr lang="zh-CN" altLang="en-US" dirty="0">
                <a:solidFill>
                  <a:srgbClr val="FF0000"/>
                </a:solidFill>
              </a:rPr>
              <a:t>读取实际基地址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A85F5F-251F-BAB8-C49D-386645BF507D}"/>
              </a:ext>
            </a:extLst>
          </p:cNvPr>
          <p:cNvSpPr txBox="1"/>
          <p:nvPr/>
        </p:nvSpPr>
        <p:spPr>
          <a:xfrm>
            <a:off x="7648371" y="5799371"/>
            <a:ext cx="2033570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实际基地址</a:t>
            </a:r>
            <a:r>
              <a:rPr lang="en-US" altLang="zh-CN" dirty="0">
                <a:solidFill>
                  <a:srgbClr val="FF0000"/>
                </a:solidFill>
              </a:rPr>
              <a:t>+offset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70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赋值语句 </a:t>
            </a:r>
            <a:r>
              <a:rPr lang="en-US" altLang="zh-CN" sz="2400" dirty="0" err="1"/>
              <a:t>AssignStmt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654BC-33EF-3DAA-D638-D9E67EAE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265" y="1786779"/>
            <a:ext cx="6683319" cy="46867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7012A-B0FD-343F-4DC5-693625BC2773}"/>
              </a:ext>
            </a:extLst>
          </p:cNvPr>
          <p:cNvSpPr txBox="1"/>
          <p:nvPr/>
        </p:nvSpPr>
        <p:spPr>
          <a:xfrm>
            <a:off x="5139719" y="2223583"/>
            <a:ext cx="3095719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先</a:t>
            </a:r>
            <a:r>
              <a:rPr lang="en-US" altLang="zh-CN" dirty="0">
                <a:solidFill>
                  <a:srgbClr val="FF0000"/>
                </a:solidFill>
              </a:rPr>
              <a:t>visit exp</a:t>
            </a:r>
            <a:r>
              <a:rPr lang="zh-CN" altLang="en-US" dirty="0">
                <a:solidFill>
                  <a:srgbClr val="FF0000"/>
                </a:solidFill>
              </a:rPr>
              <a:t>，把值存在次栈顶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0914D-E482-BDF4-0D4C-3EF1E9C845D9}"/>
              </a:ext>
            </a:extLst>
          </p:cNvPr>
          <p:cNvSpPr txBox="1"/>
          <p:nvPr/>
        </p:nvSpPr>
        <p:spPr>
          <a:xfrm>
            <a:off x="6216044" y="2499022"/>
            <a:ext cx="2783775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再</a:t>
            </a:r>
            <a:r>
              <a:rPr lang="en-US" altLang="zh-CN" dirty="0">
                <a:solidFill>
                  <a:srgbClr val="FF0000"/>
                </a:solidFill>
              </a:rPr>
              <a:t>visit </a:t>
            </a:r>
            <a:r>
              <a:rPr lang="en-US" altLang="zh-CN" dirty="0" err="1">
                <a:solidFill>
                  <a:srgbClr val="FF0000"/>
                </a:solidFill>
              </a:rPr>
              <a:t>Lval</a:t>
            </a:r>
            <a:r>
              <a:rPr lang="zh-CN" altLang="en-US" dirty="0">
                <a:solidFill>
                  <a:srgbClr val="FF0000"/>
                </a:solidFill>
              </a:rPr>
              <a:t>，栈顶为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ADAA0D-6EC3-50AA-85E1-11B1B04037E0}"/>
              </a:ext>
            </a:extLst>
          </p:cNvPr>
          <p:cNvSpPr txBox="1"/>
          <p:nvPr/>
        </p:nvSpPr>
        <p:spPr>
          <a:xfrm>
            <a:off x="5295690" y="3664300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是形参数组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5C0E2E-54E3-57D7-C028-BD1949BC5EBF}"/>
              </a:ext>
            </a:extLst>
          </p:cNvPr>
          <p:cNvSpPr txBox="1"/>
          <p:nvPr/>
        </p:nvSpPr>
        <p:spPr>
          <a:xfrm>
            <a:off x="8625370" y="3721575"/>
            <a:ext cx="326243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level,addr</a:t>
            </a:r>
            <a:r>
              <a:rPr lang="zh-CN" altLang="en-US" dirty="0">
                <a:solidFill>
                  <a:srgbClr val="FF0000"/>
                </a:solidFill>
              </a:rPr>
              <a:t>读出实际基地址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再加</a:t>
            </a:r>
            <a:r>
              <a:rPr lang="en-US" altLang="zh-CN" dirty="0">
                <a:solidFill>
                  <a:srgbClr val="FF0000"/>
                </a:solidFill>
              </a:rPr>
              <a:t>offset </a:t>
            </a:r>
            <a:r>
              <a:rPr lang="zh-CN" altLang="en-US" dirty="0">
                <a:solidFill>
                  <a:srgbClr val="FF0000"/>
                </a:solidFill>
              </a:rPr>
              <a:t>作为绝对地址</a:t>
            </a:r>
            <a:r>
              <a:rPr lang="en-US" altLang="zh-CN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C5B9CC-D9CB-B7D1-D215-D07B62580444}"/>
              </a:ext>
            </a:extLst>
          </p:cNvPr>
          <p:cNvSpPr txBox="1"/>
          <p:nvPr/>
        </p:nvSpPr>
        <p:spPr>
          <a:xfrm>
            <a:off x="6216044" y="5656371"/>
            <a:ext cx="354058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不是形参数组，直接通过</a:t>
            </a:r>
            <a:r>
              <a:rPr lang="en-US" altLang="zh-CN" dirty="0" err="1">
                <a:solidFill>
                  <a:srgbClr val="FF0000"/>
                </a:solidFill>
              </a:rPr>
              <a:t>level,addr,offset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en-US" altLang="zh-CN" dirty="0">
                <a:solidFill>
                  <a:srgbClr val="FF0000"/>
                </a:solidFill>
              </a:rPr>
              <a:t>STO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8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运算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C9AFF-EB9B-F8D8-4C39-4D7FEDDD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68" y="1222714"/>
            <a:ext cx="6179261" cy="53345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0909B1-FF39-49AE-AE52-3D4AC10C0914}"/>
              </a:ext>
            </a:extLst>
          </p:cNvPr>
          <p:cNvSpPr txBox="1"/>
          <p:nvPr/>
        </p:nvSpPr>
        <p:spPr>
          <a:xfrm>
            <a:off x="5653893" y="174056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operators </a:t>
            </a:r>
            <a:r>
              <a:rPr lang="zh-CN" altLang="en-US" dirty="0">
                <a:solidFill>
                  <a:srgbClr val="FF0000"/>
                </a:solidFill>
              </a:rPr>
              <a:t>只有一个子表达式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C0F5DC-6AA9-CC70-BFF2-9A59C4381C83}"/>
              </a:ext>
            </a:extLst>
          </p:cNvPr>
          <p:cNvSpPr txBox="1"/>
          <p:nvPr/>
        </p:nvSpPr>
        <p:spPr>
          <a:xfrm>
            <a:off x="6923471" y="280289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访问第一个子表达式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存在次栈顶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F8BDAC-A0F5-3795-DC01-DE1F43F24A42}"/>
              </a:ext>
            </a:extLst>
          </p:cNvPr>
          <p:cNvSpPr txBox="1"/>
          <p:nvPr/>
        </p:nvSpPr>
        <p:spPr>
          <a:xfrm>
            <a:off x="6095998" y="34958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访问后续表达式，存在栈顶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B423E5-1069-04A6-33E7-ECF96D61A409}"/>
              </a:ext>
            </a:extLst>
          </p:cNvPr>
          <p:cNvSpPr txBox="1"/>
          <p:nvPr/>
        </p:nvSpPr>
        <p:spPr>
          <a:xfrm>
            <a:off x="5306625" y="406524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根据符号生成对应的</a:t>
            </a:r>
            <a:r>
              <a:rPr lang="en-US" altLang="zh-CN" dirty="0">
                <a:solidFill>
                  <a:srgbClr val="FF0000"/>
                </a:solidFill>
              </a:rPr>
              <a:t>OPR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75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函数调用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E1049-72DC-1EE3-59EB-DB2436C1A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76" y="2101114"/>
            <a:ext cx="8268744" cy="21756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4D1422-EBBD-4FEC-4179-E9E213E44A1C}"/>
              </a:ext>
            </a:extLst>
          </p:cNvPr>
          <p:cNvSpPr txBox="1"/>
          <p:nvPr/>
        </p:nvSpPr>
        <p:spPr>
          <a:xfrm>
            <a:off x="4897948" y="33432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的结构获取返回值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8F9053-E34C-5D7A-7855-A9CDA0104D1F}"/>
              </a:ext>
            </a:extLst>
          </p:cNvPr>
          <p:cNvSpPr txBox="1"/>
          <p:nvPr/>
        </p:nvSpPr>
        <p:spPr>
          <a:xfrm>
            <a:off x="7451558" y="27936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CALL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C91D31-D446-0521-24B5-D0DBC9A2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776" y="3672573"/>
            <a:ext cx="1531949" cy="2590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C18F06-C0C3-8A69-3ED4-47649822B0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9283775" y="1260814"/>
            <a:ext cx="1531949" cy="2518706"/>
          </a:xfrm>
          <a:prstGeom prst="rect">
            <a:avLst/>
          </a:prstGeo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22DBCD77-15DB-8053-E940-3B07D7F94CC5}"/>
              </a:ext>
            </a:extLst>
          </p:cNvPr>
          <p:cNvSpPr/>
          <p:nvPr/>
        </p:nvSpPr>
        <p:spPr>
          <a:xfrm>
            <a:off x="10683951" y="3779520"/>
            <a:ext cx="333375" cy="2411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9D59566-426B-741D-3CC6-ED03584C2239}"/>
              </a:ext>
            </a:extLst>
          </p:cNvPr>
          <p:cNvSpPr/>
          <p:nvPr/>
        </p:nvSpPr>
        <p:spPr>
          <a:xfrm>
            <a:off x="10683951" y="1367761"/>
            <a:ext cx="333375" cy="2411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DB61B5-3F5C-34F8-F0FB-D92CC9C22AA1}"/>
              </a:ext>
            </a:extLst>
          </p:cNvPr>
          <p:cNvSpPr txBox="1"/>
          <p:nvPr/>
        </p:nvSpPr>
        <p:spPr>
          <a:xfrm>
            <a:off x="2044893" y="458543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，则栈顶刚好就是函数返回值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F6ADD2-C0FE-93C3-D3ED-B4BD21A6D72A}"/>
              </a:ext>
            </a:extLst>
          </p:cNvPr>
          <p:cNvSpPr/>
          <p:nvPr/>
        </p:nvSpPr>
        <p:spPr>
          <a:xfrm>
            <a:off x="9283775" y="3527941"/>
            <a:ext cx="1400175" cy="2515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1ECD0-6B3C-5FD5-0969-AFC9F91CC09E}"/>
              </a:ext>
            </a:extLst>
          </p:cNvPr>
          <p:cNvSpPr txBox="1"/>
          <p:nvPr/>
        </p:nvSpPr>
        <p:spPr>
          <a:xfrm>
            <a:off x="11067181" y="4770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D474BC-72AF-1A7F-78D1-3B38EF7BB605}"/>
              </a:ext>
            </a:extLst>
          </p:cNvPr>
          <p:cNvSpPr txBox="1"/>
          <p:nvPr/>
        </p:nvSpPr>
        <p:spPr>
          <a:xfrm>
            <a:off x="11017326" y="2388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被调用者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78460-D4BC-609E-1B33-557A070DEE4A}"/>
              </a:ext>
            </a:extLst>
          </p:cNvPr>
          <p:cNvSpPr txBox="1"/>
          <p:nvPr/>
        </p:nvSpPr>
        <p:spPr>
          <a:xfrm>
            <a:off x="918426" y="5544948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CALL</a:t>
            </a:r>
            <a:r>
              <a:rPr lang="zh-CN" altLang="en-US" dirty="0">
                <a:solidFill>
                  <a:srgbClr val="FF0000"/>
                </a:solidFill>
              </a:rPr>
              <a:t>指令可能需要分配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，并将栈顶参数复制到新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的参数区中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但是在生成阶段我们不用考虑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9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短路求值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B1B7A-03F7-8C84-70DF-127CBCDA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07" y="2400159"/>
            <a:ext cx="8108383" cy="3551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F721AF-3591-4BEE-13A3-6FF211D6018D}"/>
              </a:ext>
            </a:extLst>
          </p:cNvPr>
          <p:cNvSpPr txBox="1"/>
          <p:nvPr/>
        </p:nvSpPr>
        <p:spPr>
          <a:xfrm>
            <a:off x="2076450" y="1740569"/>
            <a:ext cx="716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传入</a:t>
            </a:r>
            <a:r>
              <a:rPr lang="en-US" altLang="zh-CN" dirty="0" err="1">
                <a:solidFill>
                  <a:srgbClr val="FF0000"/>
                </a:solidFill>
              </a:rPr>
              <a:t>trueLabel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falseLabel</a:t>
            </a:r>
            <a:r>
              <a:rPr lang="zh-CN" altLang="en-US" dirty="0">
                <a:solidFill>
                  <a:srgbClr val="FF0000"/>
                </a:solidFill>
              </a:rPr>
              <a:t>，对于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，每个</a:t>
            </a:r>
            <a:r>
              <a:rPr lang="en-US" altLang="zh-CN" dirty="0" err="1">
                <a:solidFill>
                  <a:srgbClr val="FF0000"/>
                </a:solidFill>
              </a:rPr>
              <a:t>EqExp</a:t>
            </a:r>
            <a:r>
              <a:rPr lang="zh-CN" altLang="en-US" dirty="0">
                <a:solidFill>
                  <a:srgbClr val="FF0000"/>
                </a:solidFill>
              </a:rPr>
              <a:t>后 </a:t>
            </a:r>
            <a:r>
              <a:rPr lang="en-US" altLang="zh-CN" dirty="0">
                <a:solidFill>
                  <a:srgbClr val="FF0000"/>
                </a:solidFill>
              </a:rPr>
              <a:t>JPC </a:t>
            </a:r>
            <a:r>
              <a:rPr lang="en-US" altLang="zh-CN" dirty="0" err="1">
                <a:solidFill>
                  <a:srgbClr val="FF0000"/>
                </a:solidFill>
              </a:rPr>
              <a:t>falseLabel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65AB0-3DD8-4A92-B79A-55D4FDE83D35}"/>
              </a:ext>
            </a:extLst>
          </p:cNvPr>
          <p:cNvSpPr txBox="1"/>
          <p:nvPr/>
        </p:nvSpPr>
        <p:spPr>
          <a:xfrm>
            <a:off x="3289582" y="6241645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相似，可以参考四元式专题报告中的短路求值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805E1-6593-7B28-EE26-112D0C74AB16}"/>
              </a:ext>
            </a:extLst>
          </p:cNvPr>
          <p:cNvSpPr txBox="1"/>
          <p:nvPr/>
        </p:nvSpPr>
        <p:spPr>
          <a:xfrm>
            <a:off x="4673600" y="35718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en-US" altLang="zh-CN" dirty="0" err="1">
                <a:solidFill>
                  <a:srgbClr val="FF0000"/>
                </a:solidFill>
              </a:rPr>
              <a:t>EqExp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D0E967-E2FB-49EA-B4FB-078C9E811516}"/>
              </a:ext>
            </a:extLst>
          </p:cNvPr>
          <p:cNvSpPr txBox="1"/>
          <p:nvPr/>
        </p:nvSpPr>
        <p:spPr>
          <a:xfrm>
            <a:off x="7981668" y="41637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 </a:t>
            </a:r>
            <a:r>
              <a:rPr lang="en-US" altLang="zh-CN" dirty="0">
                <a:solidFill>
                  <a:srgbClr val="FF0000"/>
                </a:solidFill>
              </a:rPr>
              <a:t>JPC </a:t>
            </a:r>
            <a:r>
              <a:rPr lang="en-US" altLang="zh-CN" dirty="0" err="1">
                <a:solidFill>
                  <a:srgbClr val="FF0000"/>
                </a:solidFill>
              </a:rPr>
              <a:t>falseLabel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67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AR</a:t>
            </a:r>
            <a:r>
              <a:rPr lang="zh-CN" altLang="en-US" sz="2400" dirty="0"/>
              <a:t>回收 </a:t>
            </a:r>
            <a:r>
              <a:rPr lang="en-US" altLang="zh-CN" sz="2400" dirty="0"/>
              <a:t>BLKE</a:t>
            </a:r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189E40-5D48-4433-B55C-6D924AD7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926" y="2739442"/>
            <a:ext cx="5989839" cy="28196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FFEDB3-6023-4770-7CA1-D3BB458F7950}"/>
              </a:ext>
            </a:extLst>
          </p:cNvPr>
          <p:cNvSpPr txBox="1"/>
          <p:nvPr/>
        </p:nvSpPr>
        <p:spPr>
          <a:xfrm>
            <a:off x="5955611" y="302713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visitor</a:t>
            </a:r>
            <a:r>
              <a:rPr lang="zh-CN" altLang="en-US" dirty="0">
                <a:solidFill>
                  <a:srgbClr val="FF0000"/>
                </a:solidFill>
              </a:rPr>
              <a:t>中记录循环层次深度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55DFE4-D3EC-8E76-6EA8-85125149EA65}"/>
              </a:ext>
            </a:extLst>
          </p:cNvPr>
          <p:cNvSpPr txBox="1"/>
          <p:nvPr/>
        </p:nvSpPr>
        <p:spPr>
          <a:xfrm>
            <a:off x="6308272" y="368416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生成对应数量的</a:t>
            </a:r>
            <a:r>
              <a:rPr lang="en-US" altLang="zh-CN" dirty="0">
                <a:solidFill>
                  <a:srgbClr val="FF0000"/>
                </a:solidFill>
              </a:rPr>
              <a:t>BLKE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33755-74DC-1C87-DD75-8178AAB7B585}"/>
              </a:ext>
            </a:extLst>
          </p:cNvPr>
          <p:cNvSpPr txBox="1"/>
          <p:nvPr/>
        </p:nvSpPr>
        <p:spPr>
          <a:xfrm>
            <a:off x="6308272" y="4661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最后调至循环结尾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096984-DCF9-1CD5-FC0D-37C28DF318BA}"/>
              </a:ext>
            </a:extLst>
          </p:cNvPr>
          <p:cNvSpPr txBox="1"/>
          <p:nvPr/>
        </p:nvSpPr>
        <p:spPr>
          <a:xfrm>
            <a:off x="977579" y="1847850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可能需要同时回收多个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，因此需要生成多条</a:t>
            </a:r>
            <a:r>
              <a:rPr lang="en-US" altLang="zh-CN" dirty="0">
                <a:solidFill>
                  <a:srgbClr val="FF0000"/>
                </a:solidFill>
              </a:rPr>
              <a:t>BLKE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14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代码生成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AR</a:t>
            </a:r>
            <a:r>
              <a:rPr lang="zh-CN" altLang="en-US" sz="2400" dirty="0"/>
              <a:t>回收 </a:t>
            </a:r>
            <a:r>
              <a:rPr lang="en-US" altLang="zh-CN" sz="2400" dirty="0"/>
              <a:t>BLKE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29E83A-DB3F-2CD1-4920-4F8F2304D3BD}"/>
              </a:ext>
            </a:extLst>
          </p:cNvPr>
          <p:cNvSpPr txBox="1"/>
          <p:nvPr/>
        </p:nvSpPr>
        <p:spPr>
          <a:xfrm>
            <a:off x="977579" y="1847850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可能需要同时回收多个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，因此需要生成多条</a:t>
            </a:r>
            <a:r>
              <a:rPr lang="en-US" altLang="zh-CN" dirty="0">
                <a:solidFill>
                  <a:srgbClr val="FF0000"/>
                </a:solidFill>
              </a:rPr>
              <a:t>BLKE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A10FB8-4483-9D42-2081-EEDC44E6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79" y="2584784"/>
            <a:ext cx="7392041" cy="3482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20B251-E38E-8DB0-15AD-6A7BD6BF59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8816179" y="4558692"/>
            <a:ext cx="1220265" cy="2006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7E5FF3-67BD-CBFF-F8E2-17793D7FF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8816179" y="2648065"/>
            <a:ext cx="1220265" cy="2006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92D514-1227-7C3B-F237-A6C52E1F7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8816179" y="737438"/>
            <a:ext cx="1220265" cy="2006261"/>
          </a:xfrm>
          <a:prstGeom prst="rect">
            <a:avLst/>
          </a:prstGeo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729F0413-43BF-86A4-D721-514859A601F5}"/>
              </a:ext>
            </a:extLst>
          </p:cNvPr>
          <p:cNvSpPr/>
          <p:nvPr/>
        </p:nvSpPr>
        <p:spPr>
          <a:xfrm>
            <a:off x="9976976" y="4780860"/>
            <a:ext cx="361950" cy="1725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B42AFE7-EA71-0905-BD76-90711AC779F4}"/>
              </a:ext>
            </a:extLst>
          </p:cNvPr>
          <p:cNvSpPr/>
          <p:nvPr/>
        </p:nvSpPr>
        <p:spPr>
          <a:xfrm>
            <a:off x="9976976" y="2870234"/>
            <a:ext cx="361950" cy="1688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002B7276-142F-3626-7252-BD2AC457AEBE}"/>
              </a:ext>
            </a:extLst>
          </p:cNvPr>
          <p:cNvSpPr/>
          <p:nvPr/>
        </p:nvSpPr>
        <p:spPr>
          <a:xfrm>
            <a:off x="10002055" y="959608"/>
            <a:ext cx="361950" cy="1688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9D6D0-7B27-5B40-5516-5024BBDEC14E}"/>
              </a:ext>
            </a:extLst>
          </p:cNvPr>
          <p:cNvSpPr txBox="1"/>
          <p:nvPr/>
        </p:nvSpPr>
        <p:spPr>
          <a:xfrm>
            <a:off x="10532571" y="526935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函数最外层</a:t>
            </a:r>
            <a:r>
              <a:rPr lang="en-US" altLang="zh-CN" dirty="0"/>
              <a:t>AR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46575F-FD34-0BC4-8269-0965A5EADA7B}"/>
              </a:ext>
            </a:extLst>
          </p:cNvPr>
          <p:cNvSpPr txBox="1"/>
          <p:nvPr/>
        </p:nvSpPr>
        <p:spPr>
          <a:xfrm>
            <a:off x="10469509" y="1619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函数内层</a:t>
            </a:r>
            <a:r>
              <a:rPr lang="en-US" altLang="zh-CN" dirty="0"/>
              <a:t>AR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4EE39BF-F215-8880-51EB-1C48A16AA589}"/>
              </a:ext>
            </a:extLst>
          </p:cNvPr>
          <p:cNvSpPr/>
          <p:nvPr/>
        </p:nvSpPr>
        <p:spPr>
          <a:xfrm>
            <a:off x="8734425" y="6315075"/>
            <a:ext cx="1220265" cy="249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EFB0A4-8FBD-BD62-183C-A154D9DF6DC7}"/>
              </a:ext>
            </a:extLst>
          </p:cNvPr>
          <p:cNvSpPr txBox="1"/>
          <p:nvPr/>
        </p:nvSpPr>
        <p:spPr>
          <a:xfrm>
            <a:off x="5727189" y="6216899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返回值写到函数最外层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A276E-C157-0F49-C483-097C68970F3F}"/>
              </a:ext>
            </a:extLst>
          </p:cNvPr>
          <p:cNvSpPr txBox="1"/>
          <p:nvPr/>
        </p:nvSpPr>
        <p:spPr>
          <a:xfrm>
            <a:off x="4205738" y="455869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回收函数内层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0B6763-BB16-0CA1-E373-D060CFADC775}"/>
              </a:ext>
            </a:extLst>
          </p:cNvPr>
          <p:cNvSpPr txBox="1"/>
          <p:nvPr/>
        </p:nvSpPr>
        <p:spPr>
          <a:xfrm>
            <a:off x="4458371" y="526595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函数最外层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FF0000"/>
                </a:solidFill>
              </a:rPr>
              <a:t>RET</a:t>
            </a:r>
            <a:r>
              <a:rPr lang="zh-CN" altLang="en-US" dirty="0">
                <a:solidFill>
                  <a:srgbClr val="FF0000"/>
                </a:solidFill>
              </a:rPr>
              <a:t>指令回收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88D9CA-48E2-CCD4-88FA-0C46546AA5B6}"/>
              </a:ext>
            </a:extLst>
          </p:cNvPr>
          <p:cNvSpPr txBox="1"/>
          <p:nvPr/>
        </p:nvSpPr>
        <p:spPr>
          <a:xfrm>
            <a:off x="1282004" y="6216899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需要在</a:t>
            </a:r>
            <a:r>
              <a:rPr lang="en-US" altLang="zh-CN" dirty="0">
                <a:solidFill>
                  <a:srgbClr val="FF0000"/>
                </a:solidFill>
              </a:rPr>
              <a:t>Visitor</a:t>
            </a:r>
            <a:r>
              <a:rPr lang="zh-CN" altLang="en-US" dirty="0">
                <a:solidFill>
                  <a:srgbClr val="FF0000"/>
                </a:solidFill>
              </a:rPr>
              <a:t>中记录函数中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的层次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解释执行阶段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AB012F-6C2C-80D2-31EA-746CCAE7C50A}"/>
              </a:ext>
            </a:extLst>
          </p:cNvPr>
          <p:cNvSpPr txBox="1"/>
          <p:nvPr/>
        </p:nvSpPr>
        <p:spPr>
          <a:xfrm>
            <a:off x="1409700" y="1740569"/>
            <a:ext cx="9705975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没有符号表的概念，但是依然存在作用域的概念（每个作用域一个</a:t>
            </a:r>
            <a:r>
              <a:rPr lang="en-US" altLang="zh-CN" dirty="0"/>
              <a:t>AR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没有数组、变量、形参数组等的概念，只有</a:t>
            </a:r>
            <a:r>
              <a:rPr lang="en-US" altLang="zh-CN" dirty="0" err="1"/>
              <a:t>level+addr+offset</a:t>
            </a:r>
            <a:r>
              <a:rPr lang="zh-CN" altLang="en-US" dirty="0"/>
              <a:t>的访存方式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需要实现指令对</a:t>
            </a:r>
            <a:r>
              <a:rPr lang="en-US" altLang="zh-CN" dirty="0"/>
              <a:t>AR</a:t>
            </a:r>
            <a:r>
              <a:rPr lang="zh-CN" altLang="en-US" dirty="0"/>
              <a:t>和寄存器的操作，特别是对</a:t>
            </a:r>
            <a:r>
              <a:rPr lang="en-US" altLang="zh-CN" dirty="0"/>
              <a:t>AR</a:t>
            </a:r>
            <a:r>
              <a:rPr lang="zh-CN" altLang="en-US" dirty="0"/>
              <a:t>中字段的填写（可以为</a:t>
            </a:r>
            <a:r>
              <a:rPr lang="en-US" altLang="zh-CN" dirty="0"/>
              <a:t>AR</a:t>
            </a:r>
            <a:r>
              <a:rPr lang="zh-CN" altLang="en-US" dirty="0"/>
              <a:t>创建数据结构，也可以直接对内存中的字段进行填写）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52D834-7139-574A-8377-5A1CBFEA8194}"/>
              </a:ext>
            </a:extLst>
          </p:cNvPr>
          <p:cNvSpPr txBox="1"/>
          <p:nvPr/>
        </p:nvSpPr>
        <p:spPr>
          <a:xfrm>
            <a:off x="1409700" y="3532766"/>
            <a:ext cx="8090676" cy="2535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涉及</a:t>
            </a:r>
            <a:r>
              <a:rPr lang="en-US" altLang="zh-CN" dirty="0"/>
              <a:t>AR</a:t>
            </a:r>
            <a:r>
              <a:rPr lang="zh-CN" altLang="en-US" dirty="0"/>
              <a:t>分配或回收的：</a:t>
            </a:r>
            <a:r>
              <a:rPr lang="en-US" altLang="zh-CN" dirty="0"/>
              <a:t>BLKS</a:t>
            </a:r>
            <a:r>
              <a:rPr lang="zh-CN" altLang="en-US" dirty="0"/>
              <a:t>、</a:t>
            </a:r>
            <a:r>
              <a:rPr lang="en-US" altLang="zh-CN" dirty="0"/>
              <a:t>BLKE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，分配时需要填充字段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访存：</a:t>
            </a:r>
            <a:r>
              <a:rPr lang="en-US" altLang="zh-CN" dirty="0"/>
              <a:t>LOD</a:t>
            </a:r>
            <a:r>
              <a:rPr lang="zh-CN" altLang="en-US" dirty="0"/>
              <a:t>，</a:t>
            </a:r>
            <a:r>
              <a:rPr lang="en-US" altLang="zh-CN" dirty="0"/>
              <a:t>STO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跳转：</a:t>
            </a:r>
            <a:r>
              <a:rPr lang="en-US" altLang="zh-CN" dirty="0"/>
              <a:t>JMP</a:t>
            </a:r>
            <a:r>
              <a:rPr lang="zh-CN" altLang="en-US" dirty="0"/>
              <a:t>、</a:t>
            </a:r>
            <a:r>
              <a:rPr lang="en-US" altLang="zh-CN" dirty="0"/>
              <a:t>JPC</a:t>
            </a:r>
            <a:r>
              <a:rPr lang="zh-CN" altLang="en-US" dirty="0"/>
              <a:t>、</a:t>
            </a:r>
            <a:r>
              <a:rPr lang="en-US" altLang="zh-CN" dirty="0"/>
              <a:t>JPT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对栈顶运算：</a:t>
            </a:r>
            <a:r>
              <a:rPr lang="en-US" altLang="zh-CN" dirty="0"/>
              <a:t>OPR</a:t>
            </a:r>
            <a:r>
              <a:rPr lang="zh-CN" altLang="en-US" dirty="0"/>
              <a:t>、</a:t>
            </a:r>
            <a:r>
              <a:rPr lang="en-US" altLang="zh-CN" dirty="0"/>
              <a:t>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控制</a:t>
            </a:r>
            <a:r>
              <a:rPr lang="en-US" altLang="zh-CN" dirty="0"/>
              <a:t>SP</a:t>
            </a:r>
            <a:r>
              <a:rPr lang="zh-CN" altLang="en-US" dirty="0"/>
              <a:t>：</a:t>
            </a:r>
            <a:r>
              <a:rPr lang="en-US" altLang="zh-CN" dirty="0"/>
              <a:t>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输入输出：</a:t>
            </a:r>
            <a:r>
              <a:rPr lang="en-US" altLang="zh-CN" dirty="0"/>
              <a:t>RED</a:t>
            </a:r>
            <a:r>
              <a:rPr lang="zh-CN" altLang="en-US" dirty="0"/>
              <a:t>、</a:t>
            </a:r>
            <a:r>
              <a:rPr lang="en-US" altLang="zh-CN" dirty="0"/>
              <a:t>WRT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B12E6E-ABEF-5A89-2829-172B3A6E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334563"/>
            <a:ext cx="4282464" cy="1734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93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普通</a:t>
            </a:r>
            <a:r>
              <a:rPr lang="en-US" altLang="zh-CN" sz="2400" dirty="0"/>
              <a:t>AR</a:t>
            </a:r>
            <a:r>
              <a:rPr lang="zh-CN" altLang="en-US" sz="2400" dirty="0"/>
              <a:t>分配与回收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A1337-6960-4B59-620D-59F27506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12" y="2236338"/>
            <a:ext cx="2941575" cy="3033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F63F07-ACE7-6034-13D5-6DBD2DE8F5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6405395" y="3320458"/>
            <a:ext cx="1229720" cy="20218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1D47C3-3777-9DD5-B28C-79A31A57E202}"/>
              </a:ext>
            </a:extLst>
          </p:cNvPr>
          <p:cNvSpPr txBox="1"/>
          <p:nvPr/>
        </p:nvSpPr>
        <p:spPr>
          <a:xfrm>
            <a:off x="5295411" y="40876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分配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576C5C-7D7E-1A60-E756-AEBA7D19F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8888152" y="3320458"/>
            <a:ext cx="1229720" cy="20218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950311-E556-3570-25C0-EA1A2B74A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8888152" y="1420224"/>
            <a:ext cx="1229720" cy="202180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A769A1-B4EF-FA9E-E3AD-2CAF5AE768B2}"/>
              </a:ext>
            </a:extLst>
          </p:cNvPr>
          <p:cNvCxnSpPr/>
          <p:nvPr/>
        </p:nvCxnSpPr>
        <p:spPr>
          <a:xfrm flipH="1">
            <a:off x="7478780" y="5342264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53CF90-7B97-E621-C353-347244D2A973}"/>
              </a:ext>
            </a:extLst>
          </p:cNvPr>
          <p:cNvCxnSpPr/>
          <p:nvPr/>
        </p:nvCxnSpPr>
        <p:spPr>
          <a:xfrm flipH="1">
            <a:off x="7478780" y="3384881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BB429-ED56-3483-EEAC-B93FFF2B22B2}"/>
              </a:ext>
            </a:extLst>
          </p:cNvPr>
          <p:cNvSpPr txBox="1"/>
          <p:nvPr/>
        </p:nvSpPr>
        <p:spPr>
          <a:xfrm>
            <a:off x="7901815" y="51575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D8B02-3EEF-60FB-650E-AE3C7D13856F}"/>
              </a:ext>
            </a:extLst>
          </p:cNvPr>
          <p:cNvSpPr txBox="1"/>
          <p:nvPr/>
        </p:nvSpPr>
        <p:spPr>
          <a:xfrm>
            <a:off x="7885870" y="32002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595D66-F5A9-6AB6-BA9C-EBC0931BEA06}"/>
              </a:ext>
            </a:extLst>
          </p:cNvPr>
          <p:cNvCxnSpPr/>
          <p:nvPr/>
        </p:nvCxnSpPr>
        <p:spPr>
          <a:xfrm flipH="1">
            <a:off x="10006965" y="3320458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D7087C-E916-8F95-D57C-34A293CC0DE2}"/>
              </a:ext>
            </a:extLst>
          </p:cNvPr>
          <p:cNvSpPr txBox="1"/>
          <p:nvPr/>
        </p:nvSpPr>
        <p:spPr>
          <a:xfrm>
            <a:off x="10430000" y="31357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46B917-C7EE-716C-F144-C3A63C4EE216}"/>
              </a:ext>
            </a:extLst>
          </p:cNvPr>
          <p:cNvCxnSpPr/>
          <p:nvPr/>
        </p:nvCxnSpPr>
        <p:spPr>
          <a:xfrm flipH="1">
            <a:off x="10022910" y="2674127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ED2CF6B-769C-2195-64D3-D35A8765E5B1}"/>
              </a:ext>
            </a:extLst>
          </p:cNvPr>
          <p:cNvSpPr txBox="1"/>
          <p:nvPr/>
        </p:nvSpPr>
        <p:spPr>
          <a:xfrm>
            <a:off x="10430000" y="2489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6F2BE7F-E67A-89AB-9B93-9175A6437DB4}"/>
              </a:ext>
            </a:extLst>
          </p:cNvPr>
          <p:cNvSpPr/>
          <p:nvPr/>
        </p:nvSpPr>
        <p:spPr>
          <a:xfrm>
            <a:off x="8270240" y="4087620"/>
            <a:ext cx="4924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9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栈式虚拟机概览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没有众多寄存器，仅有的少数寄存器都有特定功能。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栈式虚拟机</a:t>
            </a:r>
            <a:endParaRPr lang="en-US" sz="2400" dirty="0"/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5ED7E763-F549-698A-73C6-F731F1561245}"/>
              </a:ext>
            </a:extLst>
          </p:cNvPr>
          <p:cNvSpPr txBox="1">
            <a:spLocks/>
          </p:cNvSpPr>
          <p:nvPr/>
        </p:nvSpPr>
        <p:spPr>
          <a:xfrm>
            <a:off x="1408154" y="3004716"/>
            <a:ext cx="4030621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运算的临时结果需要存储在内存中</a:t>
            </a:r>
            <a:endParaRPr lang="en-US" sz="2000" b="0" dirty="0">
              <a:latin typeface="+mj-ea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C6C155A-C360-6788-1EBE-216436FA3A1F}"/>
              </a:ext>
            </a:extLst>
          </p:cNvPr>
          <p:cNvSpPr/>
          <p:nvPr/>
        </p:nvSpPr>
        <p:spPr>
          <a:xfrm>
            <a:off x="3124199" y="2505005"/>
            <a:ext cx="371475" cy="499711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65C283C-880C-F94C-46FD-5774CB9A7EEE}"/>
              </a:ext>
            </a:extLst>
          </p:cNvPr>
          <p:cNvSpPr/>
          <p:nvPr/>
        </p:nvSpPr>
        <p:spPr>
          <a:xfrm>
            <a:off x="3124198" y="3646323"/>
            <a:ext cx="371475" cy="499711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930D1664-C130-F028-8E0D-E7DDAD5A6EE8}"/>
              </a:ext>
            </a:extLst>
          </p:cNvPr>
          <p:cNvSpPr txBox="1">
            <a:spLocks/>
          </p:cNvSpPr>
          <p:nvPr/>
        </p:nvSpPr>
        <p:spPr>
          <a:xfrm>
            <a:off x="1408153" y="4218038"/>
            <a:ext cx="5535572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栈式结构，所有的运算都是对栈顶元素的操作</a:t>
            </a:r>
            <a:endParaRPr lang="en-US" sz="2000" b="0" dirty="0">
              <a:latin typeface="+mj-ea"/>
            </a:endParaRPr>
          </a:p>
        </p:txBody>
      </p:sp>
      <p:sp>
        <p:nvSpPr>
          <p:cNvPr id="10" name="标题 29">
            <a:extLst>
              <a:ext uri="{FF2B5EF4-FFF2-40B4-BE49-F238E27FC236}">
                <a16:creationId xmlns:a16="http://schemas.microsoft.com/office/drawing/2014/main" id="{01A152B0-5035-1063-14D0-08751D21BBA3}"/>
              </a:ext>
            </a:extLst>
          </p:cNvPr>
          <p:cNvSpPr txBox="1">
            <a:spLocks/>
          </p:cNvSpPr>
          <p:nvPr/>
        </p:nvSpPr>
        <p:spPr>
          <a:xfrm>
            <a:off x="1408152" y="5181250"/>
            <a:ext cx="8421647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内存视为一个栈，其中存储的元素可分为两种：变量和临时变量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普通</a:t>
            </a:r>
            <a:r>
              <a:rPr lang="en-US" altLang="zh-CN" sz="2400" dirty="0"/>
              <a:t>AR</a:t>
            </a:r>
            <a:r>
              <a:rPr lang="zh-CN" altLang="en-US" sz="2400" dirty="0"/>
              <a:t>分配与回收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A1337-6960-4B59-620D-59F27506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12" y="2236338"/>
            <a:ext cx="2941575" cy="3033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F63F07-ACE7-6034-13D5-6DBD2DE8F5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9346968" y="4232268"/>
            <a:ext cx="1229720" cy="20218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1D47C3-3777-9DD5-B28C-79A31A57E202}"/>
              </a:ext>
            </a:extLst>
          </p:cNvPr>
          <p:cNvSpPr txBox="1"/>
          <p:nvPr/>
        </p:nvSpPr>
        <p:spPr>
          <a:xfrm>
            <a:off x="5262419" y="47481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回收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576C5C-7D7E-1A60-E756-AEBA7D19F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6827155" y="4232268"/>
            <a:ext cx="1229720" cy="20218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950311-E556-3570-25C0-EA1A2B74A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6827155" y="2332034"/>
            <a:ext cx="1229720" cy="202180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A769A1-B4EF-FA9E-E3AD-2CAF5AE768B2}"/>
              </a:ext>
            </a:extLst>
          </p:cNvPr>
          <p:cNvCxnSpPr/>
          <p:nvPr/>
        </p:nvCxnSpPr>
        <p:spPr>
          <a:xfrm flipH="1">
            <a:off x="10420353" y="6254074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53CF90-7B97-E621-C353-347244D2A973}"/>
              </a:ext>
            </a:extLst>
          </p:cNvPr>
          <p:cNvCxnSpPr/>
          <p:nvPr/>
        </p:nvCxnSpPr>
        <p:spPr>
          <a:xfrm flipH="1">
            <a:off x="10420353" y="4296691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BB429-ED56-3483-EEAC-B93FFF2B22B2}"/>
              </a:ext>
            </a:extLst>
          </p:cNvPr>
          <p:cNvSpPr txBox="1"/>
          <p:nvPr/>
        </p:nvSpPr>
        <p:spPr>
          <a:xfrm>
            <a:off x="10843388" y="60694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D8B02-3EEF-60FB-650E-AE3C7D13856F}"/>
              </a:ext>
            </a:extLst>
          </p:cNvPr>
          <p:cNvSpPr txBox="1"/>
          <p:nvPr/>
        </p:nvSpPr>
        <p:spPr>
          <a:xfrm>
            <a:off x="10827443" y="411202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595D66-F5A9-6AB6-BA9C-EBC0931BEA06}"/>
              </a:ext>
            </a:extLst>
          </p:cNvPr>
          <p:cNvCxnSpPr/>
          <p:nvPr/>
        </p:nvCxnSpPr>
        <p:spPr>
          <a:xfrm flipH="1">
            <a:off x="7945968" y="4232268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D7087C-E916-8F95-D57C-34A293CC0DE2}"/>
              </a:ext>
            </a:extLst>
          </p:cNvPr>
          <p:cNvSpPr txBox="1"/>
          <p:nvPr/>
        </p:nvSpPr>
        <p:spPr>
          <a:xfrm>
            <a:off x="8369003" y="4047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46B917-C7EE-716C-F144-C3A63C4EE216}"/>
              </a:ext>
            </a:extLst>
          </p:cNvPr>
          <p:cNvCxnSpPr/>
          <p:nvPr/>
        </p:nvCxnSpPr>
        <p:spPr>
          <a:xfrm flipH="1">
            <a:off x="7945968" y="2466223"/>
            <a:ext cx="423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ED2CF6B-769C-2195-64D3-D35A8765E5B1}"/>
              </a:ext>
            </a:extLst>
          </p:cNvPr>
          <p:cNvSpPr txBox="1"/>
          <p:nvPr/>
        </p:nvSpPr>
        <p:spPr>
          <a:xfrm>
            <a:off x="8307630" y="23320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8869174-BD95-02A8-B226-D34F23045D7E}"/>
              </a:ext>
            </a:extLst>
          </p:cNvPr>
          <p:cNvSpPr/>
          <p:nvPr/>
        </p:nvSpPr>
        <p:spPr>
          <a:xfrm>
            <a:off x="8534400" y="4748100"/>
            <a:ext cx="530915" cy="26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428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函数</a:t>
            </a:r>
            <a:r>
              <a:rPr lang="en-US" altLang="zh-CN" sz="2400" dirty="0"/>
              <a:t>AR</a:t>
            </a:r>
            <a:r>
              <a:rPr lang="zh-CN" altLang="en-US" sz="2400" dirty="0"/>
              <a:t>的分配与回收</a:t>
            </a:r>
            <a:endParaRPr 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D6ABEA-F874-50A7-11E9-5D2CAA38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2"/>
          <a:stretch/>
        </p:blipFill>
        <p:spPr>
          <a:xfrm>
            <a:off x="5508459" y="3712930"/>
            <a:ext cx="1229720" cy="202180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D27D7B8-6D36-8D9B-CEEC-DAB7F57D0119}"/>
              </a:ext>
            </a:extLst>
          </p:cNvPr>
          <p:cNvSpPr/>
          <p:nvPr/>
        </p:nvSpPr>
        <p:spPr>
          <a:xfrm>
            <a:off x="5595621" y="355482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A3EB19-81D9-0D2C-83BB-C2AA1EBDB954}"/>
              </a:ext>
            </a:extLst>
          </p:cNvPr>
          <p:cNvSpPr/>
          <p:nvPr/>
        </p:nvSpPr>
        <p:spPr>
          <a:xfrm>
            <a:off x="5595621" y="331606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7009D9-EB40-40AF-0F08-64F41E63657D}"/>
              </a:ext>
            </a:extLst>
          </p:cNvPr>
          <p:cNvSpPr/>
          <p:nvPr/>
        </p:nvSpPr>
        <p:spPr>
          <a:xfrm>
            <a:off x="5595621" y="307730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82DA5-9FBA-8807-3606-715B9B382FDC}"/>
              </a:ext>
            </a:extLst>
          </p:cNvPr>
          <p:cNvSpPr txBox="1"/>
          <p:nvPr/>
        </p:nvSpPr>
        <p:spPr>
          <a:xfrm>
            <a:off x="5808101" y="353570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4C7070-C483-E76F-3579-FEC6BE3DD185}"/>
              </a:ext>
            </a:extLst>
          </p:cNvPr>
          <p:cNvSpPr txBox="1"/>
          <p:nvPr/>
        </p:nvSpPr>
        <p:spPr>
          <a:xfrm>
            <a:off x="5814402" y="329866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E08033-6D4C-54A1-AD7F-885A38AB58A5}"/>
              </a:ext>
            </a:extLst>
          </p:cNvPr>
          <p:cNvSpPr txBox="1"/>
          <p:nvPr/>
        </p:nvSpPr>
        <p:spPr>
          <a:xfrm>
            <a:off x="5820703" y="306161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93656E-7D5C-A59A-3E84-2DE4741A0DF2}"/>
              </a:ext>
            </a:extLst>
          </p:cNvPr>
          <p:cNvSpPr/>
          <p:nvPr/>
        </p:nvSpPr>
        <p:spPr>
          <a:xfrm>
            <a:off x="5595620" y="1594548"/>
            <a:ext cx="1000760" cy="14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3C68A623-2B2D-5AD1-B4F6-E4825C7CFACE}"/>
              </a:ext>
            </a:extLst>
          </p:cNvPr>
          <p:cNvSpPr/>
          <p:nvPr/>
        </p:nvSpPr>
        <p:spPr>
          <a:xfrm>
            <a:off x="6989391" y="3860702"/>
            <a:ext cx="457200" cy="24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087373-E8E0-AEA4-DE77-A1074376960D}"/>
              </a:ext>
            </a:extLst>
          </p:cNvPr>
          <p:cNvCxnSpPr/>
          <p:nvPr/>
        </p:nvCxnSpPr>
        <p:spPr>
          <a:xfrm flipH="1">
            <a:off x="6596380" y="3148422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33792EE-3FEA-53C8-7CD1-57757CC67BFC}"/>
              </a:ext>
            </a:extLst>
          </p:cNvPr>
          <p:cNvSpPr txBox="1"/>
          <p:nvPr/>
        </p:nvSpPr>
        <p:spPr>
          <a:xfrm>
            <a:off x="6738179" y="296375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117AFE6-D2DC-A00A-E5C3-827A5798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44" y="2089326"/>
            <a:ext cx="4054191" cy="317781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A6AB018-B0FF-3B41-0969-4D76B3F3F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2"/>
          <a:stretch/>
        </p:blipFill>
        <p:spPr>
          <a:xfrm>
            <a:off x="7766044" y="3712930"/>
            <a:ext cx="1229720" cy="202180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CD1A1DD-F754-64A3-5275-016C06E7BBC0}"/>
              </a:ext>
            </a:extLst>
          </p:cNvPr>
          <p:cNvSpPr/>
          <p:nvPr/>
        </p:nvSpPr>
        <p:spPr>
          <a:xfrm>
            <a:off x="7853206" y="355482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AA09BB-A9E1-6438-CC00-F49E4FD97476}"/>
              </a:ext>
            </a:extLst>
          </p:cNvPr>
          <p:cNvSpPr/>
          <p:nvPr/>
        </p:nvSpPr>
        <p:spPr>
          <a:xfrm>
            <a:off x="7853206" y="331606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9A62BF-A7FA-8C81-726B-5FB61C567E47}"/>
              </a:ext>
            </a:extLst>
          </p:cNvPr>
          <p:cNvSpPr/>
          <p:nvPr/>
        </p:nvSpPr>
        <p:spPr>
          <a:xfrm>
            <a:off x="7853206" y="307730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60ABC9-5E91-0799-3682-39D06D0D4E64}"/>
              </a:ext>
            </a:extLst>
          </p:cNvPr>
          <p:cNvSpPr txBox="1"/>
          <p:nvPr/>
        </p:nvSpPr>
        <p:spPr>
          <a:xfrm>
            <a:off x="8065686" y="35357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2BD2B8-3469-6FE2-3A54-480484EB47F9}"/>
              </a:ext>
            </a:extLst>
          </p:cNvPr>
          <p:cNvSpPr txBox="1"/>
          <p:nvPr/>
        </p:nvSpPr>
        <p:spPr>
          <a:xfrm>
            <a:off x="7988167" y="32986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返回地址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1FD2C4-FECF-FFF0-C3BB-6187D409C1FD}"/>
              </a:ext>
            </a:extLst>
          </p:cNvPr>
          <p:cNvSpPr txBox="1"/>
          <p:nvPr/>
        </p:nvSpPr>
        <p:spPr>
          <a:xfrm>
            <a:off x="8078288" y="30616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静态链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1501F1-E1AF-B9C4-69D3-61236A647780}"/>
              </a:ext>
            </a:extLst>
          </p:cNvPr>
          <p:cNvSpPr/>
          <p:nvPr/>
        </p:nvSpPr>
        <p:spPr>
          <a:xfrm>
            <a:off x="7853205" y="1594548"/>
            <a:ext cx="1000760" cy="14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F49632-D122-7A2F-2EFA-82C9BD3B4D60}"/>
              </a:ext>
            </a:extLst>
          </p:cNvPr>
          <p:cNvCxnSpPr>
            <a:cxnSpLocks/>
          </p:cNvCxnSpPr>
          <p:nvPr/>
        </p:nvCxnSpPr>
        <p:spPr>
          <a:xfrm flipH="1">
            <a:off x="8869860" y="3891762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041D187-56B6-885E-8125-863C94E763C5}"/>
              </a:ext>
            </a:extLst>
          </p:cNvPr>
          <p:cNvSpPr txBox="1"/>
          <p:nvPr/>
        </p:nvSpPr>
        <p:spPr>
          <a:xfrm>
            <a:off x="9011659" y="3707096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6A5932-F1A6-9E6B-F5A8-15259D7F6E1B}"/>
              </a:ext>
            </a:extLst>
          </p:cNvPr>
          <p:cNvSpPr/>
          <p:nvPr/>
        </p:nvSpPr>
        <p:spPr>
          <a:xfrm>
            <a:off x="7853206" y="256867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904F7F-4B9F-E459-3015-508D68F3ADCD}"/>
              </a:ext>
            </a:extLst>
          </p:cNvPr>
          <p:cNvSpPr/>
          <p:nvPr/>
        </p:nvSpPr>
        <p:spPr>
          <a:xfrm>
            <a:off x="7853206" y="232991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C8CD23-9874-B4B0-1F65-C9919298C8DF}"/>
              </a:ext>
            </a:extLst>
          </p:cNvPr>
          <p:cNvSpPr/>
          <p:nvPr/>
        </p:nvSpPr>
        <p:spPr>
          <a:xfrm>
            <a:off x="7853206" y="209115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C4A5A1-5EAA-69BA-9856-DDB2A3CBEA00}"/>
              </a:ext>
            </a:extLst>
          </p:cNvPr>
          <p:cNvSpPr txBox="1"/>
          <p:nvPr/>
        </p:nvSpPr>
        <p:spPr>
          <a:xfrm>
            <a:off x="8065686" y="25495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2B153A-A2A5-CBB9-8B21-416AD510A1FF}"/>
              </a:ext>
            </a:extLst>
          </p:cNvPr>
          <p:cNvSpPr txBox="1"/>
          <p:nvPr/>
        </p:nvSpPr>
        <p:spPr>
          <a:xfrm>
            <a:off x="8071987" y="23125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D868177-5B84-688D-B1DF-3796B801763A}"/>
              </a:ext>
            </a:extLst>
          </p:cNvPr>
          <p:cNvSpPr txBox="1"/>
          <p:nvPr/>
        </p:nvSpPr>
        <p:spPr>
          <a:xfrm>
            <a:off x="8078288" y="207547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168ECC-242A-1EB7-6A37-BA35F669154F}"/>
              </a:ext>
            </a:extLst>
          </p:cNvPr>
          <p:cNvSpPr txBox="1"/>
          <p:nvPr/>
        </p:nvSpPr>
        <p:spPr>
          <a:xfrm>
            <a:off x="8065110" y="2819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动态链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B337066-EDA4-87E9-5216-383476597BD0}"/>
              </a:ext>
            </a:extLst>
          </p:cNvPr>
          <p:cNvCxnSpPr/>
          <p:nvPr/>
        </p:nvCxnSpPr>
        <p:spPr>
          <a:xfrm flipH="1">
            <a:off x="6596380" y="5642166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300B70B-6ED5-9168-3FBE-4C2C685D7B6C}"/>
              </a:ext>
            </a:extLst>
          </p:cNvPr>
          <p:cNvSpPr txBox="1"/>
          <p:nvPr/>
        </p:nvSpPr>
        <p:spPr>
          <a:xfrm>
            <a:off x="6738179" y="545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319D51E-C1BB-EBFA-B945-8C3C3B4E7447}"/>
              </a:ext>
            </a:extLst>
          </p:cNvPr>
          <p:cNvSpPr/>
          <p:nvPr/>
        </p:nvSpPr>
        <p:spPr>
          <a:xfrm>
            <a:off x="9462542" y="3931467"/>
            <a:ext cx="457200" cy="24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8F9F8D0-180B-081F-886A-F3E95CADBA38}"/>
              </a:ext>
            </a:extLst>
          </p:cNvPr>
          <p:cNvCxnSpPr/>
          <p:nvPr/>
        </p:nvCxnSpPr>
        <p:spPr>
          <a:xfrm flipH="1">
            <a:off x="8893715" y="5642166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4A5397D-B444-D066-FA61-211C323CF711}"/>
              </a:ext>
            </a:extLst>
          </p:cNvPr>
          <p:cNvSpPr txBox="1"/>
          <p:nvPr/>
        </p:nvSpPr>
        <p:spPr>
          <a:xfrm>
            <a:off x="9035514" y="545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1BED5346-8345-89B6-CD52-23CA4780E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2"/>
          <a:stretch/>
        </p:blipFill>
        <p:spPr>
          <a:xfrm>
            <a:off x="10079031" y="3784985"/>
            <a:ext cx="1229720" cy="2021806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E9F59CFD-8E9C-E832-8DBC-1BD28FF891EB}"/>
              </a:ext>
            </a:extLst>
          </p:cNvPr>
          <p:cNvSpPr/>
          <p:nvPr/>
        </p:nvSpPr>
        <p:spPr>
          <a:xfrm>
            <a:off x="10166193" y="3626877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1D0D15E-2D37-B121-7E7F-2E257DA74926}"/>
              </a:ext>
            </a:extLst>
          </p:cNvPr>
          <p:cNvSpPr/>
          <p:nvPr/>
        </p:nvSpPr>
        <p:spPr>
          <a:xfrm>
            <a:off x="10166193" y="3388117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2155DA5-EC67-083F-BBB2-0F11124618A7}"/>
              </a:ext>
            </a:extLst>
          </p:cNvPr>
          <p:cNvSpPr/>
          <p:nvPr/>
        </p:nvSpPr>
        <p:spPr>
          <a:xfrm>
            <a:off x="10166193" y="3149357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2D1AC5-ECD6-52F5-A049-3B37D0AB7EF8}"/>
              </a:ext>
            </a:extLst>
          </p:cNvPr>
          <p:cNvSpPr txBox="1"/>
          <p:nvPr/>
        </p:nvSpPr>
        <p:spPr>
          <a:xfrm>
            <a:off x="10378673" y="36077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43CFA2-61A2-463C-190D-9B89ED544B5B}"/>
              </a:ext>
            </a:extLst>
          </p:cNvPr>
          <p:cNvSpPr txBox="1"/>
          <p:nvPr/>
        </p:nvSpPr>
        <p:spPr>
          <a:xfrm>
            <a:off x="10301154" y="33707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返回地址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7D3863-0E17-F2EA-4CDB-E8AE5E67C94C}"/>
              </a:ext>
            </a:extLst>
          </p:cNvPr>
          <p:cNvSpPr txBox="1"/>
          <p:nvPr/>
        </p:nvSpPr>
        <p:spPr>
          <a:xfrm>
            <a:off x="10391275" y="31336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静态链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F7A9F4F-636B-EA2C-CEE7-2E1241AD51C0}"/>
              </a:ext>
            </a:extLst>
          </p:cNvPr>
          <p:cNvSpPr/>
          <p:nvPr/>
        </p:nvSpPr>
        <p:spPr>
          <a:xfrm>
            <a:off x="10166192" y="1666603"/>
            <a:ext cx="1000760" cy="14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6199BD-40C1-2644-C956-1EE37F224057}"/>
              </a:ext>
            </a:extLst>
          </p:cNvPr>
          <p:cNvCxnSpPr>
            <a:cxnSpLocks/>
          </p:cNvCxnSpPr>
          <p:nvPr/>
        </p:nvCxnSpPr>
        <p:spPr>
          <a:xfrm flipH="1">
            <a:off x="11206702" y="2994288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8F4601F-7392-F47D-1D31-2CAD253ABBD8}"/>
              </a:ext>
            </a:extLst>
          </p:cNvPr>
          <p:cNvSpPr txBox="1"/>
          <p:nvPr/>
        </p:nvSpPr>
        <p:spPr>
          <a:xfrm>
            <a:off x="11348501" y="2809622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ED9244-DC2C-7958-FC02-0C23AD58D580}"/>
              </a:ext>
            </a:extLst>
          </p:cNvPr>
          <p:cNvSpPr/>
          <p:nvPr/>
        </p:nvSpPr>
        <p:spPr>
          <a:xfrm>
            <a:off x="10166193" y="2640733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CBDA00-B946-C469-FBE5-5E4C4864C2E8}"/>
              </a:ext>
            </a:extLst>
          </p:cNvPr>
          <p:cNvSpPr/>
          <p:nvPr/>
        </p:nvSpPr>
        <p:spPr>
          <a:xfrm>
            <a:off x="10166193" y="2401973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DD9F8-B9D3-510F-6B6F-C3EC6EC61A00}"/>
              </a:ext>
            </a:extLst>
          </p:cNvPr>
          <p:cNvSpPr/>
          <p:nvPr/>
        </p:nvSpPr>
        <p:spPr>
          <a:xfrm>
            <a:off x="10166193" y="2163213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503240-D11C-DDC0-2E34-58E5173E4D12}"/>
              </a:ext>
            </a:extLst>
          </p:cNvPr>
          <p:cNvSpPr txBox="1"/>
          <p:nvPr/>
        </p:nvSpPr>
        <p:spPr>
          <a:xfrm>
            <a:off x="10378673" y="262161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9EBB8DD-4D2A-CC9F-5EAB-C637FDF3EF54}"/>
              </a:ext>
            </a:extLst>
          </p:cNvPr>
          <p:cNvSpPr txBox="1"/>
          <p:nvPr/>
        </p:nvSpPr>
        <p:spPr>
          <a:xfrm>
            <a:off x="10384974" y="238457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F9B7E7-36BA-ED6C-CBE2-D8100E3B600B}"/>
              </a:ext>
            </a:extLst>
          </p:cNvPr>
          <p:cNvSpPr txBox="1"/>
          <p:nvPr/>
        </p:nvSpPr>
        <p:spPr>
          <a:xfrm>
            <a:off x="10391275" y="214752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29B8F3F-031B-7B28-5D15-7EC25C9E618E}"/>
              </a:ext>
            </a:extLst>
          </p:cNvPr>
          <p:cNvSpPr txBox="1"/>
          <p:nvPr/>
        </p:nvSpPr>
        <p:spPr>
          <a:xfrm>
            <a:off x="10378097" y="28914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动态链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1D53CE3-61C8-2716-801D-273D4A15D7B6}"/>
              </a:ext>
            </a:extLst>
          </p:cNvPr>
          <p:cNvCxnSpPr/>
          <p:nvPr/>
        </p:nvCxnSpPr>
        <p:spPr>
          <a:xfrm flipH="1">
            <a:off x="11212194" y="3784985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1159C91-6FD8-4344-0241-A01FDEB45A6C}"/>
              </a:ext>
            </a:extLst>
          </p:cNvPr>
          <p:cNvSpPr txBox="1"/>
          <p:nvPr/>
        </p:nvSpPr>
        <p:spPr>
          <a:xfrm>
            <a:off x="11353993" y="360031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9318439-DE9A-0F72-5A12-31AB3DDAE997}"/>
              </a:ext>
            </a:extLst>
          </p:cNvPr>
          <p:cNvSpPr txBox="1"/>
          <p:nvPr/>
        </p:nvSpPr>
        <p:spPr>
          <a:xfrm>
            <a:off x="6708541" y="3412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参数复制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BD7FFDF-FE42-06CE-B117-E4BF14400D6C}"/>
              </a:ext>
            </a:extLst>
          </p:cNvPr>
          <p:cNvSpPr txBox="1"/>
          <p:nvPr/>
        </p:nvSpPr>
        <p:spPr>
          <a:xfrm>
            <a:off x="9410079" y="3453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52F991-D4AD-4ED1-0309-FC7D342C5CDA}"/>
              </a:ext>
            </a:extLst>
          </p:cNvPr>
          <p:cNvSpPr txBox="1"/>
          <p:nvPr/>
        </p:nvSpPr>
        <p:spPr>
          <a:xfrm>
            <a:off x="5820703" y="61817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（这里可以直接覆盖）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51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函数</a:t>
            </a:r>
            <a:r>
              <a:rPr lang="en-US" altLang="zh-CN" sz="2400" dirty="0"/>
              <a:t>AR</a:t>
            </a:r>
            <a:r>
              <a:rPr lang="zh-CN" altLang="en-US" sz="2400" dirty="0"/>
              <a:t>的分配与回收</a:t>
            </a:r>
            <a:endParaRPr lang="en-US" sz="240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1BED5346-8345-89B6-CD52-23CA4780E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2"/>
          <a:stretch/>
        </p:blipFill>
        <p:spPr>
          <a:xfrm>
            <a:off x="5801671" y="4058980"/>
            <a:ext cx="1229720" cy="2021806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E9F59CFD-8E9C-E832-8DBC-1BD28FF891EB}"/>
              </a:ext>
            </a:extLst>
          </p:cNvPr>
          <p:cNvSpPr/>
          <p:nvPr/>
        </p:nvSpPr>
        <p:spPr>
          <a:xfrm>
            <a:off x="5888833" y="390087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1D0D15E-2D37-B121-7E7F-2E257DA74926}"/>
              </a:ext>
            </a:extLst>
          </p:cNvPr>
          <p:cNvSpPr/>
          <p:nvPr/>
        </p:nvSpPr>
        <p:spPr>
          <a:xfrm>
            <a:off x="5888833" y="366211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2155DA5-EC67-083F-BBB2-0F11124618A7}"/>
              </a:ext>
            </a:extLst>
          </p:cNvPr>
          <p:cNvSpPr/>
          <p:nvPr/>
        </p:nvSpPr>
        <p:spPr>
          <a:xfrm>
            <a:off x="5888833" y="342335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2D1AC5-ECD6-52F5-A049-3B37D0AB7EF8}"/>
              </a:ext>
            </a:extLst>
          </p:cNvPr>
          <p:cNvSpPr txBox="1"/>
          <p:nvPr/>
        </p:nvSpPr>
        <p:spPr>
          <a:xfrm>
            <a:off x="6101313" y="38817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43CFA2-61A2-463C-190D-9B89ED544B5B}"/>
              </a:ext>
            </a:extLst>
          </p:cNvPr>
          <p:cNvSpPr txBox="1"/>
          <p:nvPr/>
        </p:nvSpPr>
        <p:spPr>
          <a:xfrm>
            <a:off x="6023794" y="36447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返回地址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7D3863-0E17-F2EA-4CDB-E8AE5E67C94C}"/>
              </a:ext>
            </a:extLst>
          </p:cNvPr>
          <p:cNvSpPr txBox="1"/>
          <p:nvPr/>
        </p:nvSpPr>
        <p:spPr>
          <a:xfrm>
            <a:off x="6113915" y="34076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静态链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F7A9F4F-636B-EA2C-CEE7-2E1241AD51C0}"/>
              </a:ext>
            </a:extLst>
          </p:cNvPr>
          <p:cNvSpPr/>
          <p:nvPr/>
        </p:nvSpPr>
        <p:spPr>
          <a:xfrm>
            <a:off x="5888832" y="1940598"/>
            <a:ext cx="1000760" cy="14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6199BD-40C1-2644-C956-1EE37F224057}"/>
              </a:ext>
            </a:extLst>
          </p:cNvPr>
          <p:cNvCxnSpPr>
            <a:cxnSpLocks/>
          </p:cNvCxnSpPr>
          <p:nvPr/>
        </p:nvCxnSpPr>
        <p:spPr>
          <a:xfrm flipH="1">
            <a:off x="6913628" y="2165342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8F4601F-7392-F47D-1D31-2CAD253ABBD8}"/>
              </a:ext>
            </a:extLst>
          </p:cNvPr>
          <p:cNvSpPr txBox="1"/>
          <p:nvPr/>
        </p:nvSpPr>
        <p:spPr>
          <a:xfrm>
            <a:off x="7055427" y="1980676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ED9244-DC2C-7958-FC02-0C23AD58D580}"/>
              </a:ext>
            </a:extLst>
          </p:cNvPr>
          <p:cNvSpPr/>
          <p:nvPr/>
        </p:nvSpPr>
        <p:spPr>
          <a:xfrm>
            <a:off x="5888833" y="291472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CBDA00-B946-C469-FBE5-5E4C4864C2E8}"/>
              </a:ext>
            </a:extLst>
          </p:cNvPr>
          <p:cNvSpPr/>
          <p:nvPr/>
        </p:nvSpPr>
        <p:spPr>
          <a:xfrm>
            <a:off x="5888833" y="267596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DD9F8-B9D3-510F-6B6F-C3EC6EC61A00}"/>
              </a:ext>
            </a:extLst>
          </p:cNvPr>
          <p:cNvSpPr/>
          <p:nvPr/>
        </p:nvSpPr>
        <p:spPr>
          <a:xfrm>
            <a:off x="5888833" y="2437208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503240-D11C-DDC0-2E34-58E5173E4D12}"/>
              </a:ext>
            </a:extLst>
          </p:cNvPr>
          <p:cNvSpPr txBox="1"/>
          <p:nvPr/>
        </p:nvSpPr>
        <p:spPr>
          <a:xfrm>
            <a:off x="6101313" y="289560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9EBB8DD-4D2A-CC9F-5EAB-C637FDF3EF54}"/>
              </a:ext>
            </a:extLst>
          </p:cNvPr>
          <p:cNvSpPr txBox="1"/>
          <p:nvPr/>
        </p:nvSpPr>
        <p:spPr>
          <a:xfrm>
            <a:off x="6107614" y="265856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F9B7E7-36BA-ED6C-CBE2-D8100E3B600B}"/>
              </a:ext>
            </a:extLst>
          </p:cNvPr>
          <p:cNvSpPr txBox="1"/>
          <p:nvPr/>
        </p:nvSpPr>
        <p:spPr>
          <a:xfrm>
            <a:off x="6113915" y="242152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para3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29B8F3F-031B-7B28-5D15-7EC25C9E618E}"/>
              </a:ext>
            </a:extLst>
          </p:cNvPr>
          <p:cNvSpPr txBox="1"/>
          <p:nvPr/>
        </p:nvSpPr>
        <p:spPr>
          <a:xfrm>
            <a:off x="6100737" y="31654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动态链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1D53CE3-61C8-2716-801D-273D4A15D7B6}"/>
              </a:ext>
            </a:extLst>
          </p:cNvPr>
          <p:cNvCxnSpPr/>
          <p:nvPr/>
        </p:nvCxnSpPr>
        <p:spPr>
          <a:xfrm flipH="1">
            <a:off x="6934834" y="4058980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1159C91-6FD8-4344-0241-A01FDEB45A6C}"/>
              </a:ext>
            </a:extLst>
          </p:cNvPr>
          <p:cNvSpPr txBox="1"/>
          <p:nvPr/>
        </p:nvSpPr>
        <p:spPr>
          <a:xfrm>
            <a:off x="7076633" y="38743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10BCD-E46F-B5A5-BA9B-F2CBABE8A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55" y="2640733"/>
            <a:ext cx="3970364" cy="12269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741BB4-CD4C-01C4-D6D4-B4BB05B796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2"/>
          <a:stretch/>
        </p:blipFill>
        <p:spPr>
          <a:xfrm>
            <a:off x="8341671" y="4058980"/>
            <a:ext cx="1229720" cy="20218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428965-5904-78C4-91E4-6E05C8B5923C}"/>
              </a:ext>
            </a:extLst>
          </p:cNvPr>
          <p:cNvSpPr/>
          <p:nvPr/>
        </p:nvSpPr>
        <p:spPr>
          <a:xfrm>
            <a:off x="8428833" y="3900872"/>
            <a:ext cx="1000760" cy="23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7382EC-0929-CC34-D5E0-4F3E15E9E9A0}"/>
              </a:ext>
            </a:extLst>
          </p:cNvPr>
          <p:cNvSpPr txBox="1"/>
          <p:nvPr/>
        </p:nvSpPr>
        <p:spPr>
          <a:xfrm>
            <a:off x="8641313" y="38817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返回值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54DEB2-D1F3-AF5A-604E-A31352DB8076}"/>
              </a:ext>
            </a:extLst>
          </p:cNvPr>
          <p:cNvCxnSpPr>
            <a:cxnSpLocks/>
          </p:cNvCxnSpPr>
          <p:nvPr/>
        </p:nvCxnSpPr>
        <p:spPr>
          <a:xfrm flipH="1">
            <a:off x="9483012" y="4324298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6AE2A21-15F1-BBF7-6DC6-6E1263080F9C}"/>
              </a:ext>
            </a:extLst>
          </p:cNvPr>
          <p:cNvSpPr txBox="1"/>
          <p:nvPr/>
        </p:nvSpPr>
        <p:spPr>
          <a:xfrm>
            <a:off x="9624811" y="4139632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495604-F1F5-B86A-362F-71315C09631B}"/>
              </a:ext>
            </a:extLst>
          </p:cNvPr>
          <p:cNvCxnSpPr/>
          <p:nvPr/>
        </p:nvCxnSpPr>
        <p:spPr>
          <a:xfrm flipH="1">
            <a:off x="9536151" y="5973505"/>
            <a:ext cx="224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FF6C-2135-5ABE-2328-11C76761D834}"/>
              </a:ext>
            </a:extLst>
          </p:cNvPr>
          <p:cNvSpPr txBox="1"/>
          <p:nvPr/>
        </p:nvSpPr>
        <p:spPr>
          <a:xfrm>
            <a:off x="9677950" y="578883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4E57DB54-8DDE-F667-B033-F1C3EDB6F0DF}"/>
              </a:ext>
            </a:extLst>
          </p:cNvPr>
          <p:cNvSpPr/>
          <p:nvPr/>
        </p:nvSpPr>
        <p:spPr>
          <a:xfrm>
            <a:off x="7542401" y="4387358"/>
            <a:ext cx="457200" cy="24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2D2E8FA-62F8-BB6D-7A59-3DB31BF80A87}"/>
              </a:ext>
            </a:extLst>
          </p:cNvPr>
          <p:cNvSpPr txBox="1"/>
          <p:nvPr/>
        </p:nvSpPr>
        <p:spPr>
          <a:xfrm>
            <a:off x="9154294" y="2849441"/>
            <a:ext cx="289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调用者如果需要返回值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INT 1</a:t>
            </a:r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即可获取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171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基于</a:t>
            </a:r>
            <a:r>
              <a:rPr lang="en-US" altLang="zh-CN" sz="2400" dirty="0" err="1"/>
              <a:t>level,addr,offset</a:t>
            </a:r>
            <a:r>
              <a:rPr lang="zh-CN" altLang="en-US" sz="2400" dirty="0"/>
              <a:t>的访存 </a:t>
            </a:r>
            <a:r>
              <a:rPr lang="en-US" altLang="zh-CN" sz="2400" dirty="0"/>
              <a:t>LOD</a:t>
            </a:r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DDEADF-655C-6E5D-B99B-108B8F95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50" y="2394532"/>
            <a:ext cx="3840813" cy="27739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9F52C0-393B-09DF-EC80-F262A8FD545C}"/>
              </a:ext>
            </a:extLst>
          </p:cNvPr>
          <p:cNvSpPr txBox="1"/>
          <p:nvPr/>
        </p:nvSpPr>
        <p:spPr>
          <a:xfrm>
            <a:off x="5714999" y="3044536"/>
            <a:ext cx="3897221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以栈顶为动态偏移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沿着静态链进行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次回溯</a:t>
            </a:r>
            <a:r>
              <a:rPr lang="en-US" altLang="zh-CN" dirty="0" err="1">
                <a:solidFill>
                  <a:srgbClr val="FF0000"/>
                </a:solidFill>
              </a:rPr>
              <a:t>curmp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最后通过</a:t>
            </a:r>
            <a:r>
              <a:rPr lang="en-US" altLang="zh-CN" dirty="0" err="1">
                <a:solidFill>
                  <a:srgbClr val="FF0000"/>
                </a:solidFill>
              </a:rPr>
              <a:t>curmp+addr+offset</a:t>
            </a:r>
            <a:r>
              <a:rPr lang="zh-CN" altLang="en-US" dirty="0">
                <a:solidFill>
                  <a:srgbClr val="FF0000"/>
                </a:solidFill>
              </a:rPr>
              <a:t>访存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34A47F-B49C-B145-5CD1-56EC9D393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10024998" y="2573080"/>
            <a:ext cx="1229720" cy="20218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5875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基于</a:t>
            </a:r>
            <a:r>
              <a:rPr lang="en-US" altLang="zh-CN" sz="2400" dirty="0" err="1"/>
              <a:t>level,addr,offset</a:t>
            </a:r>
            <a:r>
              <a:rPr lang="zh-CN" altLang="en-US" sz="2400" dirty="0"/>
              <a:t>的访存 </a:t>
            </a:r>
            <a:r>
              <a:rPr lang="en-US" altLang="zh-CN" sz="2400" dirty="0"/>
              <a:t>STO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9F52C0-393B-09DF-EC80-F262A8FD545C}"/>
              </a:ext>
            </a:extLst>
          </p:cNvPr>
          <p:cNvSpPr txBox="1"/>
          <p:nvPr/>
        </p:nvSpPr>
        <p:spPr>
          <a:xfrm>
            <a:off x="4973567" y="2784272"/>
            <a:ext cx="5175456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以栈顶为动态偏移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en-US" dirty="0">
                <a:solidFill>
                  <a:srgbClr val="FF0000"/>
                </a:solidFill>
              </a:rPr>
              <a:t>，次栈顶为写入值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沿着静态链进行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次回溯</a:t>
            </a:r>
            <a:r>
              <a:rPr lang="en-US" altLang="zh-CN" dirty="0" err="1">
                <a:solidFill>
                  <a:srgbClr val="FF0000"/>
                </a:solidFill>
              </a:rPr>
              <a:t>curmp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最后通过</a:t>
            </a:r>
            <a:r>
              <a:rPr lang="en-US" altLang="zh-CN" dirty="0" err="1">
                <a:solidFill>
                  <a:srgbClr val="FF0000"/>
                </a:solidFill>
              </a:rPr>
              <a:t>curmp+addr+offset</a:t>
            </a:r>
            <a:r>
              <a:rPr lang="zh-CN" altLang="en-US" dirty="0">
                <a:solidFill>
                  <a:srgbClr val="FF0000"/>
                </a:solidFill>
              </a:rPr>
              <a:t>写入目标内存单元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FCC6D-28BB-5776-34D5-CDE99E17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8" y="2370890"/>
            <a:ext cx="4000847" cy="2636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6DA510-186E-2DBC-2081-CE2DA78C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82"/>
          <a:stretch/>
        </p:blipFill>
        <p:spPr>
          <a:xfrm>
            <a:off x="10451025" y="2541908"/>
            <a:ext cx="1229720" cy="20218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296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跳转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9F52C0-393B-09DF-EC80-F262A8FD545C}"/>
              </a:ext>
            </a:extLst>
          </p:cNvPr>
          <p:cNvSpPr txBox="1"/>
          <p:nvPr/>
        </p:nvSpPr>
        <p:spPr>
          <a:xfrm>
            <a:off x="4796921" y="3199909"/>
            <a:ext cx="5115503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初始化扫描一遍代码，将</a:t>
            </a:r>
            <a:r>
              <a:rPr lang="en-US" altLang="zh-CN" dirty="0">
                <a:solidFill>
                  <a:srgbClr val="FF0000"/>
                </a:solidFill>
              </a:rPr>
              <a:t>label</a:t>
            </a:r>
            <a:r>
              <a:rPr lang="zh-CN" altLang="en-US" dirty="0">
                <a:solidFill>
                  <a:srgbClr val="FF0000"/>
                </a:solidFill>
              </a:rPr>
              <a:t>的索引记录下来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跳转时，将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改成对应的</a:t>
            </a:r>
            <a:r>
              <a:rPr lang="en-US" altLang="zh-CN" dirty="0">
                <a:solidFill>
                  <a:srgbClr val="FF0000"/>
                </a:solidFill>
              </a:rPr>
              <a:t>label</a:t>
            </a:r>
            <a:r>
              <a:rPr lang="zh-CN" altLang="en-US" dirty="0">
                <a:solidFill>
                  <a:srgbClr val="FF0000"/>
                </a:solidFill>
              </a:rPr>
              <a:t>的索引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30F9F9-3EE7-EBE7-084E-737EF1AA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9" y="2147947"/>
            <a:ext cx="3642676" cy="1272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1871C7-F1A0-41D1-DFE2-82CDC827D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9" y="3827975"/>
            <a:ext cx="3436918" cy="1501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2459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运算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9F52C0-393B-09DF-EC80-F262A8FD545C}"/>
              </a:ext>
            </a:extLst>
          </p:cNvPr>
          <p:cNvSpPr txBox="1"/>
          <p:nvPr/>
        </p:nvSpPr>
        <p:spPr>
          <a:xfrm>
            <a:off x="6220476" y="3075218"/>
            <a:ext cx="4166525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栈顶与次栈顶运算，结果存入栈顶。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sp-1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08A1A2-D5A4-3488-ADCC-91CCC000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64" y="2580464"/>
            <a:ext cx="4465707" cy="2110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967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解释执行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4463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输入输出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9F52C0-393B-09DF-EC80-F262A8FD545C}"/>
              </a:ext>
            </a:extLst>
          </p:cNvPr>
          <p:cNvSpPr txBox="1"/>
          <p:nvPr/>
        </p:nvSpPr>
        <p:spPr>
          <a:xfrm>
            <a:off x="6220476" y="3075218"/>
            <a:ext cx="2383986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输出栈顶元素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09031-B286-C029-517F-086DE1D79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33" y="2337233"/>
            <a:ext cx="4762913" cy="2392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97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总结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328B5FFC-DC13-528C-64DC-8F22FA83C9A5}"/>
              </a:ext>
            </a:extLst>
          </p:cNvPr>
          <p:cNvSpPr txBox="1">
            <a:spLocks/>
          </p:cNvSpPr>
          <p:nvPr/>
        </p:nvSpPr>
        <p:spPr>
          <a:xfrm>
            <a:off x="919709" y="1648741"/>
            <a:ext cx="10601571" cy="392078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重点理解</a:t>
            </a:r>
            <a:r>
              <a:rPr lang="zh-CN" altLang="en-US" sz="2400" b="0" dirty="0">
                <a:solidFill>
                  <a:srgbClr val="FF0000"/>
                </a:solidFill>
              </a:rPr>
              <a:t>动态存储管理</a:t>
            </a:r>
            <a:r>
              <a:rPr lang="zh-CN" altLang="en-US" sz="2400" b="0" dirty="0"/>
              <a:t>，特别是</a:t>
            </a:r>
            <a:r>
              <a:rPr lang="zh-CN" altLang="en-US" sz="2400" b="0" dirty="0">
                <a:solidFill>
                  <a:srgbClr val="FF0000"/>
                </a:solidFill>
              </a:rPr>
              <a:t>活动记录</a:t>
            </a:r>
            <a:r>
              <a:rPr lang="zh-CN" altLang="en-US" sz="2400" b="0" dirty="0"/>
              <a:t>的结构和每个字段的用途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分清楚</a:t>
            </a:r>
            <a:r>
              <a:rPr lang="zh-CN" altLang="en-US" sz="2400" b="0" dirty="0">
                <a:solidFill>
                  <a:srgbClr val="FF0000"/>
                </a:solidFill>
              </a:rPr>
              <a:t>代码生成阶段和解释执行阶段各负责哪些内容</a:t>
            </a:r>
            <a:r>
              <a:rPr lang="zh-CN" altLang="en-US" sz="2400" b="0" dirty="0"/>
              <a:t>，划清界限，比如活动记录的字段在解释执行阶段填，代码生成阶段不填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相对而言，代码生成阶段难度大于解释执行，在编码前需要认真设计，</a:t>
            </a:r>
            <a:r>
              <a:rPr lang="zh-CN" altLang="en-US" sz="2400" b="0" dirty="0">
                <a:solidFill>
                  <a:srgbClr val="FF0000"/>
                </a:solidFill>
              </a:rPr>
              <a:t>特别是一些情况复杂的语法成分（如</a:t>
            </a:r>
            <a:r>
              <a:rPr lang="en-US" altLang="zh-CN" sz="2400" b="0" dirty="0" err="1">
                <a:solidFill>
                  <a:srgbClr val="FF0000"/>
                </a:solidFill>
              </a:rPr>
              <a:t>LVal</a:t>
            </a:r>
            <a:r>
              <a:rPr lang="zh-CN" altLang="en-US" sz="2400" b="0" dirty="0">
                <a:solidFill>
                  <a:srgbClr val="FF0000"/>
                </a:solidFill>
              </a:rPr>
              <a:t>），考虑清楚可能出现的各种情况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45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PCODE</a:t>
            </a:r>
            <a:r>
              <a:rPr lang="zh-CN" altLang="en-US"/>
              <a:t>专题</a:t>
            </a:r>
            <a:r>
              <a:rPr lang="zh-CN" altLang="en-US" dirty="0"/>
              <a:t>报告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8A961DFF-237C-D69E-9524-94E1BC83CCD6}"/>
              </a:ext>
            </a:extLst>
          </p:cNvPr>
          <p:cNvSpPr txBox="1">
            <a:spLocks/>
          </p:cNvSpPr>
          <p:nvPr/>
        </p:nvSpPr>
        <p:spPr>
          <a:xfrm>
            <a:off x="4193252" y="1626264"/>
            <a:ext cx="6446174" cy="27813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1500" b="0" dirty="0"/>
              <a:t>谢 谢 ！</a:t>
            </a:r>
            <a:endParaRPr lang="en-US" sz="115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2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栈式虚拟机概览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对栈顶进行入栈、出栈和计算等操作。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栈式虚拟机运算</a:t>
            </a:r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CC7B94-BEF3-0D20-58A1-55EC8EEDB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61" y="2549478"/>
            <a:ext cx="2478046" cy="76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0889A4-DC15-BB8A-0B30-7340B67C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1" y="3187648"/>
            <a:ext cx="94773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27F28FB-DB23-3AB7-5093-5DF36286FAD4}"/>
              </a:ext>
            </a:extLst>
          </p:cNvPr>
          <p:cNvSpPr/>
          <p:nvPr/>
        </p:nvSpPr>
        <p:spPr>
          <a:xfrm>
            <a:off x="2565524" y="4209976"/>
            <a:ext cx="1162050" cy="666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37107-0BD9-14D3-6DD1-AE445BB61C2C}"/>
              </a:ext>
            </a:extLst>
          </p:cNvPr>
          <p:cNvSpPr txBox="1"/>
          <p:nvPr/>
        </p:nvSpPr>
        <p:spPr>
          <a:xfrm>
            <a:off x="2823383" y="3819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变量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651809-3726-42E5-9166-94C72C846368}"/>
              </a:ext>
            </a:extLst>
          </p:cNvPr>
          <p:cNvSpPr/>
          <p:nvPr/>
        </p:nvSpPr>
        <p:spPr>
          <a:xfrm>
            <a:off x="3727573" y="3102209"/>
            <a:ext cx="6562725" cy="1120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8B63A7-0E48-D215-2461-0950D6693C7A}"/>
              </a:ext>
            </a:extLst>
          </p:cNvPr>
          <p:cNvSpPr txBox="1"/>
          <p:nvPr/>
        </p:nvSpPr>
        <p:spPr>
          <a:xfrm>
            <a:off x="9967132" y="30133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临时变量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183F91-3E11-00D0-7878-4E23C28BA0BF}"/>
              </a:ext>
            </a:extLst>
          </p:cNvPr>
          <p:cNvSpPr txBox="1"/>
          <p:nvPr/>
        </p:nvSpPr>
        <p:spPr>
          <a:xfrm>
            <a:off x="2823383" y="5641121"/>
            <a:ext cx="6878806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重要发现：</a:t>
            </a:r>
            <a:r>
              <a:rPr lang="zh-CN" altLang="en-US" dirty="0">
                <a:solidFill>
                  <a:srgbClr val="FF0000"/>
                </a:solidFill>
              </a:rPr>
              <a:t>在完成运算后，临时变量都被出栈了，栈中只剩下变量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即无论经过多少个运算过程，</a:t>
            </a:r>
            <a:r>
              <a:rPr lang="zh-CN" altLang="en-US" b="1" dirty="0">
                <a:solidFill>
                  <a:srgbClr val="FF0000"/>
                </a:solidFill>
              </a:rPr>
              <a:t>运算完成后，栈的内容保持不变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97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栈式虚拟机概览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PC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SP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MP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NP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EP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332577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栈式虚拟机的寄存器</a:t>
            </a:r>
            <a:endParaRPr lang="en-US" sz="2400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5019F43B-B0E5-00E0-6231-8471769236E5}"/>
              </a:ext>
            </a:extLst>
          </p:cNvPr>
          <p:cNvSpPr txBox="1">
            <a:spLocks/>
          </p:cNvSpPr>
          <p:nvPr/>
        </p:nvSpPr>
        <p:spPr>
          <a:xfrm>
            <a:off x="1465304" y="2549478"/>
            <a:ext cx="7354846" cy="1460548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PC</a:t>
            </a:r>
            <a:r>
              <a:rPr lang="zh-CN" altLang="en-US" sz="2000" b="0" dirty="0">
                <a:latin typeface="+mj-ea"/>
              </a:rPr>
              <a:t>：程序计数器，指向将要执行的指令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SP</a:t>
            </a:r>
            <a:r>
              <a:rPr lang="zh-CN" altLang="en-US" sz="2000" b="0" dirty="0">
                <a:latin typeface="+mj-ea"/>
              </a:rPr>
              <a:t>：栈指针，指向栈顶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MP</a:t>
            </a:r>
            <a:r>
              <a:rPr lang="zh-CN" altLang="en-US" sz="2000" b="0" dirty="0">
                <a:latin typeface="+mj-ea"/>
              </a:rPr>
              <a:t>：标志指针，指向当前活动记录基地址</a:t>
            </a:r>
            <a:endParaRPr lang="en-US" sz="2000" b="0" dirty="0"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B6C5D-27B5-FEDC-9374-7CAA8E6A02EF}"/>
              </a:ext>
            </a:extLst>
          </p:cNvPr>
          <p:cNvSpPr/>
          <p:nvPr/>
        </p:nvSpPr>
        <p:spPr>
          <a:xfrm>
            <a:off x="7820027" y="1812904"/>
            <a:ext cx="16383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5409C3-41C0-BAB3-C7ED-CE23A75DD9BA}"/>
              </a:ext>
            </a:extLst>
          </p:cNvPr>
          <p:cNvSpPr/>
          <p:nvPr/>
        </p:nvSpPr>
        <p:spPr>
          <a:xfrm>
            <a:off x="7820027" y="3794104"/>
            <a:ext cx="16383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71861D-566E-63F0-448D-01ECF3A42587}"/>
              </a:ext>
            </a:extLst>
          </p:cNvPr>
          <p:cNvCxnSpPr/>
          <p:nvPr/>
        </p:nvCxnSpPr>
        <p:spPr>
          <a:xfrm flipH="1">
            <a:off x="9507857" y="3790294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29D246C-7291-4C7D-4C5D-1A29C2DC51C4}"/>
              </a:ext>
            </a:extLst>
          </p:cNvPr>
          <p:cNvCxnSpPr/>
          <p:nvPr/>
        </p:nvCxnSpPr>
        <p:spPr>
          <a:xfrm flipH="1">
            <a:off x="9507857" y="1812904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15E9B-B3EC-13E9-90EE-9AEB8FD954E1}"/>
              </a:ext>
            </a:extLst>
          </p:cNvPr>
          <p:cNvSpPr txBox="1"/>
          <p:nvPr/>
        </p:nvSpPr>
        <p:spPr>
          <a:xfrm>
            <a:off x="9766937" y="162823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05FD6B-F4B0-21E7-ECE6-A84F94B8F285}"/>
              </a:ext>
            </a:extLst>
          </p:cNvPr>
          <p:cNvSpPr txBox="1"/>
          <p:nvPr/>
        </p:nvSpPr>
        <p:spPr>
          <a:xfrm>
            <a:off x="9766937" y="36056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MP</a:t>
            </a:r>
            <a:endParaRPr lang="zh-CN" altLang="en-US" dirty="0"/>
          </a:p>
        </p:txBody>
      </p:sp>
      <p:sp>
        <p:nvSpPr>
          <p:cNvPr id="20" name="标题 29">
            <a:extLst>
              <a:ext uri="{FF2B5EF4-FFF2-40B4-BE49-F238E27FC236}">
                <a16:creationId xmlns:a16="http://schemas.microsoft.com/office/drawing/2014/main" id="{2006FF1F-3B1F-ABD6-14CE-85F7DAEB2EB1}"/>
              </a:ext>
            </a:extLst>
          </p:cNvPr>
          <p:cNvSpPr txBox="1">
            <a:spLocks/>
          </p:cNvSpPr>
          <p:nvPr/>
        </p:nvSpPr>
        <p:spPr>
          <a:xfrm>
            <a:off x="1252718" y="4308523"/>
            <a:ext cx="5780542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其中，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MP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和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SP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共同确定了当前活动记录的位置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6BF02A-51CD-BE32-B2D4-9B00F92C6EC5}"/>
              </a:ext>
            </a:extLst>
          </p:cNvPr>
          <p:cNvSpPr txBox="1"/>
          <p:nvPr/>
        </p:nvSpPr>
        <p:spPr>
          <a:xfrm>
            <a:off x="8322423" y="46276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87DC1B-4BF8-46FF-8181-49FE7C29F82C}"/>
              </a:ext>
            </a:extLst>
          </p:cNvPr>
          <p:cNvSpPr txBox="1"/>
          <p:nvPr/>
        </p:nvSpPr>
        <p:spPr>
          <a:xfrm>
            <a:off x="8322423" y="26464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6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对每个作用域（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）分配一个活动记录</a:t>
            </a:r>
            <a:r>
              <a:rPr lang="en-US" altLang="zh-CN" sz="2000" b="0" dirty="0">
                <a:latin typeface="+mj-ea"/>
              </a:rPr>
              <a:t>AR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332577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活动记录</a:t>
            </a:r>
            <a:endParaRPr lang="en-US" sz="2400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5019F43B-B0E5-00E0-6231-8471769236E5}"/>
              </a:ext>
            </a:extLst>
          </p:cNvPr>
          <p:cNvSpPr txBox="1">
            <a:spLocks/>
          </p:cNvSpPr>
          <p:nvPr/>
        </p:nvSpPr>
        <p:spPr>
          <a:xfrm>
            <a:off x="1449038" y="2512060"/>
            <a:ext cx="7354846" cy="2340581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返回值：函数返回值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返回地址：函数返回地址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静态链（</a:t>
            </a:r>
            <a:r>
              <a:rPr lang="en-US" altLang="zh-CN" sz="2000" b="0" dirty="0">
                <a:latin typeface="+mj-ea"/>
              </a:rPr>
              <a:t>SL</a:t>
            </a:r>
            <a:r>
              <a:rPr lang="zh-CN" altLang="en-US" sz="2000" b="0" dirty="0">
                <a:latin typeface="+mj-ea"/>
              </a:rPr>
              <a:t>）：指向外层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的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基地址，类似</a:t>
            </a:r>
            <a:r>
              <a:rPr lang="en-US" altLang="zh-CN" sz="2000" b="0" dirty="0">
                <a:latin typeface="+mj-ea"/>
              </a:rPr>
              <a:t>display</a:t>
            </a:r>
            <a:r>
              <a:rPr lang="zh-CN" altLang="en-US" sz="2000" b="0" dirty="0">
                <a:latin typeface="+mj-ea"/>
              </a:rPr>
              <a:t>区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动态链（</a:t>
            </a:r>
            <a:r>
              <a:rPr lang="en-US" altLang="zh-CN" sz="2000" b="0" dirty="0">
                <a:latin typeface="+mj-ea"/>
              </a:rPr>
              <a:t>DL</a:t>
            </a:r>
            <a:r>
              <a:rPr lang="zh-CN" altLang="en-US" sz="2000" b="0" dirty="0">
                <a:latin typeface="+mj-ea"/>
              </a:rPr>
              <a:t>）：指向调用者的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基地址，类似 </a:t>
            </a:r>
            <a:r>
              <a:rPr lang="en-US" altLang="zh-CN" sz="2000" b="0" dirty="0" err="1">
                <a:latin typeface="+mj-ea"/>
              </a:rPr>
              <a:t>prev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en-US" altLang="zh-CN" sz="2000" b="0" dirty="0" err="1">
                <a:latin typeface="+mj-ea"/>
              </a:rPr>
              <a:t>abp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参数区：用于传参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局部变量区： 用户声明的变量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临时变量区：临时运算结果（栈式结构）</a:t>
            </a:r>
            <a:endParaRPr lang="en-US" sz="2000" b="0" dirty="0">
              <a:latin typeface="+mj-ea"/>
            </a:endParaRPr>
          </a:p>
        </p:txBody>
      </p:sp>
      <p:sp>
        <p:nvSpPr>
          <p:cNvPr id="20" name="标题 29">
            <a:extLst>
              <a:ext uri="{FF2B5EF4-FFF2-40B4-BE49-F238E27FC236}">
                <a16:creationId xmlns:a16="http://schemas.microsoft.com/office/drawing/2014/main" id="{2006FF1F-3B1F-ABD6-14CE-85F7DAEB2EB1}"/>
              </a:ext>
            </a:extLst>
          </p:cNvPr>
          <p:cNvSpPr txBox="1">
            <a:spLocks/>
          </p:cNvSpPr>
          <p:nvPr/>
        </p:nvSpPr>
        <p:spPr>
          <a:xfrm>
            <a:off x="4028136" y="5955631"/>
            <a:ext cx="4313224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每次运算完成后，临时变量区都为空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D05364-D390-BDCF-5D8B-4F16A67D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270" y="1644069"/>
            <a:ext cx="2110875" cy="3569862"/>
          </a:xfrm>
          <a:prstGeom prst="rect">
            <a:avLst/>
          </a:prstGeom>
        </p:spPr>
      </p:pic>
      <p:sp>
        <p:nvSpPr>
          <p:cNvPr id="13" name="标题 29">
            <a:extLst>
              <a:ext uri="{FF2B5EF4-FFF2-40B4-BE49-F238E27FC236}">
                <a16:creationId xmlns:a16="http://schemas.microsoft.com/office/drawing/2014/main" id="{B5A82B2C-8F33-8DE6-056F-1214A13AF335}"/>
              </a:ext>
            </a:extLst>
          </p:cNvPr>
          <p:cNvSpPr txBox="1">
            <a:spLocks/>
          </p:cNvSpPr>
          <p:nvPr/>
        </p:nvSpPr>
        <p:spPr>
          <a:xfrm>
            <a:off x="10688729" y="4894846"/>
            <a:ext cx="1060271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低地址</a:t>
            </a:r>
            <a:endParaRPr lang="en-US" sz="2000" b="0" dirty="0">
              <a:latin typeface="+mj-ea"/>
            </a:endParaRPr>
          </a:p>
        </p:txBody>
      </p:sp>
      <p:sp>
        <p:nvSpPr>
          <p:cNvPr id="14" name="标题 29">
            <a:extLst>
              <a:ext uri="{FF2B5EF4-FFF2-40B4-BE49-F238E27FC236}">
                <a16:creationId xmlns:a16="http://schemas.microsoft.com/office/drawing/2014/main" id="{40997102-D2C8-DF2B-8EAB-F7D6FB68A2D2}"/>
              </a:ext>
            </a:extLst>
          </p:cNvPr>
          <p:cNvSpPr txBox="1">
            <a:spLocks/>
          </p:cNvSpPr>
          <p:nvPr/>
        </p:nvSpPr>
        <p:spPr>
          <a:xfrm>
            <a:off x="10688729" y="1324984"/>
            <a:ext cx="1060271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高地址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5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这种活动记录布局的好处：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332577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活动记录</a:t>
            </a:r>
            <a:endParaRPr lang="en-US" sz="2400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5019F43B-B0E5-00E0-6231-8471769236E5}"/>
              </a:ext>
            </a:extLst>
          </p:cNvPr>
          <p:cNvSpPr txBox="1">
            <a:spLocks/>
          </p:cNvSpPr>
          <p:nvPr/>
        </p:nvSpPr>
        <p:spPr>
          <a:xfrm>
            <a:off x="1449038" y="2512060"/>
            <a:ext cx="6719602" cy="31369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每个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的前四个</a:t>
            </a:r>
            <a:r>
              <a:rPr lang="en-US" altLang="zh-CN" sz="2000" b="0" dirty="0">
                <a:latin typeface="+mj-ea"/>
              </a:rPr>
              <a:t>word</a:t>
            </a:r>
            <a:r>
              <a:rPr lang="zh-CN" altLang="en-US" sz="2000" b="0" dirty="0">
                <a:latin typeface="+mj-ea"/>
              </a:rPr>
              <a:t>都是固定的，可以固定方式访问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函数传参时，固定从第</a:t>
            </a:r>
            <a:r>
              <a:rPr lang="en-US" altLang="zh-CN" sz="2000" b="0" dirty="0">
                <a:latin typeface="+mj-ea"/>
              </a:rPr>
              <a:t>5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6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>
                <a:latin typeface="+mj-ea"/>
              </a:rPr>
              <a:t>…</a:t>
            </a:r>
            <a:r>
              <a:rPr lang="zh-CN" altLang="en-US" sz="2000" b="0" dirty="0">
                <a:latin typeface="+mj-ea"/>
              </a:rPr>
              <a:t>个</a:t>
            </a:r>
            <a:r>
              <a:rPr lang="en-US" altLang="zh-CN" sz="2000" b="0" dirty="0">
                <a:latin typeface="+mj-ea"/>
              </a:rPr>
              <a:t>word</a:t>
            </a:r>
            <a:r>
              <a:rPr lang="zh-CN" altLang="en-US" sz="2000" b="0" dirty="0">
                <a:latin typeface="+mj-ea"/>
              </a:rPr>
              <a:t>传参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函数传参后，实参即可视为变量，从而参数区与局部变量区可以视为一个整体的局部变量区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临时变量区在高地址，作为栈顶进行出栈、入栈的操作，并且保证每次运算完后，临时变量区为空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调用者</a:t>
            </a:r>
            <a:r>
              <a:rPr lang="en-US" altLang="zh-CN" sz="2000" b="0" dirty="0">
                <a:latin typeface="+mj-ea"/>
              </a:rPr>
              <a:t>SP+1</a:t>
            </a:r>
            <a:r>
              <a:rPr lang="zh-CN" altLang="en-US" sz="2000" b="0" dirty="0">
                <a:latin typeface="+mj-ea"/>
              </a:rPr>
              <a:t>，刚好获取函数返回值</a:t>
            </a:r>
            <a:endParaRPr lang="en-US" sz="2000" b="0" dirty="0">
              <a:latin typeface="+mj-ea"/>
            </a:endParaRPr>
          </a:p>
        </p:txBody>
      </p:sp>
      <p:sp>
        <p:nvSpPr>
          <p:cNvPr id="20" name="标题 29">
            <a:extLst>
              <a:ext uri="{FF2B5EF4-FFF2-40B4-BE49-F238E27FC236}">
                <a16:creationId xmlns:a16="http://schemas.microsoft.com/office/drawing/2014/main" id="{2006FF1F-3B1F-ABD6-14CE-85F7DAEB2EB1}"/>
              </a:ext>
            </a:extLst>
          </p:cNvPr>
          <p:cNvSpPr txBox="1">
            <a:spLocks/>
          </p:cNvSpPr>
          <p:nvPr/>
        </p:nvSpPr>
        <p:spPr>
          <a:xfrm>
            <a:off x="1868366" y="5695225"/>
            <a:ext cx="8818684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建议按照该布局设计活动记录，即使是部分字段没有使用到</a:t>
            </a:r>
            <a:endParaRPr lang="en-US" altLang="zh-CN" sz="2000" b="0" dirty="0">
              <a:solidFill>
                <a:srgbClr val="FF0000"/>
              </a:solidFill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（如非函数的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block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，虽然没有返回值、返回地址，但也建议保留这两个字段）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D05364-D390-BDCF-5D8B-4F16A67D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005" y="1644069"/>
            <a:ext cx="2110875" cy="3569862"/>
          </a:xfrm>
          <a:prstGeom prst="rect">
            <a:avLst/>
          </a:prstGeom>
        </p:spPr>
      </p:pic>
      <p:sp>
        <p:nvSpPr>
          <p:cNvPr id="13" name="标题 29">
            <a:extLst>
              <a:ext uri="{FF2B5EF4-FFF2-40B4-BE49-F238E27FC236}">
                <a16:creationId xmlns:a16="http://schemas.microsoft.com/office/drawing/2014/main" id="{B5A82B2C-8F33-8DE6-056F-1214A13AF335}"/>
              </a:ext>
            </a:extLst>
          </p:cNvPr>
          <p:cNvSpPr txBox="1">
            <a:spLocks/>
          </p:cNvSpPr>
          <p:nvPr/>
        </p:nvSpPr>
        <p:spPr>
          <a:xfrm>
            <a:off x="10461010" y="4894846"/>
            <a:ext cx="1060271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低地址</a:t>
            </a:r>
            <a:endParaRPr lang="en-US" sz="2000" b="0" dirty="0">
              <a:latin typeface="+mj-ea"/>
            </a:endParaRPr>
          </a:p>
        </p:txBody>
      </p:sp>
      <p:sp>
        <p:nvSpPr>
          <p:cNvPr id="14" name="标题 29">
            <a:extLst>
              <a:ext uri="{FF2B5EF4-FFF2-40B4-BE49-F238E27FC236}">
                <a16:creationId xmlns:a16="http://schemas.microsoft.com/office/drawing/2014/main" id="{40997102-D2C8-DF2B-8EAB-F7D6FB68A2D2}"/>
              </a:ext>
            </a:extLst>
          </p:cNvPr>
          <p:cNvSpPr txBox="1">
            <a:spLocks/>
          </p:cNvSpPr>
          <p:nvPr/>
        </p:nvSpPr>
        <p:spPr>
          <a:xfrm>
            <a:off x="10389555" y="1324984"/>
            <a:ext cx="1060271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高地址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每进入一个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，为其分配一个</a:t>
            </a:r>
            <a:r>
              <a:rPr lang="en-US" altLang="zh-CN" sz="2000" b="0" dirty="0">
                <a:latin typeface="+mj-ea"/>
              </a:rPr>
              <a:t>AR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5202196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活动记录的组织</a:t>
            </a:r>
            <a:r>
              <a:rPr lang="en-US" altLang="zh-CN" sz="2400" dirty="0"/>
              <a:t>——</a:t>
            </a:r>
            <a:r>
              <a:rPr lang="zh-CN" altLang="en-US" sz="2400" dirty="0"/>
              <a:t>栈式活动记录</a:t>
            </a:r>
            <a:endParaRPr lang="en-US" sz="2400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5019F43B-B0E5-00E0-6231-8471769236E5}"/>
              </a:ext>
            </a:extLst>
          </p:cNvPr>
          <p:cNvSpPr txBox="1">
            <a:spLocks/>
          </p:cNvSpPr>
          <p:nvPr/>
        </p:nvSpPr>
        <p:spPr>
          <a:xfrm>
            <a:off x="1449037" y="2512060"/>
            <a:ext cx="10323863" cy="15642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栈式虚拟机中，将所有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以栈的形式组织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进入一个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Block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，分配一个新的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AR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MP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设置为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SP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SP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指向参数区的起始地址（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SP=SP+4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）便于运算或变量的分配。</a:t>
            </a:r>
            <a:endParaRPr lang="en-US" altLang="zh-CN" sz="2000" b="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A532B-8330-B535-1921-CA97AFE98BD4}"/>
              </a:ext>
            </a:extLst>
          </p:cNvPr>
          <p:cNvSpPr/>
          <p:nvPr/>
        </p:nvSpPr>
        <p:spPr>
          <a:xfrm>
            <a:off x="1920501" y="4560122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27F517-3457-77A9-9EDF-5337967A39B4}"/>
              </a:ext>
            </a:extLst>
          </p:cNvPr>
          <p:cNvSpPr txBox="1"/>
          <p:nvPr/>
        </p:nvSpPr>
        <p:spPr>
          <a:xfrm>
            <a:off x="2422897" y="48208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B40924-6A2D-2403-2811-C9A359A21EED}"/>
              </a:ext>
            </a:extLst>
          </p:cNvPr>
          <p:cNvSpPr/>
          <p:nvPr/>
        </p:nvSpPr>
        <p:spPr>
          <a:xfrm>
            <a:off x="1920501" y="5422431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624CE4-1014-CC6A-C350-194B57F01FF4}"/>
              </a:ext>
            </a:extLst>
          </p:cNvPr>
          <p:cNvSpPr txBox="1"/>
          <p:nvPr/>
        </p:nvSpPr>
        <p:spPr>
          <a:xfrm>
            <a:off x="2422897" y="56831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2E38EF-2DA3-8D79-EA3E-064E182433AF}"/>
              </a:ext>
            </a:extLst>
          </p:cNvPr>
          <p:cNvCxnSpPr/>
          <p:nvPr/>
        </p:nvCxnSpPr>
        <p:spPr>
          <a:xfrm flipH="1">
            <a:off x="3558801" y="5422431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2C0E05-F3BA-2309-1D7E-1BE787058072}"/>
              </a:ext>
            </a:extLst>
          </p:cNvPr>
          <p:cNvCxnSpPr/>
          <p:nvPr/>
        </p:nvCxnSpPr>
        <p:spPr>
          <a:xfrm flipH="1">
            <a:off x="3558801" y="4581691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01259E-64BC-DA4C-05F8-DF10677ABFAE}"/>
              </a:ext>
            </a:extLst>
          </p:cNvPr>
          <p:cNvSpPr txBox="1"/>
          <p:nvPr/>
        </p:nvSpPr>
        <p:spPr>
          <a:xfrm>
            <a:off x="4076961" y="52377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2E343-7FE6-A3B7-0493-ECBE51688154}"/>
              </a:ext>
            </a:extLst>
          </p:cNvPr>
          <p:cNvSpPr txBox="1"/>
          <p:nvPr/>
        </p:nvSpPr>
        <p:spPr>
          <a:xfrm>
            <a:off x="4045901" y="44142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E57D69E-8E46-349F-7FFC-DF6CC8DE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275" y="3695600"/>
            <a:ext cx="1685118" cy="28498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10141E2-BC26-4447-803B-97E081EFE9D2}"/>
              </a:ext>
            </a:extLst>
          </p:cNvPr>
          <p:cNvSpPr/>
          <p:nvPr/>
        </p:nvSpPr>
        <p:spPr>
          <a:xfrm>
            <a:off x="6834508" y="4820814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DA306D-7F20-FCCB-A695-408F25132CE9}"/>
              </a:ext>
            </a:extLst>
          </p:cNvPr>
          <p:cNvSpPr txBox="1"/>
          <p:nvPr/>
        </p:nvSpPr>
        <p:spPr>
          <a:xfrm>
            <a:off x="7336904" y="50815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AC7BE6-010A-CE00-A768-00EC7DCAAD33}"/>
              </a:ext>
            </a:extLst>
          </p:cNvPr>
          <p:cNvSpPr/>
          <p:nvPr/>
        </p:nvSpPr>
        <p:spPr>
          <a:xfrm>
            <a:off x="6834508" y="5683123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0188-8FA0-0923-6C3E-A7B270988DF3}"/>
              </a:ext>
            </a:extLst>
          </p:cNvPr>
          <p:cNvSpPr txBox="1"/>
          <p:nvPr/>
        </p:nvSpPr>
        <p:spPr>
          <a:xfrm>
            <a:off x="7336904" y="59438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768F3B-F409-9335-239D-2CF1E298BF64}"/>
              </a:ext>
            </a:extLst>
          </p:cNvPr>
          <p:cNvSpPr/>
          <p:nvPr/>
        </p:nvSpPr>
        <p:spPr>
          <a:xfrm>
            <a:off x="6834508" y="3954503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6ED0424-4EB9-8209-22EA-D16413664944}"/>
              </a:ext>
            </a:extLst>
          </p:cNvPr>
          <p:cNvSpPr txBox="1"/>
          <p:nvPr/>
        </p:nvSpPr>
        <p:spPr>
          <a:xfrm>
            <a:off x="7336904" y="42151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AR3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881B26-31FE-E463-14F3-52ACFCCBF615}"/>
              </a:ext>
            </a:extLst>
          </p:cNvPr>
          <p:cNvCxnSpPr/>
          <p:nvPr/>
        </p:nvCxnSpPr>
        <p:spPr>
          <a:xfrm flipH="1">
            <a:off x="8509424" y="4807391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DF52B38-3470-3209-D5CE-2C7380F286EA}"/>
              </a:ext>
            </a:extLst>
          </p:cNvPr>
          <p:cNvCxnSpPr/>
          <p:nvPr/>
        </p:nvCxnSpPr>
        <p:spPr>
          <a:xfrm flipH="1">
            <a:off x="8509424" y="3966651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DB52426-7A0C-E581-AC3B-80D79DB991A7}"/>
              </a:ext>
            </a:extLst>
          </p:cNvPr>
          <p:cNvSpPr txBox="1"/>
          <p:nvPr/>
        </p:nvSpPr>
        <p:spPr>
          <a:xfrm>
            <a:off x="9027584" y="46227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044AE8-3BB9-3949-BCDD-F67CAE6C551E}"/>
              </a:ext>
            </a:extLst>
          </p:cNvPr>
          <p:cNvSpPr txBox="1"/>
          <p:nvPr/>
        </p:nvSpPr>
        <p:spPr>
          <a:xfrm>
            <a:off x="8996524" y="37992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0032B48-A115-436E-8CEF-C8DBDE116B00}"/>
              </a:ext>
            </a:extLst>
          </p:cNvPr>
          <p:cNvSpPr/>
          <p:nvPr/>
        </p:nvSpPr>
        <p:spPr>
          <a:xfrm>
            <a:off x="5110272" y="5053099"/>
            <a:ext cx="11052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62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PCODE</a:t>
            </a: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08154" y="1911308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每进入一个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，为其分配一个</a:t>
            </a:r>
            <a:r>
              <a:rPr lang="en-US" altLang="zh-CN" sz="2000" b="0" dirty="0">
                <a:latin typeface="+mj-ea"/>
              </a:rPr>
              <a:t>AR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E4FC8F25-9FA4-AA3E-3626-94D03A22CEF2}"/>
              </a:ext>
            </a:extLst>
          </p:cNvPr>
          <p:cNvSpPr txBox="1">
            <a:spLocks/>
          </p:cNvSpPr>
          <p:nvPr/>
        </p:nvSpPr>
        <p:spPr>
          <a:xfrm>
            <a:off x="1046204" y="1295049"/>
            <a:ext cx="5202196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活动记录的组织</a:t>
            </a:r>
            <a:r>
              <a:rPr lang="en-US" altLang="zh-CN" sz="2400" dirty="0"/>
              <a:t>——</a:t>
            </a:r>
            <a:r>
              <a:rPr lang="zh-CN" altLang="en-US" sz="2400" dirty="0"/>
              <a:t>栈式活动记录</a:t>
            </a:r>
            <a:endParaRPr lang="en-US" sz="2400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5019F43B-B0E5-00E0-6231-8471769236E5}"/>
              </a:ext>
            </a:extLst>
          </p:cNvPr>
          <p:cNvSpPr txBox="1">
            <a:spLocks/>
          </p:cNvSpPr>
          <p:nvPr/>
        </p:nvSpPr>
        <p:spPr>
          <a:xfrm>
            <a:off x="1449038" y="2512060"/>
            <a:ext cx="9980962" cy="192659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栈式虚拟机中，将所有</a:t>
            </a:r>
            <a:r>
              <a:rPr lang="en-US" altLang="zh-CN" sz="2000" b="0" dirty="0">
                <a:latin typeface="+mj-ea"/>
              </a:rPr>
              <a:t>AR</a:t>
            </a:r>
            <a:r>
              <a:rPr lang="zh-CN" altLang="en-US" sz="2000" b="0" dirty="0">
                <a:latin typeface="+mj-ea"/>
              </a:rPr>
              <a:t>以栈的形式组织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离开一个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Block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，将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SP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设置为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MP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（即前一个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AR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的高地址），将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MP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设置为当前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AR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的动态链（即前一个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AR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的基地址），弹出当前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AR</a:t>
            </a: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9952F3-9F5C-220C-08A0-7EEA45C15C71}"/>
              </a:ext>
            </a:extLst>
          </p:cNvPr>
          <p:cNvSpPr/>
          <p:nvPr/>
        </p:nvSpPr>
        <p:spPr>
          <a:xfrm>
            <a:off x="2962434" y="5029981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3772DF-6C2E-BCC5-E873-723C336D8F2B}"/>
              </a:ext>
            </a:extLst>
          </p:cNvPr>
          <p:cNvSpPr txBox="1"/>
          <p:nvPr/>
        </p:nvSpPr>
        <p:spPr>
          <a:xfrm>
            <a:off x="3464830" y="52906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E75D48-8C37-5C9C-5CDA-4746EEAC1EA7}"/>
              </a:ext>
            </a:extLst>
          </p:cNvPr>
          <p:cNvSpPr/>
          <p:nvPr/>
        </p:nvSpPr>
        <p:spPr>
          <a:xfrm>
            <a:off x="2962434" y="5892290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76258B1-08D7-1370-5018-0AC94435FF81}"/>
              </a:ext>
            </a:extLst>
          </p:cNvPr>
          <p:cNvSpPr txBox="1"/>
          <p:nvPr/>
        </p:nvSpPr>
        <p:spPr>
          <a:xfrm>
            <a:off x="3464830" y="6152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13B2CB-CAFF-211B-A4CF-0118906C723F}"/>
              </a:ext>
            </a:extLst>
          </p:cNvPr>
          <p:cNvSpPr/>
          <p:nvPr/>
        </p:nvSpPr>
        <p:spPr>
          <a:xfrm>
            <a:off x="2962434" y="4163670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4C4272-5D83-200D-6342-AA6111787753}"/>
              </a:ext>
            </a:extLst>
          </p:cNvPr>
          <p:cNvSpPr txBox="1"/>
          <p:nvPr/>
        </p:nvSpPr>
        <p:spPr>
          <a:xfrm>
            <a:off x="3464830" y="44243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AR3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EE71CEA-5369-B535-74FC-32AF4F73B1DF}"/>
              </a:ext>
            </a:extLst>
          </p:cNvPr>
          <p:cNvCxnSpPr/>
          <p:nvPr/>
        </p:nvCxnSpPr>
        <p:spPr>
          <a:xfrm flipH="1">
            <a:off x="4637350" y="5016558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E39B489-65BB-8E59-F781-28C5A51A5261}"/>
              </a:ext>
            </a:extLst>
          </p:cNvPr>
          <p:cNvCxnSpPr/>
          <p:nvPr/>
        </p:nvCxnSpPr>
        <p:spPr>
          <a:xfrm flipH="1">
            <a:off x="4637350" y="4175818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CF12A18-EE04-DB61-B5AA-3765478272E0}"/>
              </a:ext>
            </a:extLst>
          </p:cNvPr>
          <p:cNvSpPr txBox="1"/>
          <p:nvPr/>
        </p:nvSpPr>
        <p:spPr>
          <a:xfrm>
            <a:off x="5155510" y="48318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B5C752-6FB4-875E-0B18-3BBFC8329BB7}"/>
              </a:ext>
            </a:extLst>
          </p:cNvPr>
          <p:cNvSpPr txBox="1"/>
          <p:nvPr/>
        </p:nvSpPr>
        <p:spPr>
          <a:xfrm>
            <a:off x="5155510" y="39911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273C16-D9E1-09AB-9FC3-2B4E0A18C92A}"/>
              </a:ext>
            </a:extLst>
          </p:cNvPr>
          <p:cNvSpPr/>
          <p:nvPr/>
        </p:nvSpPr>
        <p:spPr>
          <a:xfrm>
            <a:off x="7568826" y="5029981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49BFD9A-55B8-1E53-E38A-EF8E5A3BA00B}"/>
              </a:ext>
            </a:extLst>
          </p:cNvPr>
          <p:cNvSpPr txBox="1"/>
          <p:nvPr/>
        </p:nvSpPr>
        <p:spPr>
          <a:xfrm>
            <a:off x="8071222" y="52906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7D3810-6148-9E28-B415-DCA735446699}"/>
              </a:ext>
            </a:extLst>
          </p:cNvPr>
          <p:cNvSpPr/>
          <p:nvPr/>
        </p:nvSpPr>
        <p:spPr>
          <a:xfrm>
            <a:off x="7568826" y="5892290"/>
            <a:ext cx="1638300" cy="8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666055-7970-2C8A-68E0-A73D4577CF04}"/>
              </a:ext>
            </a:extLst>
          </p:cNvPr>
          <p:cNvSpPr txBox="1"/>
          <p:nvPr/>
        </p:nvSpPr>
        <p:spPr>
          <a:xfrm>
            <a:off x="8071222" y="6152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4BD5770-E300-1176-C716-41ED06B6DF2F}"/>
              </a:ext>
            </a:extLst>
          </p:cNvPr>
          <p:cNvCxnSpPr/>
          <p:nvPr/>
        </p:nvCxnSpPr>
        <p:spPr>
          <a:xfrm flipH="1">
            <a:off x="9207126" y="589229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61A9CFC-09CA-6638-21F6-493D7F3B6977}"/>
              </a:ext>
            </a:extLst>
          </p:cNvPr>
          <p:cNvCxnSpPr/>
          <p:nvPr/>
        </p:nvCxnSpPr>
        <p:spPr>
          <a:xfrm flipH="1">
            <a:off x="9207126" y="505155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7D3D97-DEC6-F2EF-DD30-2773FDA45A3E}"/>
              </a:ext>
            </a:extLst>
          </p:cNvPr>
          <p:cNvSpPr txBox="1"/>
          <p:nvPr/>
        </p:nvSpPr>
        <p:spPr>
          <a:xfrm>
            <a:off x="9725286" y="5707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9703AD-54F1-AC7E-1257-8DEB6ABF0171}"/>
              </a:ext>
            </a:extLst>
          </p:cNvPr>
          <p:cNvSpPr txBox="1"/>
          <p:nvPr/>
        </p:nvSpPr>
        <p:spPr>
          <a:xfrm>
            <a:off x="9694226" y="488410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DFE8C41-4057-55F4-2FC1-0B101F5CB8FE}"/>
              </a:ext>
            </a:extLst>
          </p:cNvPr>
          <p:cNvSpPr/>
          <p:nvPr/>
        </p:nvSpPr>
        <p:spPr>
          <a:xfrm>
            <a:off x="5695778" y="5541640"/>
            <a:ext cx="11052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585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467BB9-3D7B-4457-AA5B-CE31D9D7CA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CF345-0079-449D-8461-CEC7455F5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82ED70-2812-4AEA-B3D1-B9B7204CDC1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6222</TotalTime>
  <Words>2746</Words>
  <Application>Microsoft Office PowerPoint</Application>
  <PresentationFormat>宽屏</PresentationFormat>
  <Paragraphs>443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_</vt:lpstr>
      <vt:lpstr>微软雅黑</vt:lpstr>
      <vt:lpstr>Arial</vt:lpstr>
      <vt:lpstr>Calibri</vt:lpstr>
      <vt:lpstr>OfficePLUS主题</vt:lpstr>
      <vt:lpstr>编译技术实验专题报告  ——PCODE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茂 陈</cp:lastModifiedBy>
  <cp:revision>246</cp:revision>
  <cp:lastPrinted>2019-12-18T16:00:00Z</cp:lastPrinted>
  <dcterms:created xsi:type="dcterms:W3CDTF">2019-12-18T16:00:00Z</dcterms:created>
  <dcterms:modified xsi:type="dcterms:W3CDTF">2023-11-06T05:56:07Z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