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426" r:id="rId3"/>
    <p:sldId id="427" r:id="rId4"/>
    <p:sldId id="790" r:id="rId6"/>
    <p:sldId id="678" r:id="rId7"/>
    <p:sldId id="791" r:id="rId8"/>
    <p:sldId id="792" r:id="rId9"/>
    <p:sldId id="793" r:id="rId10"/>
    <p:sldId id="676" r:id="rId11"/>
    <p:sldId id="429" r:id="rId12"/>
    <p:sldId id="443" r:id="rId13"/>
    <p:sldId id="679" r:id="rId14"/>
    <p:sldId id="431" r:id="rId15"/>
    <p:sldId id="904" r:id="rId16"/>
    <p:sldId id="905" r:id="rId17"/>
    <p:sldId id="476" r:id="rId18"/>
    <p:sldId id="477" r:id="rId19"/>
    <p:sldId id="479" r:id="rId20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836E"/>
    <a:srgbClr val="434042"/>
    <a:srgbClr val="65B5C5"/>
    <a:srgbClr val="1BA7C3"/>
    <a:srgbClr val="1C94BE"/>
    <a:srgbClr val="02DAFC"/>
    <a:srgbClr val="02DDFF"/>
    <a:srgbClr val="03BEFE"/>
    <a:srgbClr val="EDCC6F"/>
    <a:srgbClr val="F6E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3367" autoAdjust="0"/>
  </p:normalViewPr>
  <p:slideViewPr>
    <p:cSldViewPr snapToGrid="0">
      <p:cViewPr varScale="1">
        <p:scale>
          <a:sx n="80" d="100"/>
          <a:sy n="80" d="100"/>
        </p:scale>
        <p:origin x="71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62.xml"/><Relationship Id="rId26" Type="http://schemas.openxmlformats.org/officeDocument/2006/relationships/customXml" Target="../customXml/item3.xml"/><Relationship Id="rId25" Type="http://schemas.openxmlformats.org/officeDocument/2006/relationships/customXml" Target="../customXml/item2.xml"/><Relationship Id="rId24" Type="http://schemas.openxmlformats.org/officeDocument/2006/relationships/customXml" Target="../customXml/item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7" name="副标题 46"/>
          <p:cNvSpPr>
            <a:spLocks noGrp="1"/>
          </p:cNvSpPr>
          <p:nvPr userDrawn="1">
            <p:ph type="subTitle" idx="1"/>
          </p:nvPr>
        </p:nvSpPr>
        <p:spPr>
          <a:xfrm>
            <a:off x="980265" y="3237426"/>
            <a:ext cx="6786563" cy="104867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8" name="标题 47"/>
          <p:cNvSpPr>
            <a:spLocks noGrp="1"/>
          </p:cNvSpPr>
          <p:nvPr userDrawn="1">
            <p:ph type="ctrTitle" hasCustomPrompt="1"/>
          </p:nvPr>
        </p:nvSpPr>
        <p:spPr>
          <a:xfrm>
            <a:off x="980265" y="1136650"/>
            <a:ext cx="6786563" cy="2360716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zh-CN" altLang="en-US" dirty="0"/>
          </a:p>
        </p:txBody>
      </p:sp>
      <p:sp>
        <p:nvSpPr>
          <p:cNvPr id="49" name="文本占位符 4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80268" y="5094264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50" name="文本占位符 4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80268" y="5419205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4953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49530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454399" y="139601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7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451003" y="351174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451003" y="3215478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15900"/>
          </a:xfrm>
        </p:spPr>
        <p:txBody>
          <a:bodyPr/>
          <a:lstStyle/>
          <a:p>
            <a:fld id="{B89795D8-7546-4F97-9E86-55CD1BFC3EF2}" type="datetime1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15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71512" y="812165"/>
            <a:ext cx="12192000" cy="6858000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787426" y="3142015"/>
            <a:ext cx="5419185" cy="895350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787426" y="4114358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2" y="1130303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3"/>
          </p:nvPr>
        </p:nvSpPr>
        <p:spPr>
          <a:xfrm>
            <a:off x="669927" y="1130303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5164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6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8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90" y="1130303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925" y="1138238"/>
            <a:ext cx="4282323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8" y="1130304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4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3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7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6" y="6240467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7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7.xml"/><Relationship Id="rId3" Type="http://schemas.openxmlformats.org/officeDocument/2006/relationships/image" Target="../media/image15.png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image" Target="../media/image16.png"/><Relationship Id="rId1" Type="http://schemas.openxmlformats.org/officeDocument/2006/relationships/tags" Target="../tags/tag40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image" Target="../media/image17.png"/><Relationship Id="rId1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../media/image20.png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19.png"/><Relationship Id="rId3" Type="http://schemas.openxmlformats.org/officeDocument/2006/relationships/tags" Target="../tags/tag49.xml"/><Relationship Id="rId2" Type="http://schemas.openxmlformats.org/officeDocument/2006/relationships/image" Target="../media/image18.png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4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8.xml"/><Relationship Id="rId7" Type="http://schemas.openxmlformats.org/officeDocument/2006/relationships/image" Target="../media/image23.png"/><Relationship Id="rId6" Type="http://schemas.openxmlformats.org/officeDocument/2006/relationships/tags" Target="../tags/tag57.xml"/><Relationship Id="rId5" Type="http://schemas.openxmlformats.org/officeDocument/2006/relationships/image" Target="../media/image22.png"/><Relationship Id="rId4" Type="http://schemas.openxmlformats.org/officeDocument/2006/relationships/tags" Target="../tags/tag56.xml"/><Relationship Id="rId3" Type="http://schemas.openxmlformats.org/officeDocument/2006/relationships/image" Target="../media/image21.png"/><Relationship Id="rId2" Type="http://schemas.openxmlformats.org/officeDocument/2006/relationships/tags" Target="../tags/tag55.xml"/><Relationship Id="rId10" Type="http://schemas.openxmlformats.org/officeDocument/2006/relationships/notesSlide" Target="../notesSlides/notesSlide14.xml"/><Relationship Id="rId1" Type="http://schemas.openxmlformats.org/officeDocument/2006/relationships/tags" Target="../tags/tag5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tags" Target="../tags/tag3.xml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tags" Target="../tags/tag8.xml"/><Relationship Id="rId3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3.xml"/><Relationship Id="rId4" Type="http://schemas.openxmlformats.org/officeDocument/2006/relationships/image" Target="../media/image7.png"/><Relationship Id="rId3" Type="http://schemas.openxmlformats.org/officeDocument/2006/relationships/tags" Target="../tags/tag12.xml"/><Relationship Id="rId2" Type="http://schemas.openxmlformats.org/officeDocument/2006/relationships/image" Target="../media/image6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8.png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../media/image9.png"/><Relationship Id="rId3" Type="http://schemas.openxmlformats.org/officeDocument/2006/relationships/tags" Target="../tags/tag18.xml"/><Relationship Id="rId2" Type="http://schemas.openxmlformats.org/officeDocument/2006/relationships/image" Target="../media/image8.png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image" Target="../media/image8.png"/><Relationship Id="rId7" Type="http://schemas.openxmlformats.org/officeDocument/2006/relationships/tags" Target="../tags/tag25.xml"/><Relationship Id="rId6" Type="http://schemas.openxmlformats.org/officeDocument/2006/relationships/image" Target="../media/image11.png"/><Relationship Id="rId5" Type="http://schemas.openxmlformats.org/officeDocument/2006/relationships/tags" Target="../tags/tag24.xml"/><Relationship Id="rId4" Type="http://schemas.openxmlformats.org/officeDocument/2006/relationships/image" Target="../media/image10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31.xml"/><Relationship Id="rId6" Type="http://schemas.openxmlformats.org/officeDocument/2006/relationships/image" Target="../media/image13.png"/><Relationship Id="rId5" Type="http://schemas.openxmlformats.org/officeDocument/2006/relationships/tags" Target="../tags/tag30.xml"/><Relationship Id="rId4" Type="http://schemas.openxmlformats.org/officeDocument/2006/relationships/image" Target="../media/image12.png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image" Target="../media/image14.png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中间代码优化实践：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Mem2reg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中间代码优化实践：死代码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删除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6473" y="2500192"/>
            <a:ext cx="1036358" cy="90107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4"/>
                </a:solidFill>
                <a:cs typeface="+mn-ea"/>
                <a:sym typeface="+mn-lt"/>
              </a:rPr>
              <a:t>/04</a:t>
            </a:r>
            <a:endParaRPr lang="zh-CN" altLang="en-US" spc="1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死代码</a:t>
            </a:r>
            <a:r>
              <a:rPr lang="zh-CN" altLang="en-US" dirty="0"/>
              <a:t>删除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29"/>
          <p:cNvSpPr txBox="1"/>
          <p:nvPr>
            <p:custDataLst>
              <p:tags r:id="rId1"/>
            </p:custDataLst>
          </p:nvPr>
        </p:nvSpPr>
        <p:spPr>
          <a:xfrm>
            <a:off x="549910" y="1543050"/>
            <a:ext cx="6677025" cy="47186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死代码：程序包含的一些代码可能并不会被运行或者不会对结果产生影响</a:t>
            </a:r>
            <a:endParaRPr lang="zh-CN" altLang="en-US" sz="200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不可达代码：</a:t>
            </a:r>
            <a:r>
              <a:rPr lang="zh-CN" altLang="en-US" sz="2000" b="0">
                <a:sym typeface="+mn-ea"/>
              </a:rPr>
              <a:t>不会被运行到的代码</a:t>
            </a:r>
            <a:endParaRPr lang="zh-CN" altLang="en-US" sz="2000" b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无用代码：</a:t>
            </a:r>
            <a:r>
              <a:rPr lang="zh-CN" altLang="en-US" sz="2000" b="0">
                <a:sym typeface="+mn-ea"/>
              </a:rPr>
              <a:t>不会对结果产生影响的代码</a:t>
            </a:r>
            <a:endParaRPr lang="zh-CN" altLang="en-US" sz="2000" b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b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>
                <a:sym typeface="+mn-ea"/>
              </a:rPr>
              <a:t>删除无用或不可达代码可以缩减IR代码，可使程序更小、编译更快、执行也更快。</a:t>
            </a:r>
            <a:endParaRPr lang="zh-CN" altLang="en-US" sz="2000" b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84135" y="1837690"/>
            <a:ext cx="4197350" cy="32327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死代码删除</a:t>
            </a:r>
            <a:r>
              <a:rPr lang="zh-CN" altLang="en-US" dirty="0"/>
              <a:t>流程</a:t>
            </a:r>
            <a:endParaRPr lang="zh-CN" altLang="en-US" dirty="0"/>
          </a:p>
        </p:txBody>
      </p:sp>
      <p:sp>
        <p:nvSpPr>
          <p:cNvPr id="2" name="标题 29"/>
          <p:cNvSpPr txBox="1"/>
          <p:nvPr/>
        </p:nvSpPr>
        <p:spPr>
          <a:xfrm>
            <a:off x="670618" y="1222714"/>
            <a:ext cx="4131887" cy="517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基于</a:t>
            </a:r>
            <a:r>
              <a:rPr lang="en-US" altLang="zh-CN" sz="2400" dirty="0"/>
              <a:t>SSA</a:t>
            </a:r>
            <a:r>
              <a:rPr lang="zh-CN" altLang="en-US" sz="2400" dirty="0"/>
              <a:t>形式做</a:t>
            </a:r>
            <a:r>
              <a:rPr lang="zh-CN" altLang="en-US" sz="2400" dirty="0"/>
              <a:t>死代码删除</a:t>
            </a:r>
            <a:endParaRPr lang="zh-CN" altLang="en-US" sz="2400" dirty="0"/>
          </a:p>
        </p:txBody>
      </p:sp>
      <p:sp>
        <p:nvSpPr>
          <p:cNvPr id="3" name="标题 29"/>
          <p:cNvSpPr txBox="1"/>
          <p:nvPr/>
        </p:nvSpPr>
        <p:spPr>
          <a:xfrm>
            <a:off x="1484355" y="1740570"/>
            <a:ext cx="8421646" cy="7454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2000" b="0" dirty="0">
              <a:latin typeface="+mj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29"/>
          <p:cNvSpPr txBox="1"/>
          <p:nvPr>
            <p:custDataLst>
              <p:tags r:id="rId1"/>
            </p:custDataLst>
          </p:nvPr>
        </p:nvSpPr>
        <p:spPr>
          <a:xfrm>
            <a:off x="549910" y="1543050"/>
            <a:ext cx="7741285" cy="47485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删除无用</a:t>
            </a:r>
            <a:r>
              <a:rPr lang="zh-CN" altLang="en-US" sz="2000">
                <a:sym typeface="+mn-ea"/>
              </a:rPr>
              <a:t>函数：</a:t>
            </a:r>
            <a:r>
              <a:rPr lang="zh-CN" altLang="en-US" sz="2000" b="0">
                <a:sym typeface="+mn-ea"/>
              </a:rPr>
              <a:t>遍历所有函数，删除没有被用到的函数</a:t>
            </a:r>
            <a:endParaRPr lang="zh-CN" altLang="en-US" sz="2000" b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b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无用代码：</a:t>
            </a:r>
            <a:r>
              <a:rPr lang="zh-CN" altLang="en-US" sz="2000" b="0">
                <a:sym typeface="+mn-ea"/>
              </a:rPr>
              <a:t>遍历有用函数中的每条指令，并沿着def-use链构建有用指令的闭包</a:t>
            </a:r>
            <a:endParaRPr lang="zh-CN" altLang="en-US" sz="2000" b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b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维护数据结构：</a:t>
            </a:r>
            <a:r>
              <a:rPr lang="zh-CN" altLang="en-US" sz="2000" b="0">
                <a:sym typeface="+mn-ea"/>
              </a:rPr>
              <a:t>删除指令的时候，注意维护</a:t>
            </a:r>
            <a:r>
              <a:rPr lang="en-US" altLang="zh-CN" sz="2000" b="0">
                <a:sym typeface="+mn-ea"/>
              </a:rPr>
              <a:t>IR</a:t>
            </a:r>
            <a:r>
              <a:rPr lang="zh-CN" altLang="en-US" sz="2000" b="0">
                <a:sym typeface="+mn-ea"/>
              </a:rPr>
              <a:t>的内存形式，如指令之间的def-use关系，basicblock的前驱后继</a:t>
            </a:r>
            <a:r>
              <a:rPr lang="zh-CN" altLang="en-US" sz="2000" b="0">
                <a:sym typeface="+mn-ea"/>
              </a:rPr>
              <a:t>关系</a:t>
            </a:r>
            <a:endParaRPr lang="zh-CN" altLang="en-US" sz="2000" b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b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>
                <a:sym typeface="+mn-ea"/>
              </a:rPr>
              <a:t>删除无用或不可达代码可以缩减IR代码，可使程序更小、编译更快、执行也更快。</a:t>
            </a:r>
            <a:endParaRPr lang="zh-CN" altLang="en-US" sz="2000" b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死代码删除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3" name="标题 29"/>
          <p:cNvSpPr txBox="1"/>
          <p:nvPr/>
        </p:nvSpPr>
        <p:spPr>
          <a:xfrm>
            <a:off x="1484355" y="1740570"/>
            <a:ext cx="8421646" cy="7454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2000" b="0" dirty="0">
              <a:latin typeface="+mj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0560" y="2871470"/>
            <a:ext cx="6769735" cy="2861310"/>
          </a:xfrm>
          <a:prstGeom prst="rect">
            <a:avLst/>
          </a:prstGeom>
        </p:spPr>
      </p:pic>
      <p:sp>
        <p:nvSpPr>
          <p:cNvPr id="7" name="标题 29"/>
          <p:cNvSpPr txBox="1"/>
          <p:nvPr>
            <p:custDataLst>
              <p:tags r:id="rId3"/>
            </p:custDataLst>
          </p:nvPr>
        </p:nvSpPr>
        <p:spPr>
          <a:xfrm>
            <a:off x="670618" y="1222714"/>
            <a:ext cx="4131887" cy="517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基于</a:t>
            </a:r>
            <a:r>
              <a:rPr lang="en-US" altLang="zh-CN" sz="2400" dirty="0"/>
              <a:t>SSA</a:t>
            </a:r>
            <a:r>
              <a:rPr lang="zh-CN" altLang="en-US" sz="2400" dirty="0"/>
              <a:t>形式做</a:t>
            </a:r>
            <a:r>
              <a:rPr lang="zh-CN" altLang="en-US" sz="2400" dirty="0"/>
              <a:t>死代码删除</a:t>
            </a:r>
            <a:endParaRPr lang="zh-CN" altLang="en-US" sz="2400" dirty="0"/>
          </a:p>
        </p:txBody>
      </p:sp>
      <p:sp>
        <p:nvSpPr>
          <p:cNvPr id="9" name="标题 29"/>
          <p:cNvSpPr txBox="1"/>
          <p:nvPr>
            <p:custDataLst>
              <p:tags r:id="rId4"/>
            </p:custDataLst>
          </p:nvPr>
        </p:nvSpPr>
        <p:spPr>
          <a:xfrm>
            <a:off x="549910" y="1543050"/>
            <a:ext cx="6788150" cy="12198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>
                <a:sym typeface="+mn-ea"/>
              </a:rPr>
              <a:t>runDCE: </a:t>
            </a:r>
            <a:r>
              <a:rPr lang="zh-CN" altLang="en-US" sz="2000" b="0">
                <a:sym typeface="+mn-ea"/>
              </a:rPr>
              <a:t>为指定函数运行死代码</a:t>
            </a:r>
            <a:r>
              <a:rPr lang="zh-CN" altLang="en-US" sz="2000" b="0">
                <a:sym typeface="+mn-ea"/>
              </a:rPr>
              <a:t>删除</a:t>
            </a:r>
            <a:endParaRPr lang="zh-CN" altLang="en-US" sz="2000" b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死代码删除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3" name="标题 29"/>
          <p:cNvSpPr txBox="1"/>
          <p:nvPr/>
        </p:nvSpPr>
        <p:spPr>
          <a:xfrm>
            <a:off x="1484355" y="1740570"/>
            <a:ext cx="8421646" cy="7454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2000" b="0" dirty="0">
              <a:latin typeface="+mj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6285" y="2613660"/>
            <a:ext cx="7473315" cy="3946525"/>
          </a:xfrm>
          <a:prstGeom prst="rect">
            <a:avLst/>
          </a:prstGeom>
        </p:spPr>
      </p:pic>
      <p:sp>
        <p:nvSpPr>
          <p:cNvPr id="9" name="标题 29"/>
          <p:cNvSpPr txBox="1"/>
          <p:nvPr>
            <p:custDataLst>
              <p:tags r:id="rId3"/>
            </p:custDataLst>
          </p:nvPr>
        </p:nvSpPr>
        <p:spPr>
          <a:xfrm>
            <a:off x="670560" y="1266190"/>
            <a:ext cx="6788150" cy="12198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>
                <a:sym typeface="+mn-ea"/>
              </a:rPr>
              <a:t>findUsefulClosure: </a:t>
            </a:r>
            <a:r>
              <a:rPr lang="zh-CN" altLang="en-US" sz="2000" b="0">
                <a:sym typeface="+mn-ea"/>
              </a:rPr>
              <a:t>构建有用指令的</a:t>
            </a:r>
            <a:r>
              <a:rPr lang="zh-CN" altLang="en-US" sz="2000" b="0">
                <a:sym typeface="+mn-ea"/>
              </a:rPr>
              <a:t>闭包</a:t>
            </a:r>
            <a:endParaRPr lang="zh-CN" altLang="en-US" sz="2000" b="0">
              <a:sym typeface="+mn-ea"/>
            </a:endParaRPr>
          </a:p>
        </p:txBody>
      </p:sp>
      <p:sp>
        <p:nvSpPr>
          <p:cNvPr id="2" name="标题 29"/>
          <p:cNvSpPr txBox="1"/>
          <p:nvPr>
            <p:custDataLst>
              <p:tags r:id="rId4"/>
            </p:custDataLst>
          </p:nvPr>
        </p:nvSpPr>
        <p:spPr>
          <a:xfrm>
            <a:off x="670618" y="1222714"/>
            <a:ext cx="4131887" cy="517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基于</a:t>
            </a:r>
            <a:r>
              <a:rPr lang="en-US" altLang="zh-CN" sz="2400" dirty="0"/>
              <a:t>SSA</a:t>
            </a:r>
            <a:r>
              <a:rPr lang="zh-CN" altLang="en-US" sz="2400" dirty="0"/>
              <a:t>形式做</a:t>
            </a:r>
            <a:r>
              <a:rPr lang="zh-CN" altLang="en-US" sz="2400" dirty="0"/>
              <a:t>死代码删除</a:t>
            </a:r>
            <a:endParaRPr lang="zh-CN" altLang="en-US" sz="2400" dirty="0"/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实践建议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6473" y="2500192"/>
            <a:ext cx="1036358" cy="90107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4"/>
                </a:solidFill>
                <a:cs typeface="+mn-ea"/>
                <a:sym typeface="+mn-lt"/>
              </a:rPr>
              <a:t>/05</a:t>
            </a:r>
            <a:endParaRPr lang="zh-CN" altLang="en-US" spc="1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实践建议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0560" y="1760220"/>
            <a:ext cx="4364990" cy="2209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98830" y="4208145"/>
            <a:ext cx="4108450" cy="2436495"/>
          </a:xfrm>
          <a:prstGeom prst="rect">
            <a:avLst/>
          </a:prstGeom>
        </p:spPr>
      </p:pic>
      <p:sp>
        <p:nvSpPr>
          <p:cNvPr id="12" name="标题 29"/>
          <p:cNvSpPr txBox="1"/>
          <p:nvPr>
            <p:custDataLst>
              <p:tags r:id="rId5"/>
            </p:custDataLst>
          </p:nvPr>
        </p:nvSpPr>
        <p:spPr>
          <a:xfrm>
            <a:off x="670560" y="1222375"/>
            <a:ext cx="5093335" cy="5378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第一次独立上手做上万行</a:t>
            </a:r>
            <a:r>
              <a:rPr lang="zh-CN" altLang="en-US" sz="2400" dirty="0"/>
              <a:t>的大型</a:t>
            </a:r>
            <a:r>
              <a:rPr lang="zh-CN" altLang="en-US" sz="2400" dirty="0"/>
              <a:t>项目</a:t>
            </a:r>
            <a:endParaRPr lang="zh-CN" altLang="en-US" sz="2400" dirty="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271135" y="1959610"/>
            <a:ext cx="2437130" cy="4517390"/>
          </a:xfrm>
          <a:prstGeom prst="rect">
            <a:avLst/>
          </a:prstGeom>
        </p:spPr>
      </p:pic>
      <p:sp>
        <p:nvSpPr>
          <p:cNvPr id="14" name="标题 29"/>
          <p:cNvSpPr txBox="1"/>
          <p:nvPr>
            <p:custDataLst>
              <p:tags r:id="rId8"/>
            </p:custDataLst>
          </p:nvPr>
        </p:nvSpPr>
        <p:spPr>
          <a:xfrm>
            <a:off x="8011160" y="1901190"/>
            <a:ext cx="3705860" cy="37198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>
                <a:sym typeface="+mn-ea"/>
              </a:rPr>
              <a:t>项目架构</a:t>
            </a:r>
            <a:endParaRPr lang="zh-CN" altLang="en-US" sz="2000" b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b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>
                <a:sym typeface="+mn-ea"/>
              </a:rPr>
              <a:t>开发</a:t>
            </a:r>
            <a:r>
              <a:rPr lang="zh-CN" altLang="en-US" sz="2000" b="0">
                <a:sym typeface="+mn-ea"/>
              </a:rPr>
              <a:t>规范</a:t>
            </a:r>
            <a:endParaRPr lang="zh-CN" altLang="en-US" sz="2000" b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b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>
                <a:sym typeface="+mn-ea"/>
              </a:rPr>
              <a:t>版本</a:t>
            </a:r>
            <a:r>
              <a:rPr lang="zh-CN" altLang="en-US" sz="2000" b="0">
                <a:sym typeface="+mn-ea"/>
              </a:rPr>
              <a:t>迭代</a:t>
            </a:r>
            <a:endParaRPr lang="zh-CN" altLang="en-US" sz="2000" b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b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>
                <a:sym typeface="+mn-ea"/>
              </a:rPr>
              <a:t>查阅文献</a:t>
            </a:r>
            <a:endParaRPr lang="zh-CN" altLang="en-US" sz="2000" b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b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>
                <a:sym typeface="+mn-ea"/>
              </a:rPr>
              <a:t>搭建</a:t>
            </a:r>
            <a:r>
              <a:rPr lang="zh-CN" altLang="en-US" sz="2000" b="0">
                <a:sym typeface="+mn-ea"/>
              </a:rPr>
              <a:t>评测</a:t>
            </a:r>
            <a:endParaRPr lang="zh-CN" altLang="en-US" sz="2000" b="0"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实践建议</a:t>
            </a:r>
            <a:endParaRPr lang="zh-CN" altLang="en-US" dirty="0"/>
          </a:p>
        </p:txBody>
      </p:sp>
      <p:sp>
        <p:nvSpPr>
          <p:cNvPr id="2" name="标题 29"/>
          <p:cNvSpPr txBox="1"/>
          <p:nvPr/>
        </p:nvSpPr>
        <p:spPr>
          <a:xfrm>
            <a:off x="859155" y="1223010"/>
            <a:ext cx="4899660" cy="4279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一些课程安排</a:t>
            </a:r>
            <a:r>
              <a:rPr lang="zh-CN" altLang="en-US" sz="2400" dirty="0"/>
              <a:t>建议</a:t>
            </a:r>
            <a:endParaRPr lang="zh-CN" altLang="en-US" sz="24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29"/>
          <p:cNvSpPr txBox="1"/>
          <p:nvPr>
            <p:custDataLst>
              <p:tags r:id="rId1"/>
            </p:custDataLst>
          </p:nvPr>
        </p:nvSpPr>
        <p:spPr>
          <a:xfrm>
            <a:off x="670560" y="2273935"/>
            <a:ext cx="3705860" cy="37198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>
                <a:sym typeface="+mn-ea"/>
              </a:rPr>
              <a:t>提前</a:t>
            </a:r>
            <a:r>
              <a:rPr lang="zh-CN" altLang="en-US" sz="2000" b="0">
                <a:sym typeface="+mn-ea"/>
              </a:rPr>
              <a:t>强调项目架构</a:t>
            </a:r>
            <a:endParaRPr lang="zh-CN" altLang="en-US" sz="2000" b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b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>
                <a:sym typeface="+mn-ea"/>
              </a:rPr>
              <a:t>给出部分优化算法的</a:t>
            </a:r>
            <a:r>
              <a:rPr lang="zh-CN" altLang="en-US" sz="2000" b="0">
                <a:sym typeface="+mn-ea"/>
              </a:rPr>
              <a:t>指导书</a:t>
            </a:r>
            <a:endParaRPr lang="zh-CN" altLang="en-US" sz="2000" b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b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>
                <a:sym typeface="+mn-ea"/>
              </a:rPr>
              <a:t>论坛</a:t>
            </a:r>
            <a:r>
              <a:rPr lang="en-US" altLang="zh-CN" sz="2000" b="0">
                <a:sym typeface="+mn-ea"/>
              </a:rPr>
              <a:t>QA</a:t>
            </a:r>
            <a:r>
              <a:rPr lang="zh-CN" altLang="en-US" sz="2000" b="0">
                <a:sym typeface="+mn-ea"/>
              </a:rPr>
              <a:t>解决常见</a:t>
            </a:r>
            <a:r>
              <a:rPr lang="zh-CN" altLang="en-US" sz="2000" b="0">
                <a:sym typeface="+mn-ea"/>
              </a:rPr>
              <a:t>问题</a:t>
            </a:r>
            <a:endParaRPr lang="zh-CN" altLang="en-US" sz="2000" b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b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>
                <a:sym typeface="+mn-ea"/>
              </a:rPr>
              <a:t>推荐一些</a:t>
            </a:r>
            <a:r>
              <a:rPr lang="en-US" altLang="zh-CN" sz="2000" b="0">
                <a:sym typeface="+mn-ea"/>
              </a:rPr>
              <a:t>LLVM IR</a:t>
            </a:r>
            <a:r>
              <a:rPr lang="zh-CN" altLang="en-US" sz="2000" b="0">
                <a:sym typeface="+mn-ea"/>
              </a:rPr>
              <a:t>资料</a:t>
            </a:r>
            <a:endParaRPr lang="zh-CN" altLang="en-US" sz="2000" b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688705" y="1328420"/>
            <a:ext cx="2454275" cy="2437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095875" y="1328420"/>
            <a:ext cx="3117215" cy="24187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095875" y="4093210"/>
            <a:ext cx="2902585" cy="191579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Mem2reg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29"/>
          <p:cNvSpPr txBox="1"/>
          <p:nvPr>
            <p:custDataLst>
              <p:tags r:id="rId1"/>
            </p:custDataLst>
          </p:nvPr>
        </p:nvSpPr>
        <p:spPr>
          <a:xfrm>
            <a:off x="670560" y="1283970"/>
            <a:ext cx="7347585" cy="508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我们实现的并不是真正的</a:t>
            </a:r>
            <a:r>
              <a:rPr lang="en-US" altLang="zh-CN" sz="2400" dirty="0"/>
              <a:t>SSA!</a:t>
            </a: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23595" y="2726690"/>
            <a:ext cx="3057525" cy="2600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69990" y="1673225"/>
            <a:ext cx="3537585" cy="4918710"/>
          </a:xfrm>
          <a:prstGeom prst="rect">
            <a:avLst/>
          </a:prstGeom>
        </p:spPr>
      </p:pic>
      <p:sp>
        <p:nvSpPr>
          <p:cNvPr id="85" name="箭头: 右 84"/>
          <p:cNvSpPr/>
          <p:nvPr>
            <p:custDataLst>
              <p:tags r:id="rId6"/>
            </p:custDataLst>
          </p:nvPr>
        </p:nvSpPr>
        <p:spPr>
          <a:xfrm>
            <a:off x="4363720" y="3367405"/>
            <a:ext cx="1423670" cy="767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Mem2reg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29"/>
          <p:cNvSpPr txBox="1"/>
          <p:nvPr>
            <p:custDataLst>
              <p:tags r:id="rId1"/>
            </p:custDataLst>
          </p:nvPr>
        </p:nvSpPr>
        <p:spPr>
          <a:xfrm>
            <a:off x="670560" y="1283970"/>
            <a:ext cx="7347585" cy="508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优化掉与常量相关的</a:t>
            </a:r>
            <a:r>
              <a:rPr lang="en-US" altLang="zh-CN" sz="2400" dirty="0"/>
              <a:t>alloa</a:t>
            </a:r>
            <a:r>
              <a:rPr lang="zh-CN" altLang="en-US" sz="2400" dirty="0"/>
              <a:t>指令，</a:t>
            </a:r>
            <a:r>
              <a:rPr lang="en-US" altLang="zh-CN" sz="2400" dirty="0"/>
              <a:t>store</a:t>
            </a:r>
            <a:r>
              <a:rPr lang="zh-CN" altLang="en-US" sz="2400" dirty="0"/>
              <a:t>和</a:t>
            </a:r>
            <a:r>
              <a:rPr lang="en-US" altLang="zh-CN" sz="2400" dirty="0"/>
              <a:t>load</a:t>
            </a:r>
            <a:r>
              <a:rPr lang="zh-CN" altLang="en-US" sz="2400" dirty="0"/>
              <a:t>指令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38925" y="2173605"/>
            <a:ext cx="4454525" cy="42430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1905635"/>
            <a:ext cx="3304540" cy="4594860"/>
          </a:xfrm>
          <a:prstGeom prst="rect">
            <a:avLst/>
          </a:prstGeom>
        </p:spPr>
      </p:pic>
      <p:sp>
        <p:nvSpPr>
          <p:cNvPr id="85" name="箭头: 右 84"/>
          <p:cNvSpPr/>
          <p:nvPr>
            <p:custDataLst>
              <p:tags r:id="rId6"/>
            </p:custDataLst>
          </p:nvPr>
        </p:nvSpPr>
        <p:spPr>
          <a:xfrm>
            <a:off x="4647565" y="3367405"/>
            <a:ext cx="1423670" cy="767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Mem2reg</a:t>
            </a:r>
            <a:r>
              <a:rPr lang="zh-CN" altLang="en-US" dirty="0"/>
              <a:t>前置知识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9780" y="1812925"/>
            <a:ext cx="4972050" cy="3962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68720" y="1703070"/>
            <a:ext cx="4886325" cy="4181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0745" y="1125220"/>
            <a:ext cx="7674610" cy="584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/>
              <a:t>phi</a:t>
            </a:r>
            <a:r>
              <a:rPr lang="zh-CN" altLang="en-US" b="1"/>
              <a:t>指令根据来源基本块来决定给这个变量赋什么值</a:t>
            </a:r>
            <a:endParaRPr lang="zh-CN" altLang="en-US" b="1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Mem2reg</a:t>
            </a:r>
            <a:r>
              <a:rPr lang="zh-CN" altLang="en-US" dirty="0"/>
              <a:t>前置</a:t>
            </a:r>
            <a:r>
              <a:rPr lang="zh-CN" altLang="en-US" dirty="0"/>
              <a:t>知识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88225" y="1218565"/>
            <a:ext cx="4073525" cy="5207635"/>
          </a:xfrm>
          <a:prstGeom prst="rect">
            <a:avLst/>
          </a:prstGeom>
        </p:spPr>
      </p:pic>
      <p:sp>
        <p:nvSpPr>
          <p:cNvPr id="8" name="标题 29"/>
          <p:cNvSpPr txBox="1"/>
          <p:nvPr>
            <p:custDataLst>
              <p:tags r:id="rId3"/>
            </p:custDataLst>
          </p:nvPr>
        </p:nvSpPr>
        <p:spPr>
          <a:xfrm>
            <a:off x="670560" y="1282700"/>
            <a:ext cx="6717665" cy="52349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支配：对于 CFG 中的节点</a:t>
            </a:r>
            <a:r>
              <a:rPr lang="en-US" altLang="zh-CN" sz="2000" b="0" dirty="0">
                <a:latin typeface="+mj-ea"/>
              </a:rPr>
              <a:t>n1,n2, n1</a:t>
            </a:r>
            <a:r>
              <a:rPr lang="zh-CN" altLang="en-US" sz="2000" b="0" dirty="0">
                <a:latin typeface="+mj-ea"/>
              </a:rPr>
              <a:t>支配</a:t>
            </a:r>
            <a:r>
              <a:rPr lang="en-US" altLang="zh-CN" sz="2000" b="0" dirty="0">
                <a:latin typeface="+mj-ea"/>
              </a:rPr>
              <a:t>n2当且仅当所有从入口节点到的路径中都包含n1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严格支配：支配且不是自己本身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直接支配者：</a:t>
            </a:r>
            <a:r>
              <a:rPr sz="2000" b="0" dirty="0">
                <a:latin typeface="+mj-ea"/>
              </a:rPr>
              <a:t>节点n的直接支配者是离</a:t>
            </a:r>
            <a:r>
              <a:rPr lang="en-US" sz="2000" b="0" dirty="0">
                <a:latin typeface="+mj-ea"/>
              </a:rPr>
              <a:t>n</a:t>
            </a:r>
            <a:r>
              <a:rPr sz="2000" b="0" dirty="0">
                <a:latin typeface="+mj-ea"/>
              </a:rPr>
              <a:t>最近的严格支配n的节点</a:t>
            </a:r>
            <a:endParaRPr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  <a:sym typeface="+mn-ea"/>
              </a:rPr>
              <a:t>支配边界：</a:t>
            </a:r>
            <a:r>
              <a:rPr sz="2000" b="0" dirty="0">
                <a:latin typeface="+mj-ea"/>
                <a:sym typeface="+mn-ea"/>
              </a:rPr>
              <a:t>节点n</a:t>
            </a:r>
            <a:r>
              <a:rPr lang="zh-CN" sz="2000" b="0" dirty="0">
                <a:latin typeface="+mj-ea"/>
                <a:sym typeface="+mn-ea"/>
              </a:rPr>
              <a:t>不支配</a:t>
            </a:r>
            <a:r>
              <a:rPr lang="en-US" altLang="zh-CN" sz="2000" b="0" dirty="0">
                <a:latin typeface="+mj-ea"/>
                <a:sym typeface="+mn-ea"/>
              </a:rPr>
              <a:t>x,</a:t>
            </a:r>
            <a:r>
              <a:rPr lang="zh-CN" altLang="en-US" sz="2000" b="0" dirty="0">
                <a:latin typeface="+mj-ea"/>
                <a:sym typeface="+mn-ea"/>
              </a:rPr>
              <a:t>但支配</a:t>
            </a:r>
            <a:r>
              <a:rPr lang="en-US" altLang="zh-CN" sz="2000" b="0" dirty="0">
                <a:latin typeface="+mj-ea"/>
                <a:sym typeface="+mn-ea"/>
              </a:rPr>
              <a:t>x</a:t>
            </a:r>
            <a:r>
              <a:rPr lang="zh-CN" altLang="en-US" sz="2000" b="0" dirty="0">
                <a:latin typeface="+mj-ea"/>
                <a:sym typeface="+mn-ea"/>
              </a:rPr>
              <a:t>的所有前驱基本块</a:t>
            </a:r>
            <a:endParaRPr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b="0" dirty="0">
              <a:latin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Mem2reg</a:t>
            </a:r>
            <a:r>
              <a:rPr lang="zh-CN" altLang="en-US" dirty="0"/>
              <a:t>前置</a:t>
            </a:r>
            <a:r>
              <a:rPr lang="zh-CN" altLang="en-US" dirty="0"/>
              <a:t>知识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7490" y="1299845"/>
            <a:ext cx="4073525" cy="52076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64680" y="1854835"/>
            <a:ext cx="4267200" cy="3914775"/>
          </a:xfrm>
          <a:prstGeom prst="rect">
            <a:avLst/>
          </a:prstGeom>
        </p:spPr>
      </p:pic>
      <p:sp>
        <p:nvSpPr>
          <p:cNvPr id="85" name="箭头: 右 84"/>
          <p:cNvSpPr/>
          <p:nvPr>
            <p:custDataLst>
              <p:tags r:id="rId5"/>
            </p:custDataLst>
          </p:nvPr>
        </p:nvSpPr>
        <p:spPr>
          <a:xfrm>
            <a:off x="4895850" y="3428365"/>
            <a:ext cx="1423670" cy="767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Mem2reg</a:t>
            </a:r>
            <a:r>
              <a:rPr lang="zh-CN" altLang="en-US" dirty="0"/>
              <a:t>流程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29"/>
          <p:cNvSpPr txBox="1"/>
          <p:nvPr>
            <p:custDataLst>
              <p:tags r:id="rId1"/>
            </p:custDataLst>
          </p:nvPr>
        </p:nvSpPr>
        <p:spPr>
          <a:xfrm>
            <a:off x="859213" y="1222714"/>
            <a:ext cx="4131887" cy="517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插入</a:t>
            </a:r>
            <a:r>
              <a:rPr lang="en-US" altLang="zh-CN" sz="2400" dirty="0"/>
              <a:t>phi</a:t>
            </a:r>
            <a:r>
              <a:rPr lang="zh-CN" altLang="en-US" sz="2400" dirty="0"/>
              <a:t>指令</a:t>
            </a:r>
            <a:endParaRPr lang="zh-CN" altLang="en-US" sz="2400" dirty="0"/>
          </a:p>
        </p:txBody>
      </p:sp>
      <p:sp>
        <p:nvSpPr>
          <p:cNvPr id="9" name="标题 29"/>
          <p:cNvSpPr txBox="1"/>
          <p:nvPr>
            <p:custDataLst>
              <p:tags r:id="rId2"/>
            </p:custDataLst>
          </p:nvPr>
        </p:nvSpPr>
        <p:spPr>
          <a:xfrm>
            <a:off x="1484354" y="1740569"/>
            <a:ext cx="8945521" cy="19075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150000"/>
              </a:lnSpc>
              <a:buFont typeface="Arial" panose="020B0604020202020204" pitchFamily="34" charset="0"/>
            </a:pPr>
            <a:endParaRPr lang="en-US" sz="2000" b="0" dirty="0">
              <a:latin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50080" y="1362710"/>
            <a:ext cx="6681470" cy="18434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63770" y="3429000"/>
            <a:ext cx="5454650" cy="3079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7675" y="1638935"/>
            <a:ext cx="3676650" cy="470027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Mem2reg</a:t>
            </a:r>
            <a:r>
              <a:rPr lang="zh-CN" altLang="en-US" dirty="0"/>
              <a:t>流程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29"/>
          <p:cNvSpPr txBox="1"/>
          <p:nvPr>
            <p:custDataLst>
              <p:tags r:id="rId1"/>
            </p:custDataLst>
          </p:nvPr>
        </p:nvSpPr>
        <p:spPr>
          <a:xfrm>
            <a:off x="859213" y="1222714"/>
            <a:ext cx="4131887" cy="517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变量</a:t>
            </a:r>
            <a:r>
              <a:rPr lang="zh-CN" altLang="en-US" sz="2400" dirty="0"/>
              <a:t>重命名</a:t>
            </a:r>
            <a:endParaRPr lang="zh-CN" altLang="en-US" sz="2400" dirty="0"/>
          </a:p>
        </p:txBody>
      </p:sp>
      <p:sp>
        <p:nvSpPr>
          <p:cNvPr id="9" name="标题 29"/>
          <p:cNvSpPr txBox="1"/>
          <p:nvPr>
            <p:custDataLst>
              <p:tags r:id="rId2"/>
            </p:custDataLst>
          </p:nvPr>
        </p:nvSpPr>
        <p:spPr>
          <a:xfrm>
            <a:off x="859155" y="1838325"/>
            <a:ext cx="5049520" cy="48183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150000"/>
              </a:lnSpc>
              <a:buFont typeface="Arial" panose="020B0604020202020204" pitchFamily="34" charset="0"/>
            </a:pPr>
            <a:r>
              <a:rPr lang="en-US" sz="2000" b="0" dirty="0">
                <a:latin typeface="+mj-ea"/>
              </a:rPr>
              <a:t>遍历每条指令:</a:t>
            </a:r>
            <a:endParaRPr lang="en-US" sz="2000" b="0" dirty="0">
              <a:latin typeface="+mj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</a:pPr>
            <a:r>
              <a:rPr lang="en-US" sz="2000" b="0" dirty="0">
                <a:latin typeface="+mj-ea"/>
              </a:rPr>
              <a:t>alloca 指令</a:t>
            </a:r>
            <a:r>
              <a:rPr lang="zh-CN" altLang="en-US" sz="2000" b="0" dirty="0">
                <a:latin typeface="+mj-ea"/>
              </a:rPr>
              <a:t>：</a:t>
            </a:r>
            <a:r>
              <a:rPr lang="en-US" sz="2000" b="0" dirty="0">
                <a:latin typeface="+mj-ea"/>
              </a:rPr>
              <a:t>直接删除即可</a:t>
            </a:r>
            <a:endParaRPr lang="en-US" sz="2000" b="0" dirty="0">
              <a:latin typeface="+mj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</a:pPr>
            <a:endParaRPr lang="en-US" sz="2000" b="0" dirty="0">
              <a:latin typeface="+mj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</a:pPr>
            <a:r>
              <a:rPr lang="en-US" sz="2000" b="0" dirty="0">
                <a:latin typeface="+mj-ea"/>
              </a:rPr>
              <a:t>load 指令</a:t>
            </a:r>
            <a:r>
              <a:rPr lang="zh-CN" altLang="en-US" sz="2000" b="0" dirty="0">
                <a:latin typeface="+mj-ea"/>
              </a:rPr>
              <a:t>：</a:t>
            </a:r>
            <a:r>
              <a:rPr lang="en-US" sz="2000" b="0" dirty="0">
                <a:latin typeface="+mj-ea"/>
              </a:rPr>
              <a:t>将所有其他指令中对该指令的使用替换为对该变量到达定义的使用，删除 load 指令</a:t>
            </a:r>
            <a:endParaRPr lang="en-US" sz="2000" b="0" dirty="0">
              <a:latin typeface="+mj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</a:pPr>
            <a:endParaRPr lang="en-US" sz="2000" b="0" dirty="0">
              <a:latin typeface="+mj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</a:pPr>
            <a:r>
              <a:rPr lang="en-US" sz="2000" b="0" dirty="0">
                <a:latin typeface="+mj-ea"/>
              </a:rPr>
              <a:t>store 指令</a:t>
            </a:r>
            <a:r>
              <a:rPr lang="zh-CN" altLang="en-US" sz="2000" b="0" dirty="0">
                <a:latin typeface="+mj-ea"/>
              </a:rPr>
              <a:t>：</a:t>
            </a:r>
            <a:r>
              <a:rPr lang="en-US" sz="2000" b="0" dirty="0">
                <a:latin typeface="+mj-ea"/>
              </a:rPr>
              <a:t>更新该变量的到达定义，删除 store 指令</a:t>
            </a:r>
            <a:endParaRPr lang="en-US" sz="2000" b="0" dirty="0">
              <a:latin typeface="+mj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</a:pPr>
            <a:endParaRPr lang="en-US" sz="2000" b="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91250" y="1218565"/>
            <a:ext cx="5094605" cy="35045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27750" y="4918710"/>
            <a:ext cx="5485130" cy="193929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Mem2reg</a:t>
            </a:r>
            <a:r>
              <a:rPr lang="zh-CN" altLang="en-US" dirty="0"/>
              <a:t>实现（</a:t>
            </a:r>
            <a:r>
              <a:rPr lang="zh-CN" altLang="en-US" dirty="0"/>
              <a:t>变量重命名）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3605" y="2629535"/>
            <a:ext cx="6670040" cy="3881755"/>
          </a:xfrm>
          <a:prstGeom prst="rect">
            <a:avLst/>
          </a:prstGeom>
        </p:spPr>
      </p:pic>
      <p:sp>
        <p:nvSpPr>
          <p:cNvPr id="8" name="标题 29"/>
          <p:cNvSpPr txBox="1"/>
          <p:nvPr>
            <p:custDataLst>
              <p:tags r:id="rId3"/>
            </p:custDataLst>
          </p:nvPr>
        </p:nvSpPr>
        <p:spPr>
          <a:xfrm>
            <a:off x="842645" y="1223010"/>
            <a:ext cx="5734050" cy="5181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以更改</a:t>
            </a:r>
            <a:r>
              <a:rPr lang="en-US" altLang="zh-CN" sz="2400" dirty="0"/>
              <a:t>loadInst</a:t>
            </a:r>
            <a:r>
              <a:rPr lang="zh-CN" altLang="en-US" sz="2400" dirty="0"/>
              <a:t>的部分代码</a:t>
            </a:r>
            <a:r>
              <a:rPr lang="zh-CN" altLang="en-US" sz="2400" dirty="0"/>
              <a:t>为例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42645" y="174117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dirty="0">
                <a:latin typeface="+mj-ea"/>
                <a:sym typeface="+mn-ea"/>
              </a:rPr>
              <a:t>load 指令</a:t>
            </a:r>
            <a:r>
              <a:rPr lang="zh-CN" altLang="en-US" sz="2000" dirty="0">
                <a:latin typeface="+mj-ea"/>
                <a:sym typeface="+mn-ea"/>
              </a:rPr>
              <a:t>：</a:t>
            </a:r>
            <a:r>
              <a:rPr lang="en-US" sz="2000" dirty="0">
                <a:latin typeface="+mj-ea"/>
                <a:sym typeface="+mn-ea"/>
              </a:rPr>
              <a:t>将所有其他指令中对该指令的使用替换为对该变量到达定义的使用，删除 load 指令</a:t>
            </a:r>
            <a:endParaRPr lang="en-US" altLang="en-US" sz="2000" dirty="0">
              <a:latin typeface="+mj-ea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ISLIDE.DIAGRAM" val="#2318;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ISLIDE.DIAGRAM" val="#2318;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ISLIDE.DIAGRAM" val="#2318;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ISLIDE.DIAGRAM" val="#2318;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ISLIDE.DIAGRAM" val="#2318;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ISLIDE.DIAGRAM" val="#2318;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ISLIDE.DIAGRAM" val="#2318;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ISLIDE.DIAGRAM" val="#2318;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ISLIDE.DIAGRAM" val="#2318;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ISLIDE.DIAGRAM" val="#2318;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ISLIDE.DIAGRAM" val="#2318;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ISLIDE.DIAGRAM" val="#2318;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ISLIDE.DIAGRAM" val="#2318;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ISLIDE.DIAGRAM" val="#2318;"/>
</p:tagLst>
</file>

<file path=ppt/tags/tag6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ISLIDE.SHOWCASE" val="b5e9a9e8-6d4e-4eab-8b76-6cdff33635ca"/>
  <p:tag name="KSO_WPP_MARK_KEY" val="d056afa6-f795-4530-b242-e43784e3bdb1"/>
  <p:tag name="COMMONDATA" val="eyJoZGlkIjoiZGU5MjdlNzYxOGI5ZWMwNzEwZmEyZjQwYzdmM2IzMzI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PLUS主题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T a x C a t c h A l l   x m l n s = " 9 7 9 3 4 b 4 b - e b a 6 - 4 8 6 d - b f c 1 - 4 b 8 e 3 f e 3 9 0 9 2 "   x s i : n i l = " t r u e " / > < l c f 7 6 f 1 5 5 c e d 4 d d c b 4 0 9 7 1 3 4 f f 3 c 3 3 2 f   x m l n s = " 0 a 5 c 0 d e a - e 5 d 7 - 4 2 2 8 - 9 2 5 6 - 3 7 9 3 b b 4 2 f a a 5 " > < T e r m s   x m l n s = " h t t p : / / s c h e m a s . m i c r o s o f t . c o m / o f f i c e / i n f o p a t h / 2 0 0 7 / P a r t n e r C o n t r o l s " > < / T e r m s > < / l c f 7 6 f 1 5 5 c e d 4 d d c b 4 0 9 7 1 3 4 f f 3 c 3 3 2 f > < O n e N o t e F l u i d _ F i l e O r d e r   x m l n s = " 0 a 5 c 0 d e a - e 5 d 7 - 4 2 2 8 - 9 2 5 6 - 3 7 9 3 b b 4 2 f a a 5 "   x s i : n i l = " t r u e " / > < _ i p _ U n i f i e d C o m p l i a n c e P o l i c y U I A c t i o n   x m l n s = " h t t p : / / s c h e m a s . m i c r o s o f t . c o m / s h a r e p o i n t / v 3 "   x s i : n i l = " t r u e " / > < _ i p _ U n i f i e d C o m p l i a n c e P o l i c y P r o p e r t i e s   x m l n s = " h t t p : / / s c h e m a s . m i c r o s o f t . c o m / s h a r e p o i n t / v 3 "   x s i : n i l = " t r u e " / > < / d o c u m e n t M a n a g e m e n t > < / p : p r o p e r t i e s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D 1 4 4 3 A 8 E F 6 2 D E 4 4 4 B 1 F F 0 7 9 1 7 E 2 2 E F 7 2 "   m a : c o n t e n t T y p e V e r s i o n = " 1 7 "   m a : c o n t e n t T y p e D e s c r i p t i o n = " C r e a t e   a   n e w   d o c u m e n t . "   m a : c o n t e n t T y p e S c o p e = " "   m a : v e r s i o n I D = " a e 8 0 9 6 2 6 c 8 a b f 5 6 8 b 6 a 4 1 5 2 2 6 a f 2 1 c e d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1 f f e 3 d b 4 c 8 c 9 7 a 2 4 d a 9 8 b 2 b 5 f 9 6 3 e c 2 8 "   n s 1 : _ = "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0 a 5 c 0 d e a - e 5 d 7 - 4 2 2 8 - 9 2 5 6 - 3 7 9 3 b b 4 2 f a a 5 "   x m l n s : n s 3 = " 9 7 9 3 4 b 4 b - e b a 6 - 4 8 6 d - b f c 1 - 4 b 8 e 3 f e 3 9 0 9 2 " >  
 < x s d : i m p o r t   n a m e s p a c e = " h t t p : / / s c h e m a s . m i c r o s o f t . c o m / s h a r e p o i n t / v 3 " / >  
 < x s d : i m p o r t   n a m e s p a c e = " 0 a 5 c 0 d e a - e 5 d 7 - 4 2 2 8 - 9 2 5 6 - 3 7 9 3 b b 4 2 f a a 5 " / >  
 < x s d : i m p o r t   n a m e s p a c e = " 9 7 9 3 4 b 4 b - e b a 6 - 4 8 6 d - b f c 1 - 4 b 8 e 3 f e 3 9 0 9 2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O n e N o t e F l u i d _ F i l e O r d e r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D a t e T a k e n "   m i n O c c u r s = " 0 " / >  
 < x s d : e l e m e n t   r e f = " n s 2 : M e d i a L e n g t h I n S e c o n d s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l c f 7 6 f 1 5 5 c e d 4 d d c b 4 0 9 7 1 3 4 f f 3 c 3 3 2 f "   m i n O c c u r s = " 0 " / >  
 < x s d : e l e m e n t   r e f = " n s 3 : T a x C a t c h A l l "   m i n O c c u r s = " 0 " / >  
 < x s d : e l e m e n t   r e f = " n s 2 : M e d i a S e r v i c e O C R "   m i n O c c u r s = " 0 " / >  
 < x s d : e l e m e n t   r e f = " n s 2 : M e d i a S e r v i c e G e n e r a t i o n T i m e "   m i n O c c u r s = " 0 " / >  
 < x s d : e l e m e n t   r e f = " n s 2 : M e d i a S e r v i c e E v e n t H a s h C o d e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3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4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>  
 < x s d : s i m p l e T y p e >  
 < x s d : r e s t r i c t i o n   b a s e = " d m s : T e x t " / >  
 < / x s d : s i m p l e T y p e >  
 < / x s d : e l e m e n t >  
 < / x s d : s c h e m a >  
 < x s d : s c h e m a   t a r g e t N a m e s p a c e = " 0 a 5 c 0 d e a - e 5 d 7 - 4 2 2 8 - 9 2 5 6 - 3 7 9 3 b b 4 2 f a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O n e N o t e F l u i d _ F i l e O r d e r "   m a : i n d e x = " 8 "   n i l l a b l e = " t r u e "   m a : d i s p l a y N a m e = " O n e N o t e F l u i d _ F i l e O r d e r "   m a : i n t e r n a l N a m e = " O n e N o t e F l u i d _ F i l e O r d e r " >  
 < x s d : s i m p l e T y p e >  
 < x s d : r e s t r i c t i o n   b a s e = " d m s : T e x t " >  
 < x s d : m a x L e n g t h   v a l u e = " 2 5 5 " / >  
 < / x s d : r e s t r i c t i o n >  
 < / x s d : s i m p l e T y p e >  
 < / x s d : e l e m e n t >  
 < x s d : e l e m e n t   n a m e = " M e d i a S e r v i c e M e t a d a t a "   m a : i n d e x = " 9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1 0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1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1 2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M e d i a S e r v i c e A u t o K e y P o i n t s "   m a : i n d e x = " 1 5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6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l c f 7 6 f 1 5 5 c e d 4 d d c b 4 0 9 7 1 3 4 f f 3 c 3 3 2 f "   m a : i n d e x = " 1 8 "   n i l l a b l e = " t r u e "   m a : t a x o n o m y = " t r u e "   m a : i n t e r n a l N a m e = " l c f 7 6 f 1 5 5 c e d 4 d d c b 4 0 9 7 1 3 4 f f 3 c 3 3 2 f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O C R "   m a : i n d e x = " 2 0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2 1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2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9 7 9 3 4 b 4 b - e b a 6 - 4 8 6 d - b f c 1 - 4 b 8 e 3 f e 3 9 0 9 2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3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4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T a x C a t c h A l l "   m a : i n d e x = " 1 9 "   n i l l a b l e = " t r u e "   m a : d i s p l a y N a m e = " T a x o n o m y   C a t c h   A l l   C o l u m n "   m a : h i d d e n = " t r u e "   m a : l i s t = " { a 8 8 5 a a 0 b - 3 3 4 b - 4 8 3 f - 9 1 2 5 - 6 4 0 9 c 6 3 3 5 a 4 b } "   m a : i n t e r n a l N a m e = " T a x C a t c h A l l "   m a : s h o w F i e l d = " C a t c h A l l D a t a "   m a : w e b = " 9 7 9 3 4 b 4 b - e b a 6 - 4 8 6 d - b f c 1 - 4 b 8 e 3 f e 3 9 0 9 2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59.xml><?xml version="1.0" encoding="utf-8"?>
<ds:datastoreItem xmlns:ds="http://schemas.openxmlformats.org/officeDocument/2006/customXml" ds:itemID="{E282ED70-2812-4AEA-B3D1-B9B7204CDC18}">
  <ds:schemaRefs/>
</ds:datastoreItem>
</file>

<file path=customXml/itemProps60.xml><?xml version="1.0" encoding="utf-8"?>
<ds:datastoreItem xmlns:ds="http://schemas.openxmlformats.org/officeDocument/2006/customXml" ds:itemID="{F5467BB9-3D7B-4457-AA5B-CE31D9D7CAD8}">
  <ds:schemaRefs/>
</ds:datastoreItem>
</file>

<file path=customXml/itemProps61.xml><?xml version="1.0" encoding="utf-8"?>
<ds:datastoreItem xmlns:ds="http://schemas.openxmlformats.org/officeDocument/2006/customXml" ds:itemID="{8B2CF345-0079-449D-8461-CEC7455F54D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956</Words>
  <Application>WPS 演示</Application>
  <PresentationFormat>宽屏</PresentationFormat>
  <Paragraphs>117</Paragraphs>
  <Slides>17</Slides>
  <Notes>116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Calibri</vt:lpstr>
      <vt:lpstr>OfficePLUS主题</vt:lpstr>
      <vt:lpstr>中间代码优化实践：Mem2reg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中间代码优化实践：死代码删除</vt:lpstr>
      <vt:lpstr>PowerPoint 演示文稿</vt:lpstr>
      <vt:lpstr>PowerPoint 演示文稿</vt:lpstr>
      <vt:lpstr>PowerPoint 演示文稿</vt:lpstr>
      <vt:lpstr>PowerPoint 演示文稿</vt:lpstr>
      <vt:lpstr>实践建议</vt:lpstr>
      <vt:lpstr>PowerPoint 演示文稿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王宇奇</cp:lastModifiedBy>
  <cp:revision>184</cp:revision>
  <cp:lastPrinted>2019-12-18T16:00:00Z</cp:lastPrinted>
  <dcterms:created xsi:type="dcterms:W3CDTF">2019-12-18T16:00:00Z</dcterms:created>
  <dcterms:modified xsi:type="dcterms:W3CDTF">2023-11-13T05:40:37Z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0x010100D1443A8EF62DE444B1FF07917E22EF72</vt:lpwstr>
  </property>
  <property fmtid="{D5CDD505-2E9C-101B-9397-08002B2CF9AE}" pid="4" name="ICV">
    <vt:lpwstr>95225090162C4AE4A24107CC4E468FFC_12</vt:lpwstr>
  </property>
  <property fmtid="{D5CDD505-2E9C-101B-9397-08002B2CF9AE}" pid="5" name="KSOProductBuildVer">
    <vt:lpwstr>2052-12.1.0.15712</vt:lpwstr>
  </property>
</Properties>
</file>