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3" r:id="rId6"/>
    <p:sldId id="314" r:id="rId7"/>
    <p:sldId id="320" r:id="rId8"/>
    <p:sldId id="318" r:id="rId9"/>
    <p:sldId id="315" r:id="rId10"/>
    <p:sldId id="321" r:id="rId11"/>
    <p:sldId id="322" r:id="rId12"/>
    <p:sldId id="319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11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Text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Nalani Schumacher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C71-056D-4411-A7DB-3491E9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D2B1-A747-498B-814E-683AA5AE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740500" cy="4678532"/>
          </a:xfrm>
        </p:spPr>
        <p:txBody>
          <a:bodyPr>
            <a:normAutofit/>
          </a:bodyPr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1800" dirty="0"/>
              <a:t>Travis-CI</a:t>
            </a:r>
          </a:p>
          <a:p>
            <a:pPr lvl="2"/>
            <a:r>
              <a:rPr lang="en-US" sz="1800" dirty="0"/>
              <a:t>Run all tests &amp; generate coverage report</a:t>
            </a:r>
          </a:p>
          <a:p>
            <a:pPr lvl="1"/>
            <a:r>
              <a:rPr lang="en-US" sz="1800" dirty="0" err="1"/>
              <a:t>Unittest</a:t>
            </a:r>
            <a:endParaRPr lang="en-US" sz="1800" dirty="0"/>
          </a:p>
          <a:p>
            <a:pPr lvl="2"/>
            <a:r>
              <a:rPr lang="en-US" sz="1800" dirty="0"/>
              <a:t>Set up / tear down methods </a:t>
            </a:r>
          </a:p>
          <a:p>
            <a:r>
              <a:rPr lang="en-US" sz="2000" dirty="0"/>
              <a:t>Design</a:t>
            </a:r>
          </a:p>
          <a:p>
            <a:pPr lvl="1"/>
            <a:r>
              <a:rPr lang="en-US" sz="1800" dirty="0"/>
              <a:t>Verb or action prefix on methods for clarity: “calculate”, “get”, “tokenize”, “rank”</a:t>
            </a:r>
          </a:p>
          <a:p>
            <a:pPr lvl="2"/>
            <a:r>
              <a:rPr lang="en-US" sz="1800" dirty="0"/>
              <a:t>Easier to understand, clearer expectations </a:t>
            </a:r>
          </a:p>
          <a:p>
            <a:pPr lvl="1"/>
            <a:r>
              <a:rPr lang="en-US" sz="1800" dirty="0"/>
              <a:t>Separating functionality: modules, classes, methods</a:t>
            </a:r>
          </a:p>
          <a:p>
            <a:pPr lvl="2"/>
            <a:r>
              <a:rPr lang="en-US" sz="1800" dirty="0"/>
              <a:t>Easily extendable and modifiable </a:t>
            </a:r>
          </a:p>
          <a:p>
            <a:pPr lvl="1"/>
            <a:r>
              <a:rPr lang="en-US" sz="1800" dirty="0"/>
              <a:t>Abstraction, information hiding</a:t>
            </a:r>
          </a:p>
          <a:p>
            <a:pPr lvl="2"/>
            <a:r>
              <a:rPr lang="en-US" sz="1800" dirty="0"/>
              <a:t>Easier to use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C721652-B7A2-4EB4-B098-B758FA70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12" y="771657"/>
            <a:ext cx="4658738" cy="27200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79F-46A5-4A6E-8DE9-E7C430C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30E2-793E-4813-A476-4780B5AB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9321"/>
            <a:ext cx="10058400" cy="4745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the package:</a:t>
            </a:r>
          </a:p>
          <a:p>
            <a:r>
              <a:rPr lang="en-US" sz="1800" dirty="0"/>
              <a:t>Cross-modality expansion such as with text to image similarity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clean text module and text models module:</a:t>
            </a:r>
          </a:p>
          <a:p>
            <a:r>
              <a:rPr lang="en-US" sz="1800" dirty="0"/>
              <a:t>Add support for other languages besides English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text models module:</a:t>
            </a:r>
          </a:p>
          <a:p>
            <a:r>
              <a:rPr lang="en-US" sz="1800" dirty="0"/>
              <a:t>Add more natural language models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rankers module:</a:t>
            </a:r>
          </a:p>
          <a:p>
            <a:r>
              <a:rPr lang="en-US" sz="1800" dirty="0"/>
              <a:t>Add other rankers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FB762-FFA2-4B54-8318-1106D127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39577"/>
            <a:ext cx="6167503" cy="25216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1605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E74-391E-41A7-B1D6-534C9B8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BFDB-6C01-4121-A4D7-F222EA04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60272" cy="3849624"/>
          </a:xfrm>
        </p:spPr>
        <p:txBody>
          <a:bodyPr/>
          <a:lstStyle/>
          <a:p>
            <a:r>
              <a:rPr lang="en-US" dirty="0"/>
              <a:t>Text similarity ranking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Short Phrases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Large natural language models with contextual, semantic word embeddings allow for text comparison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Spelling</a:t>
            </a:r>
          </a:p>
          <a:p>
            <a:pPr lvl="1"/>
            <a:r>
              <a:rPr lang="en-US" dirty="0"/>
              <a:t>Profanity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A503C-8874-4049-96AA-A66ED1F65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7398"/>
          <a:stretch/>
        </p:blipFill>
        <p:spPr>
          <a:xfrm>
            <a:off x="6489576" y="1523169"/>
            <a:ext cx="506027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4320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8706E-9447-4250-9646-665B3CE6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20" y="0"/>
            <a:ext cx="459455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849F-2862-4B15-8160-2BC5EC18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74" y="0"/>
            <a:ext cx="4345145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203816-4E05-4D83-A9B7-AAC621C3058E}"/>
              </a:ext>
            </a:extLst>
          </p:cNvPr>
          <p:cNvSpPr/>
          <p:nvPr/>
        </p:nvSpPr>
        <p:spPr>
          <a:xfrm>
            <a:off x="3798719" y="3675355"/>
            <a:ext cx="1794299" cy="914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449210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1C3B0-D549-43BF-85B3-E51D96D3C8DF}"/>
              </a:ext>
            </a:extLst>
          </p:cNvPr>
          <p:cNvSpPr/>
          <p:nvPr/>
        </p:nvSpPr>
        <p:spPr>
          <a:xfrm>
            <a:off x="7837973" y="582523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6E2-E9AC-4FE3-BD5D-DF576021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57" y="1414822"/>
            <a:ext cx="675322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42F70-6313-4495-A92C-F385E99C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44" y="3929756"/>
            <a:ext cx="6067425" cy="1895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2574525"/>
            <a:ext cx="311720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17BFE0-6FEF-4B60-92BB-2A75F29A3435}"/>
              </a:ext>
            </a:extLst>
          </p:cNvPr>
          <p:cNvSpPr/>
          <p:nvPr/>
        </p:nvSpPr>
        <p:spPr>
          <a:xfrm>
            <a:off x="1616206" y="5274815"/>
            <a:ext cx="5867670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C7AE9-5F27-48FE-9AC5-A051E0A09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46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Textsimilarity</a:t>
            </a:r>
            <a:r>
              <a:rPr lang="en-US" sz="1800" dirty="0"/>
              <a:t> package has 3 modules separated by functionality and purpose</a:t>
            </a:r>
          </a:p>
          <a:p>
            <a:pPr lvl="1"/>
            <a:r>
              <a:rPr lang="en-US" sz="1800" dirty="0"/>
              <a:t>Cleaning text</a:t>
            </a:r>
          </a:p>
          <a:p>
            <a:pPr lvl="2"/>
            <a:r>
              <a:rPr lang="en-US" sz="1800" dirty="0"/>
              <a:t>Class to load supporting dictionaries and instances only once during initialization</a:t>
            </a:r>
          </a:p>
          <a:p>
            <a:pPr lvl="2"/>
            <a:r>
              <a:rPr lang="en-US" sz="1800" dirty="0"/>
              <a:t>Private method for calculating the Jaccard distance as a helper for spelling correction</a:t>
            </a:r>
          </a:p>
          <a:p>
            <a:pPr lvl="1"/>
            <a:r>
              <a:rPr lang="en-US" sz="1800" dirty="0"/>
              <a:t>Loading a language model</a:t>
            </a:r>
          </a:p>
          <a:p>
            <a:pPr lvl="2"/>
            <a:r>
              <a:rPr lang="en-US" sz="1800" dirty="0"/>
              <a:t>One class per model to load</a:t>
            </a:r>
          </a:p>
          <a:p>
            <a:pPr lvl="2"/>
            <a:r>
              <a:rPr lang="en-US" sz="1800" dirty="0"/>
              <a:t>Private methods for tokenizing data and retrieving text embeddings </a:t>
            </a:r>
          </a:p>
          <a:p>
            <a:pPr lvl="1"/>
            <a:r>
              <a:rPr lang="en-US" sz="1800" dirty="0"/>
              <a:t>Ranking a text corpus</a:t>
            </a:r>
          </a:p>
          <a:p>
            <a:pPr lvl="2"/>
            <a:r>
              <a:rPr lang="en-US" sz="1800" dirty="0"/>
              <a:t>One class per ranker</a:t>
            </a:r>
          </a:p>
          <a:p>
            <a:pPr lvl="2"/>
            <a:r>
              <a:rPr lang="en-US" sz="1800" dirty="0"/>
              <a:t>Private methods for calculating cosine similarity and creating a dictionary of embeddings</a:t>
            </a:r>
          </a:p>
        </p:txBody>
      </p:sp>
    </p:spTree>
    <p:extLst>
      <p:ext uri="{BB962C8B-B14F-4D97-AF65-F5344CB8AC3E}">
        <p14:creationId xmlns:p14="http://schemas.microsoft.com/office/powerpoint/2010/main" val="160831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62979" cy="3849624"/>
          </a:xfrm>
        </p:spPr>
        <p:txBody>
          <a:bodyPr>
            <a:noAutofit/>
          </a:bodyPr>
          <a:lstStyle/>
          <a:p>
            <a:r>
              <a:rPr lang="en-US" sz="1800" dirty="0"/>
              <a:t>The ranker objects in the rankers module take in a language model as an input parameter. </a:t>
            </a:r>
          </a:p>
          <a:p>
            <a:pPr lvl="1"/>
            <a:r>
              <a:rPr lang="en-US" sz="1800" dirty="0"/>
              <a:t>Allows language model complexity to remain abstracted from the user.</a:t>
            </a:r>
          </a:p>
          <a:p>
            <a:pPr lvl="1"/>
            <a:r>
              <a:rPr lang="en-US" sz="1800" dirty="0"/>
              <a:t>Calls private methods in the model object to tokenize the data and get embeddings.</a:t>
            </a:r>
          </a:p>
          <a:p>
            <a:pPr lvl="1"/>
            <a:r>
              <a:rPr lang="en-US" sz="1800" dirty="0"/>
              <a:t>To rank the corpus based on a given text, the user just needs to call </a:t>
            </a:r>
            <a:r>
              <a:rPr lang="en-US" sz="1800" dirty="0" err="1"/>
              <a:t>rank_on_similarity</a:t>
            </a:r>
            <a:r>
              <a:rPr lang="en-US" sz="1800" dirty="0"/>
              <a:t>() passing in the target text.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60585-D60A-4DB3-AF0E-65892056B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8"/>
          <a:stretch/>
        </p:blipFill>
        <p:spPr>
          <a:xfrm>
            <a:off x="6391923" y="2443507"/>
            <a:ext cx="5471604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145-7804-4F32-9831-0B340932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5880-AABA-471F-8893-EABA1C7B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</a:t>
            </a:r>
            <a:r>
              <a:rPr lang="en-US" sz="1600" dirty="0" err="1"/>
              <a:t>CleanText</a:t>
            </a:r>
            <a:r>
              <a:rPr lang="en-US" sz="1600" dirty="0"/>
              <a:t> object allows users to have better ranked results by not including profane text and by correcting spelling errors; however, if for instance a user knew their text was already clean then they could choose to save time and skip this step. Then they could continue to use the </a:t>
            </a:r>
            <a:r>
              <a:rPr lang="en-US" sz="1600" dirty="0" err="1"/>
              <a:t>text_models</a:t>
            </a:r>
            <a:r>
              <a:rPr lang="en-US" sz="1600" dirty="0"/>
              <a:t> and rankers modules as normal.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AA2F-5522-46E4-B9C9-0CC9B8AE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48579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{42265421-E9F0-400A-B25A-7C5EEED5EC73}tf11531919_win32</Template>
  <TotalTime>152</TotalTime>
  <Words>382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SavonVTI</vt:lpstr>
      <vt:lpstr>Text similarity</vt:lpstr>
      <vt:lpstr>Background</vt:lpstr>
      <vt:lpstr>Use Cases</vt:lpstr>
      <vt:lpstr>Use Cases</vt:lpstr>
      <vt:lpstr>DEMO</vt:lpstr>
      <vt:lpstr>Design</vt:lpstr>
      <vt:lpstr>Design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</dc:title>
  <dc:creator>Nalani Chun</dc:creator>
  <cp:lastModifiedBy>Nalani Chun</cp:lastModifiedBy>
  <cp:revision>47</cp:revision>
  <dcterms:created xsi:type="dcterms:W3CDTF">2022-03-01T02:51:18Z</dcterms:created>
  <dcterms:modified xsi:type="dcterms:W3CDTF">2022-03-01T05:27:40Z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