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6"/>
  </p:notesMasterIdLst>
  <p:sldIdLst>
    <p:sldId id="264" r:id="rId5"/>
    <p:sldId id="313" r:id="rId6"/>
    <p:sldId id="314" r:id="rId7"/>
    <p:sldId id="320" r:id="rId8"/>
    <p:sldId id="318" r:id="rId9"/>
    <p:sldId id="315" r:id="rId10"/>
    <p:sldId id="321" r:id="rId11"/>
    <p:sldId id="322" r:id="rId12"/>
    <p:sldId id="319" r:id="rId13"/>
    <p:sldId id="316" r:id="rId14"/>
    <p:sldId id="31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3/3/2022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3/3/2022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3/3/2022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en-US" sz="6800" dirty="0"/>
              <a:t>Text similarity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Nalani Schumacher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1CC71-056D-4411-A7DB-3491E90D4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8D2B1-A747-498B-814E-683AA5AE5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66656"/>
            <a:ext cx="10740500" cy="4678532"/>
          </a:xfrm>
        </p:spPr>
        <p:txBody>
          <a:bodyPr>
            <a:normAutofit/>
          </a:bodyPr>
          <a:lstStyle/>
          <a:p>
            <a:r>
              <a:rPr lang="en-US" sz="2000" dirty="0"/>
              <a:t>Tools</a:t>
            </a:r>
          </a:p>
          <a:p>
            <a:pPr lvl="1"/>
            <a:r>
              <a:rPr lang="en-US" sz="1800" dirty="0"/>
              <a:t>Travis-CI</a:t>
            </a:r>
          </a:p>
          <a:p>
            <a:pPr lvl="2"/>
            <a:r>
              <a:rPr lang="en-US" sz="1800" dirty="0"/>
              <a:t>Run all tests &amp; generate coverage report</a:t>
            </a:r>
          </a:p>
          <a:p>
            <a:pPr lvl="1"/>
            <a:r>
              <a:rPr lang="en-US" sz="1800" dirty="0" err="1"/>
              <a:t>Unittest</a:t>
            </a:r>
            <a:endParaRPr lang="en-US" sz="1800" dirty="0"/>
          </a:p>
          <a:p>
            <a:pPr lvl="2"/>
            <a:r>
              <a:rPr lang="en-US" sz="1800" dirty="0"/>
              <a:t>Set up / tear down methods </a:t>
            </a:r>
          </a:p>
          <a:p>
            <a:r>
              <a:rPr lang="en-US" sz="2000" dirty="0"/>
              <a:t>Design</a:t>
            </a:r>
          </a:p>
          <a:p>
            <a:pPr lvl="1"/>
            <a:r>
              <a:rPr lang="en-US" sz="1800" dirty="0"/>
              <a:t>Verb or action prefix on methods for clarity: “calculate”, “get”, “tokenize”, “rank”</a:t>
            </a:r>
          </a:p>
          <a:p>
            <a:pPr lvl="2"/>
            <a:r>
              <a:rPr lang="en-US" sz="1800" dirty="0"/>
              <a:t>Easier to understand, clearer expectations </a:t>
            </a:r>
          </a:p>
          <a:p>
            <a:pPr lvl="1"/>
            <a:r>
              <a:rPr lang="en-US" sz="1800" dirty="0"/>
              <a:t>Separating functionality: modules, classes, methods</a:t>
            </a:r>
          </a:p>
          <a:p>
            <a:pPr lvl="2"/>
            <a:r>
              <a:rPr lang="en-US" sz="1800" dirty="0"/>
              <a:t>Easily extendable and modifiable </a:t>
            </a:r>
          </a:p>
          <a:p>
            <a:pPr lvl="1"/>
            <a:r>
              <a:rPr lang="en-US" sz="1800" dirty="0"/>
              <a:t>Abstraction, information hiding</a:t>
            </a:r>
          </a:p>
          <a:p>
            <a:pPr lvl="2"/>
            <a:r>
              <a:rPr lang="en-US" sz="1800" dirty="0"/>
              <a:t>Easier to use</a:t>
            </a:r>
          </a:p>
        </p:txBody>
      </p:sp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6C721652-B7A2-4EB4-B098-B758FA70A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212" y="771657"/>
            <a:ext cx="4658738" cy="2720063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31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CB79F-46A5-4A6E-8DE9-E7C430C46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A30E2-793E-4813-A476-4780B5AB7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79321"/>
            <a:ext cx="10058400" cy="47457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In the package:</a:t>
            </a:r>
          </a:p>
          <a:p>
            <a:r>
              <a:rPr lang="en-US" sz="1800" dirty="0"/>
              <a:t>Cross-modality expansion such as with text to image similarity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In the clean text module and text models module:</a:t>
            </a:r>
          </a:p>
          <a:p>
            <a:r>
              <a:rPr lang="en-US" sz="1800" dirty="0"/>
              <a:t>Add support for other languages besides English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In text models module:</a:t>
            </a:r>
          </a:p>
          <a:p>
            <a:r>
              <a:rPr lang="en-US" sz="1800" dirty="0"/>
              <a:t>Add more natural language models 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In the rankers module:</a:t>
            </a:r>
          </a:p>
          <a:p>
            <a:r>
              <a:rPr lang="en-US" sz="1800" dirty="0"/>
              <a:t>Add other rankers</a:t>
            </a:r>
          </a:p>
          <a:p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4FB762-FFA2-4B54-8318-1106D127E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952" y="3839577"/>
            <a:ext cx="6167503" cy="2521689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116054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BE74-391E-41A7-B1D6-534C9B8D3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2BFDB-6C01-4121-A4D7-F222EA046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060272" cy="3849624"/>
          </a:xfrm>
        </p:spPr>
        <p:txBody>
          <a:bodyPr/>
          <a:lstStyle/>
          <a:p>
            <a:r>
              <a:rPr lang="en-US" dirty="0"/>
              <a:t>Large natural language models with contextual, semantic word embeddings allow for text comparison</a:t>
            </a:r>
          </a:p>
          <a:p>
            <a:endParaRPr lang="en-US" dirty="0"/>
          </a:p>
          <a:p>
            <a:r>
              <a:rPr lang="en-US" dirty="0"/>
              <a:t>Text similarity ranking</a:t>
            </a:r>
          </a:p>
          <a:p>
            <a:pPr lvl="1"/>
            <a:r>
              <a:rPr lang="en-US" dirty="0"/>
              <a:t>Words</a:t>
            </a:r>
          </a:p>
          <a:p>
            <a:pPr lvl="1"/>
            <a:r>
              <a:rPr lang="en-US" dirty="0"/>
              <a:t>Short Phrases 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Text pre-processing</a:t>
            </a:r>
          </a:p>
          <a:p>
            <a:pPr lvl="1"/>
            <a:r>
              <a:rPr lang="en-US" dirty="0"/>
              <a:t>Spelling</a:t>
            </a:r>
          </a:p>
          <a:p>
            <a:pPr lvl="1"/>
            <a:r>
              <a:rPr lang="en-US" dirty="0"/>
              <a:t>Profanity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4A503C-8874-4049-96AA-A66ED1F654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74" r="7398"/>
          <a:stretch/>
        </p:blipFill>
        <p:spPr>
          <a:xfrm>
            <a:off x="6489576" y="1523169"/>
            <a:ext cx="5060272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024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D862A-EC9D-4312-B4DD-C375C7005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2AC74-9547-46B6-AD10-35F0C41FD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2743200"/>
            <a:ext cx="2652944" cy="137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Given a query</a:t>
            </a:r>
          </a:p>
          <a:p>
            <a:r>
              <a:rPr lang="en-US" sz="1800" dirty="0"/>
              <a:t>Get related key words and phrases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68706E-9447-4250-9646-665B3CE63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720" y="0"/>
            <a:ext cx="4594559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9A849F-2862-4B15-8160-2BC5EC181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974" y="0"/>
            <a:ext cx="4345145" cy="68580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3203816-4E05-4D83-A9B7-AAC621C3058E}"/>
              </a:ext>
            </a:extLst>
          </p:cNvPr>
          <p:cNvSpPr/>
          <p:nvPr/>
        </p:nvSpPr>
        <p:spPr>
          <a:xfrm>
            <a:off x="3798719" y="3675355"/>
            <a:ext cx="1794299" cy="914400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3270305-A777-4797-BD7D-AFEBF085D7A6}"/>
              </a:ext>
            </a:extLst>
          </p:cNvPr>
          <p:cNvSpPr/>
          <p:nvPr/>
        </p:nvSpPr>
        <p:spPr>
          <a:xfrm>
            <a:off x="7837973" y="4492101"/>
            <a:ext cx="1794299" cy="550416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B81C3B0-D549-43BF-85B3-E51D96D3C8DF}"/>
              </a:ext>
            </a:extLst>
          </p:cNvPr>
          <p:cNvSpPr/>
          <p:nvPr/>
        </p:nvSpPr>
        <p:spPr>
          <a:xfrm>
            <a:off x="7837973" y="5825231"/>
            <a:ext cx="1794299" cy="550416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97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D862A-EC9D-4312-B4DD-C375C7005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2AC74-9547-46B6-AD10-35F0C41FD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2652944" cy="137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Given a query</a:t>
            </a:r>
          </a:p>
          <a:p>
            <a:r>
              <a:rPr lang="en-US" sz="1800" dirty="0"/>
              <a:t>Get related key words and phrases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9AF6E2-E9AC-4FE3-BD5D-DF576021C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957" y="1414822"/>
            <a:ext cx="6753225" cy="18383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042F70-6313-4495-A92C-F385E99CA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144" y="3929756"/>
            <a:ext cx="6067425" cy="1895475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3270305-A777-4797-BD7D-AFEBF085D7A6}"/>
              </a:ext>
            </a:extLst>
          </p:cNvPr>
          <p:cNvSpPr/>
          <p:nvPr/>
        </p:nvSpPr>
        <p:spPr>
          <a:xfrm>
            <a:off x="7837973" y="2574525"/>
            <a:ext cx="3117209" cy="550416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017BFE0-6FEF-4B60-92BB-2A75F29A3435}"/>
              </a:ext>
            </a:extLst>
          </p:cNvPr>
          <p:cNvSpPr/>
          <p:nvPr/>
        </p:nvSpPr>
        <p:spPr>
          <a:xfrm>
            <a:off x="1616206" y="5274815"/>
            <a:ext cx="5867670" cy="550416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37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CC7AE9-5F27-48FE-9AC5-A051E0A092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104619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5CA03-4D6C-4350-A0D6-D3742919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CC800-E1EC-4F42-9D20-789390E4C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Textsimilarity</a:t>
            </a:r>
            <a:r>
              <a:rPr lang="en-US" sz="1800" dirty="0"/>
              <a:t> package has 3 modules separated by functionality and purpose</a:t>
            </a:r>
          </a:p>
          <a:p>
            <a:pPr lvl="1"/>
            <a:r>
              <a:rPr lang="en-US" sz="1800" dirty="0"/>
              <a:t>Cleaning text</a:t>
            </a:r>
          </a:p>
          <a:p>
            <a:pPr lvl="2"/>
            <a:r>
              <a:rPr lang="en-US" sz="1800" dirty="0"/>
              <a:t>Class to load supporting dictionaries and instances only once during initialization</a:t>
            </a:r>
          </a:p>
          <a:p>
            <a:pPr lvl="2"/>
            <a:r>
              <a:rPr lang="en-US" sz="1800" dirty="0"/>
              <a:t>Private method for calculating the Jaccard distance as a helper for spelling correction</a:t>
            </a:r>
          </a:p>
          <a:p>
            <a:pPr lvl="1"/>
            <a:r>
              <a:rPr lang="en-US" sz="1800" dirty="0"/>
              <a:t>Loading a language model</a:t>
            </a:r>
          </a:p>
          <a:p>
            <a:pPr lvl="2"/>
            <a:r>
              <a:rPr lang="en-US" sz="1800" dirty="0"/>
              <a:t>One class per model to load</a:t>
            </a:r>
          </a:p>
          <a:p>
            <a:pPr lvl="2"/>
            <a:r>
              <a:rPr lang="en-US" sz="1800" dirty="0"/>
              <a:t>Private methods for tokenizing data and retrieving text embeddings </a:t>
            </a:r>
          </a:p>
          <a:p>
            <a:pPr lvl="1"/>
            <a:r>
              <a:rPr lang="en-US" sz="1800" dirty="0"/>
              <a:t>Ranking a text corpus</a:t>
            </a:r>
          </a:p>
          <a:p>
            <a:pPr lvl="2"/>
            <a:r>
              <a:rPr lang="en-US" sz="1800" dirty="0"/>
              <a:t>One class per ranker</a:t>
            </a:r>
          </a:p>
          <a:p>
            <a:pPr lvl="2"/>
            <a:r>
              <a:rPr lang="en-US" sz="1800" dirty="0"/>
              <a:t>Private methods for calculating cosine similarity and creating a dictionary of embeddings</a:t>
            </a:r>
          </a:p>
        </p:txBody>
      </p:sp>
    </p:spTree>
    <p:extLst>
      <p:ext uri="{BB962C8B-B14F-4D97-AF65-F5344CB8AC3E}">
        <p14:creationId xmlns:p14="http://schemas.microsoft.com/office/powerpoint/2010/main" val="1608319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5CA03-4D6C-4350-A0D6-D3742919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CC800-E1EC-4F42-9D20-789390E4C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262979" cy="3849624"/>
          </a:xfrm>
        </p:spPr>
        <p:txBody>
          <a:bodyPr>
            <a:noAutofit/>
          </a:bodyPr>
          <a:lstStyle/>
          <a:p>
            <a:r>
              <a:rPr lang="en-US" sz="1800" dirty="0"/>
              <a:t>The ranker objects in the rankers module take in a language model as an input parameter. </a:t>
            </a:r>
          </a:p>
          <a:p>
            <a:pPr lvl="1"/>
            <a:r>
              <a:rPr lang="en-US" sz="1800" dirty="0"/>
              <a:t>Allows language model complexity to remain abstracted from the user.</a:t>
            </a:r>
          </a:p>
          <a:p>
            <a:pPr lvl="1"/>
            <a:r>
              <a:rPr lang="en-US" sz="1800" dirty="0"/>
              <a:t>Calls private methods in the model object to tokenize the data and get embeddings.</a:t>
            </a:r>
          </a:p>
          <a:p>
            <a:pPr lvl="1"/>
            <a:r>
              <a:rPr lang="en-US" sz="1800" dirty="0"/>
              <a:t>To rank the corpus based on a given text, the user just needs to call </a:t>
            </a:r>
            <a:r>
              <a:rPr lang="en-US" sz="1800" dirty="0" err="1"/>
              <a:t>rank_on_similarity</a:t>
            </a:r>
            <a:r>
              <a:rPr lang="en-US" sz="1800" dirty="0"/>
              <a:t>() passing in the target text.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C060585-D60A-4DB3-AF0E-65892056B2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78"/>
          <a:stretch/>
        </p:blipFill>
        <p:spPr>
          <a:xfrm>
            <a:off x="6391923" y="2443507"/>
            <a:ext cx="5471604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781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FB145-7804-4F32-9831-0B3409322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95880-AABA-471F-8893-EABA1C7B2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The </a:t>
            </a:r>
            <a:r>
              <a:rPr lang="en-US" sz="1600" dirty="0" err="1"/>
              <a:t>CleanText</a:t>
            </a:r>
            <a:r>
              <a:rPr lang="en-US" sz="1600" dirty="0"/>
              <a:t> object allows users to have better ranked results by not including profane text and by correcting spelling errors; however, if for instance a user knew their text was already clean then they could choose to save time and skip this step. Then they could continue to use the </a:t>
            </a:r>
            <a:r>
              <a:rPr lang="en-US" sz="1600" dirty="0" err="1"/>
              <a:t>text_models</a:t>
            </a:r>
            <a:r>
              <a:rPr lang="en-US" sz="1600" dirty="0"/>
              <a:t> and rankers modules as normal.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112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4AA2F-5522-46E4-B9C9-0CC9B8AE21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Structure</a:t>
            </a:r>
          </a:p>
        </p:txBody>
      </p:sp>
    </p:spTree>
    <p:extLst>
      <p:ext uri="{BB962C8B-B14F-4D97-AF65-F5344CB8AC3E}">
        <p14:creationId xmlns:p14="http://schemas.microsoft.com/office/powerpoint/2010/main" val="24857990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{42265421-E9F0-400A-B25A-7C5EEED5EC73}tf11531919_win32</Template>
  <TotalTime>205</TotalTime>
  <Words>382</Words>
  <Application>Microsoft Office PowerPoint</Application>
  <PresentationFormat>Widescreen</PresentationFormat>
  <Paragraphs>65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Avenir Next LT Pro</vt:lpstr>
      <vt:lpstr>Avenir Next LT Pro Light</vt:lpstr>
      <vt:lpstr>Calibri</vt:lpstr>
      <vt:lpstr>Garamond</vt:lpstr>
      <vt:lpstr>SavonVTI</vt:lpstr>
      <vt:lpstr>Text similarity</vt:lpstr>
      <vt:lpstr>Background</vt:lpstr>
      <vt:lpstr>Use Cases</vt:lpstr>
      <vt:lpstr>Use Cases</vt:lpstr>
      <vt:lpstr>DEMO</vt:lpstr>
      <vt:lpstr>Design</vt:lpstr>
      <vt:lpstr>Design</vt:lpstr>
      <vt:lpstr>Design</vt:lpstr>
      <vt:lpstr>Project Structure</vt:lpstr>
      <vt:lpstr>Lessons Learned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similarity</dc:title>
  <dc:creator>Nalani Chun</dc:creator>
  <cp:lastModifiedBy>Nalani Chun</cp:lastModifiedBy>
  <cp:revision>49</cp:revision>
  <dcterms:created xsi:type="dcterms:W3CDTF">2022-03-01T02:51:18Z</dcterms:created>
  <dcterms:modified xsi:type="dcterms:W3CDTF">2022-03-04T05:31:41Z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