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sldIdLst>
    <p:sldId id="257" r:id="rId5"/>
    <p:sldId id="258" r:id="rId6"/>
    <p:sldId id="260" r:id="rId7"/>
    <p:sldId id="261" r:id="rId8"/>
    <p:sldId id="262" r:id="rId9"/>
    <p:sldId id="263" r:id="rId10"/>
    <p:sldId id="264" r:id="rId11"/>
    <p:sldId id="265" r:id="rId12"/>
    <p:sldId id="267" r:id="rId13"/>
    <p:sldId id="266"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81" d="100"/>
          <a:sy n="81" d="100"/>
        </p:scale>
        <p:origin x="754"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8.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CUREFIND healthcare</a:t>
            </a:r>
            <a:br>
              <a:rPr lang="en-US" dirty="0"/>
            </a:br>
            <a:r>
              <a:rPr lang="en-US" dirty="0"/>
              <a:t>REMINDER  APPLICATION </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8" y="4276447"/>
            <a:ext cx="4838149" cy="665735"/>
          </a:xfrm>
          <a:gradFill>
            <a:gsLst>
              <a:gs pos="8000">
                <a:schemeClr val="tx2"/>
              </a:gs>
              <a:gs pos="100000">
                <a:schemeClr val="accent2"/>
              </a:gs>
            </a:gsLst>
            <a:lin ang="14400000" scaled="0"/>
          </a:gradFill>
        </p:spPr>
        <p:txBody>
          <a:bodyPr/>
          <a:lstStyle/>
          <a:p>
            <a:r>
              <a:rPr lang="en-US" dirty="0"/>
              <a:t>AI SOLUTION FOR INDUSTRIES</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0D72C-D227-4776-9E3B-8D09F58D1747}"/>
              </a:ext>
            </a:extLst>
          </p:cNvPr>
          <p:cNvSpPr>
            <a:spLocks noGrp="1"/>
          </p:cNvSpPr>
          <p:nvPr>
            <p:ph type="title"/>
          </p:nvPr>
        </p:nvSpPr>
        <p:spPr/>
        <p:txBody>
          <a:bodyPr/>
          <a:lstStyle/>
          <a:p>
            <a:r>
              <a:rPr lang="en-US" dirty="0"/>
              <a:t>Solution  techniques </a:t>
            </a:r>
            <a:br>
              <a:rPr lang="en-US" dirty="0"/>
            </a:br>
            <a:endParaRPr lang="en-US" dirty="0"/>
          </a:p>
        </p:txBody>
      </p:sp>
      <p:sp>
        <p:nvSpPr>
          <p:cNvPr id="2" name="Text Placeholder 1">
            <a:extLst>
              <a:ext uri="{FF2B5EF4-FFF2-40B4-BE49-F238E27FC236}">
                <a16:creationId xmlns:a16="http://schemas.microsoft.com/office/drawing/2014/main" id="{65E6333D-C549-4A57-B609-2FA2E790D9F1}"/>
              </a:ext>
            </a:extLst>
          </p:cNvPr>
          <p:cNvSpPr>
            <a:spLocks noGrp="1"/>
          </p:cNvSpPr>
          <p:nvPr>
            <p:ph type="body" sz="quarter" idx="12"/>
          </p:nvPr>
        </p:nvSpPr>
        <p:spPr>
          <a:noFill/>
        </p:spPr>
        <p:txBody>
          <a:bodyPr/>
          <a:lstStyle/>
          <a:p>
            <a:r>
              <a:rPr lang="en-US" dirty="0"/>
              <a:t>Solutions to supervised machine learning.</a:t>
            </a:r>
          </a:p>
        </p:txBody>
      </p:sp>
      <p:sp>
        <p:nvSpPr>
          <p:cNvPr id="3" name="Slide Number Placeholder 2">
            <a:extLst>
              <a:ext uri="{FF2B5EF4-FFF2-40B4-BE49-F238E27FC236}">
                <a16:creationId xmlns:a16="http://schemas.microsoft.com/office/drawing/2014/main" id="{386B3C27-6F19-41D2-88CA-8A7CFB28C1F4}"/>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5" name="object 7" descr="Beige rectangle">
            <a:extLst>
              <a:ext uri="{FF2B5EF4-FFF2-40B4-BE49-F238E27FC236}">
                <a16:creationId xmlns:a16="http://schemas.microsoft.com/office/drawing/2014/main" id="{16593983-AEC5-4450-A5CD-B66EE3F91D94}"/>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8" name="Rectangle 7"/>
          <p:cNvSpPr/>
          <p:nvPr/>
        </p:nvSpPr>
        <p:spPr>
          <a:xfrm>
            <a:off x="440745" y="3005646"/>
            <a:ext cx="10628770" cy="2554545"/>
          </a:xfrm>
          <a:prstGeom prst="rect">
            <a:avLst/>
          </a:prstGeom>
        </p:spPr>
        <p:txBody>
          <a:bodyPr wrap="square">
            <a:spAutoFit/>
          </a:bodyPr>
          <a:lstStyle/>
          <a:p>
            <a:r>
              <a:rPr lang="en-US" sz="1600" dirty="0">
                <a:solidFill>
                  <a:srgbClr val="000000"/>
                </a:solidFill>
                <a:latin typeface="Arial" panose="020B0604020202020204" pitchFamily="34" charset="0"/>
              </a:rPr>
              <a:t>The software uses supervised machine learning, natural language processing (NLP), and integration with electronic health records (EHR) to manage drug scheduling. </a:t>
            </a:r>
          </a:p>
          <a:p>
            <a:endParaRPr lang="en-ZA" sz="1600" dirty="0">
              <a:solidFill>
                <a:srgbClr val="000000"/>
              </a:solidFill>
              <a:latin typeface="Arial" panose="020B0604020202020204" pitchFamily="34" charset="0"/>
            </a:endParaRPr>
          </a:p>
          <a:p>
            <a:r>
              <a:rPr lang="en-US" sz="1600" dirty="0">
                <a:solidFill>
                  <a:srgbClr val="000000"/>
                </a:solidFill>
                <a:latin typeface="Arial" panose="020B0604020202020204" pitchFamily="34" charset="0"/>
              </a:rPr>
              <a:t>Supervised Machine Learning</a:t>
            </a:r>
            <a:r>
              <a:rPr lang="en-US" sz="1600" b="1" dirty="0">
                <a:solidFill>
                  <a:srgbClr val="000000"/>
                </a:solidFill>
                <a:latin typeface="Arial" panose="020B0604020202020204" pitchFamily="34" charset="0"/>
              </a:rPr>
              <a:t>: </a:t>
            </a:r>
            <a:r>
              <a:rPr lang="en-US" sz="1600" dirty="0">
                <a:solidFill>
                  <a:srgbClr val="000000"/>
                </a:solidFill>
                <a:latin typeface="Arial" panose="020B0604020202020204" pitchFamily="34" charset="0"/>
              </a:rPr>
              <a:t>Analysis of </a:t>
            </a:r>
            <a:r>
              <a:rPr lang="en-US" sz="1600" dirty="0" err="1">
                <a:solidFill>
                  <a:srgbClr val="000000"/>
                </a:solidFill>
                <a:latin typeface="Arial" panose="020B0604020202020204" pitchFamily="34" charset="0"/>
              </a:rPr>
              <a:t>Behavioural</a:t>
            </a:r>
            <a:r>
              <a:rPr lang="en-US" sz="1600" dirty="0">
                <a:solidFill>
                  <a:srgbClr val="000000"/>
                </a:solidFill>
                <a:latin typeface="Arial" panose="020B0604020202020204" pitchFamily="34" charset="0"/>
              </a:rPr>
              <a:t> Patterns: </a:t>
            </a:r>
          </a:p>
          <a:p>
            <a:pPr marL="285750" indent="-285750">
              <a:buFont typeface="Arial" panose="020B0604020202020204" pitchFamily="34" charset="0"/>
              <a:buChar char="•"/>
            </a:pPr>
            <a:r>
              <a:rPr lang="en-US" sz="1600" dirty="0">
                <a:solidFill>
                  <a:srgbClr val="000000"/>
                </a:solidFill>
                <a:latin typeface="Arial" panose="020B0604020202020204" pitchFamily="34" charset="0"/>
              </a:rPr>
              <a:t>The software examines past data on drug adherence, mood swings, and behavioral trends using supervised artificial intelligence.</a:t>
            </a:r>
          </a:p>
          <a:p>
            <a:endParaRPr lang="en-US" sz="1600" dirty="0">
              <a:solidFill>
                <a:srgbClr val="000000"/>
              </a:solidFill>
              <a:latin typeface="Arial" panose="020B0604020202020204" pitchFamily="34" charset="0"/>
            </a:endParaRPr>
          </a:p>
          <a:p>
            <a:r>
              <a:rPr lang="en-US" sz="1600" dirty="0">
                <a:solidFill>
                  <a:srgbClr val="000000"/>
                </a:solidFill>
                <a:latin typeface="Arial" panose="020B0604020202020204" pitchFamily="34" charset="0"/>
              </a:rPr>
              <a:t>Adaptive Reminders</a:t>
            </a:r>
            <a:r>
              <a:rPr lang="en-US" sz="1600" b="1" dirty="0">
                <a:solidFill>
                  <a:srgbClr val="000000"/>
                </a:solidFill>
                <a:latin typeface="Arial" panose="020B0604020202020204" pitchFamily="34" charset="0"/>
              </a:rPr>
              <a:t>:</a:t>
            </a:r>
          </a:p>
          <a:p>
            <a:pPr marL="285750" indent="-285750">
              <a:buFont typeface="Arial" panose="020B0604020202020204" pitchFamily="34" charset="0"/>
              <a:buChar char="•"/>
            </a:pPr>
            <a:r>
              <a:rPr lang="en-US" sz="1600" dirty="0">
                <a:solidFill>
                  <a:srgbClr val="000000"/>
                </a:solidFill>
                <a:latin typeface="Arial" panose="020B0604020202020204" pitchFamily="34" charset="0"/>
              </a:rPr>
              <a:t>The software continually adjusts the number and duration of reminders to better meet user needs through learning from interactions and responses.</a:t>
            </a:r>
          </a:p>
        </p:txBody>
      </p:sp>
    </p:spTree>
    <p:extLst>
      <p:ext uri="{BB962C8B-B14F-4D97-AF65-F5344CB8AC3E}">
        <p14:creationId xmlns:p14="http://schemas.microsoft.com/office/powerpoint/2010/main" val="290359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a:xfrm>
            <a:off x="722099" y="465286"/>
            <a:ext cx="7560000" cy="370166"/>
          </a:xfrm>
        </p:spPr>
        <p:txBody>
          <a:bodyPr/>
          <a:lstStyle/>
          <a:p>
            <a:r>
              <a:rPr lang="en-US" dirty="0" err="1"/>
              <a:t>Nlp</a:t>
            </a:r>
            <a:r>
              <a:rPr lang="en-US" dirty="0"/>
              <a:t>, speech recognition or speech synthesis, deep learning</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type="body" sz="quarter" idx="12"/>
          </p:nvPr>
        </p:nvSpPr>
        <p:spPr/>
        <p:txBody>
          <a:bodyPr/>
          <a:lstStyle/>
          <a:p>
            <a:r>
              <a:rPr lang="en-US" b="1" noProof="1">
                <a:solidFill>
                  <a:schemeClr val="accent2"/>
                </a:solidFill>
                <a:latin typeface="+mj-lt"/>
              </a:rPr>
              <a:t>Curefind – 10 MILE</a:t>
            </a:r>
            <a:br>
              <a:rPr lang="en-US" sz="1200" dirty="0"/>
            </a:br>
            <a:endParaRPr lang="en-US" sz="1200" dirty="0"/>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2" name="Rectangle 1"/>
          <p:cNvSpPr/>
          <p:nvPr/>
        </p:nvSpPr>
        <p:spPr>
          <a:xfrm>
            <a:off x="525951" y="2602261"/>
            <a:ext cx="10701825" cy="3754874"/>
          </a:xfrm>
          <a:prstGeom prst="rect">
            <a:avLst/>
          </a:prstGeom>
        </p:spPr>
        <p:txBody>
          <a:bodyPr wrap="square">
            <a:spAutoFit/>
          </a:bodyPr>
          <a:lstStyle/>
          <a:p>
            <a:r>
              <a:rPr lang="en-ZA" sz="1400" b="1" i="1" dirty="0">
                <a:solidFill>
                  <a:srgbClr val="000000"/>
                </a:solidFill>
                <a:latin typeface="Arial" panose="020B0604020202020204" pitchFamily="34" charset="0"/>
              </a:rPr>
              <a:t>Natural Language Processing (NLP): </a:t>
            </a:r>
            <a:endParaRPr lang="en-ZA" sz="1400" dirty="0">
              <a:solidFill>
                <a:srgbClr val="000000"/>
              </a:solidFill>
              <a:latin typeface="Arial" panose="020B0604020202020204" pitchFamily="34" charset="0"/>
            </a:endParaRPr>
          </a:p>
          <a:p>
            <a:r>
              <a:rPr lang="en-US" sz="1400" dirty="0">
                <a:solidFill>
                  <a:srgbClr val="000000"/>
                </a:solidFill>
                <a:latin typeface="Arial" panose="020B0604020202020204" pitchFamily="34" charset="0"/>
              </a:rPr>
              <a:t>Individualized Notices</a:t>
            </a:r>
            <a:r>
              <a:rPr lang="en-US" sz="1400" b="1" dirty="0">
                <a:solidFill>
                  <a:srgbClr val="000000"/>
                </a:solidFill>
                <a:latin typeface="Arial" panose="020B0604020202020204" pitchFamily="34" charset="0"/>
              </a:rPr>
              <a:t>:</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NLP algorithms produce tailored and contextually appropriate alerts for recalling medications.</a:t>
            </a:r>
          </a:p>
          <a:p>
            <a:endParaRPr lang="en-ZA" sz="1400" dirty="0">
              <a:latin typeface="Calibri" panose="020F0502020204030204" pitchFamily="34" charset="0"/>
            </a:endParaRPr>
          </a:p>
          <a:p>
            <a:r>
              <a:rPr lang="en-ZA" sz="1400" b="1" i="1" dirty="0">
                <a:latin typeface="Calibri" panose="020F0502020204030204" pitchFamily="34" charset="0"/>
              </a:rPr>
              <a:t>Voice Recognition and Synthesis: </a:t>
            </a:r>
            <a:endParaRPr lang="en-ZA" sz="1400" dirty="0">
              <a:latin typeface="Calibri" panose="020F0502020204030204" pitchFamily="34" charset="0"/>
            </a:endParaRPr>
          </a:p>
          <a:p>
            <a:pPr marL="285750" indent="-285750">
              <a:buFont typeface="Arial" panose="020B0604020202020204" pitchFamily="34" charset="0"/>
              <a:buChar char="•"/>
            </a:pPr>
            <a:r>
              <a:rPr lang="en-US" sz="1400" dirty="0">
                <a:latin typeface="Arial" panose="020B0604020202020204" pitchFamily="34" charset="0"/>
              </a:rPr>
              <a:t>Speech Recognition</a:t>
            </a:r>
            <a:br>
              <a:rPr lang="en-US" sz="1400" dirty="0">
                <a:latin typeface="Arial" panose="020B0604020202020204" pitchFamily="34" charset="0"/>
              </a:rPr>
            </a:br>
            <a:r>
              <a:rPr lang="en-US" sz="1400" dirty="0">
                <a:latin typeface="Arial" panose="020B0604020202020204" pitchFamily="34" charset="0"/>
              </a:rPr>
              <a:t>Speech Synthesis</a:t>
            </a:r>
          </a:p>
          <a:p>
            <a:endParaRPr lang="en-US" sz="1400" dirty="0">
              <a:latin typeface="Arial" panose="020B0604020202020204" pitchFamily="34" charset="0"/>
            </a:endParaRPr>
          </a:p>
          <a:p>
            <a:r>
              <a:rPr lang="en-ZA" sz="1400" b="1" i="1" dirty="0">
                <a:latin typeface="Arial" panose="020B0604020202020204" pitchFamily="34" charset="0"/>
              </a:rPr>
              <a:t>EHR Integration</a:t>
            </a:r>
            <a:r>
              <a:rPr lang="en-ZA" sz="1400" b="1" dirty="0">
                <a:latin typeface="Arial" panose="020B0604020202020204" pitchFamily="34" charset="0"/>
              </a:rPr>
              <a:t>: </a:t>
            </a:r>
            <a:endParaRPr lang="en-ZA" sz="1400" dirty="0">
              <a:latin typeface="Arial" panose="020B0604020202020204" pitchFamily="34" charset="0"/>
            </a:endParaRPr>
          </a:p>
          <a:p>
            <a:r>
              <a:rPr lang="en-US" sz="1400" dirty="0">
                <a:latin typeface="Arial" panose="020B0604020202020204" pitchFamily="34" charset="0"/>
              </a:rPr>
              <a:t>Medical History Access</a:t>
            </a:r>
            <a:r>
              <a:rPr lang="en-US" sz="1400" b="1" dirty="0">
                <a:latin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rPr>
              <a:t>Through integration with EHR systems, the app may retrieve and utilize current, precise medical data to customize reminders and assistance according to the user's unique medical needs and prescription regimen. </a:t>
            </a:r>
          </a:p>
          <a:p>
            <a:endParaRPr lang="en-US" sz="1400" dirty="0">
              <a:latin typeface="Arial" panose="020B0604020202020204" pitchFamily="34" charset="0"/>
            </a:endParaRPr>
          </a:p>
          <a:p>
            <a:r>
              <a:rPr lang="en-ZA" sz="1400" b="1" dirty="0">
                <a:latin typeface="Arial" panose="020B0604020202020204" pitchFamily="34" charset="0"/>
              </a:rPr>
              <a:t>Deep Learning </a:t>
            </a:r>
            <a:endParaRPr lang="en-ZA" sz="1400" dirty="0">
              <a:latin typeface="Arial" panose="020B0604020202020204" pitchFamily="34" charset="0"/>
            </a:endParaRPr>
          </a:p>
          <a:p>
            <a:r>
              <a:rPr lang="en-US" sz="1400" dirty="0">
                <a:latin typeface="Arial" panose="020B0604020202020204" pitchFamily="34" charset="0"/>
              </a:rPr>
              <a:t>For our MR application, we will be using Convolutional Neural Networks (CNNs) </a:t>
            </a:r>
          </a:p>
          <a:p>
            <a:pPr marL="285750" indent="-285750">
              <a:buFont typeface="Arial" panose="020B0604020202020204" pitchFamily="34" charset="0"/>
              <a:buChar char="•"/>
            </a:pPr>
            <a:r>
              <a:rPr lang="en-US" sz="1400" dirty="0">
                <a:latin typeface="Arial" panose="020B0604020202020204" pitchFamily="34" charset="0"/>
              </a:rPr>
              <a:t>This deep learning network will help us in processing and making predictions from different types of data including text, images, and audio. </a:t>
            </a:r>
            <a:endParaRPr lang="en-ZA" dirty="0">
              <a:latin typeface="Arial" panose="020B0604020202020204" pitchFamily="34" charset="0"/>
            </a:endParaRPr>
          </a:p>
        </p:txBody>
      </p:sp>
    </p:spTree>
    <p:extLst>
      <p:ext uri="{BB962C8B-B14F-4D97-AF65-F5344CB8AC3E}">
        <p14:creationId xmlns:p14="http://schemas.microsoft.com/office/powerpoint/2010/main" val="111089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a:xfrm>
            <a:off x="684000" y="808186"/>
            <a:ext cx="8046762" cy="370166"/>
          </a:xfrm>
        </p:spPr>
        <p:txBody>
          <a:bodyPr/>
          <a:lstStyle/>
          <a:p>
            <a:r>
              <a:rPr lang="en-US" dirty="0"/>
              <a:t>Other features (</a:t>
            </a:r>
            <a:r>
              <a:rPr lang="en-US" dirty="0" err="1"/>
              <a:t>Chatbot</a:t>
            </a:r>
            <a:r>
              <a:rPr lang="en-US" dirty="0"/>
              <a:t>/ softbot)</a:t>
            </a:r>
            <a:br>
              <a:rPr lang="en-US" dirty="0"/>
            </a:br>
            <a:endParaRPr lang="en-US" dirty="0"/>
          </a:p>
        </p:txBody>
      </p:sp>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12</a:t>
            </a:fld>
            <a:endParaRPr lang="en-US" dirty="0"/>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 name="Rectangle 2"/>
          <p:cNvSpPr/>
          <p:nvPr/>
        </p:nvSpPr>
        <p:spPr>
          <a:xfrm>
            <a:off x="587285" y="2952116"/>
            <a:ext cx="9427153" cy="2308324"/>
          </a:xfrm>
          <a:prstGeom prst="rect">
            <a:avLst/>
          </a:prstGeom>
        </p:spPr>
        <p:txBody>
          <a:bodyPr wrap="square">
            <a:spAutoFit/>
          </a:bodyPr>
          <a:lstStyle/>
          <a:p>
            <a:pPr marL="285750" indent="-285750">
              <a:buFont typeface="Wingdings" panose="05000000000000000000" pitchFamily="2" charset="2"/>
              <a:buChar char="v"/>
            </a:pPr>
            <a:r>
              <a:rPr lang="en-US" sz="1600" dirty="0">
                <a:solidFill>
                  <a:srgbClr val="000000"/>
                </a:solidFill>
                <a:latin typeface="Arial" panose="020B0604020202020204" pitchFamily="34" charset="0"/>
              </a:rPr>
              <a:t>The app facilitates connection and care through advanced communication features. </a:t>
            </a:r>
            <a:endParaRPr lang="en-US" sz="1600" dirty="0">
              <a:solidFill>
                <a:srgbClr val="000000"/>
              </a:solidFill>
              <a:latin typeface="Calibri" panose="020F0502020204030204" pitchFamily="34" charset="0"/>
            </a:endParaRPr>
          </a:p>
          <a:p>
            <a:endParaRPr lang="en-ZA" sz="1600" dirty="0">
              <a:latin typeface="Calibri" panose="020F0502020204030204" pitchFamily="34" charset="0"/>
            </a:endParaRPr>
          </a:p>
          <a:p>
            <a:pPr marL="285750" indent="-285750">
              <a:buFont typeface="Wingdings" panose="05000000000000000000" pitchFamily="2" charset="2"/>
              <a:buChar char="v"/>
            </a:pPr>
            <a:r>
              <a:rPr lang="en-US" sz="1600" dirty="0">
                <a:latin typeface="Calibri" panose="020F0502020204030204" pitchFamily="34" charset="0"/>
              </a:rPr>
              <a:t>Users can engage with a sophisticated </a:t>
            </a:r>
            <a:r>
              <a:rPr lang="en-US" sz="1600" b="1" dirty="0" err="1">
                <a:latin typeface="Arial" panose="020B0604020202020204" pitchFamily="34" charset="0"/>
              </a:rPr>
              <a:t>chatbot</a:t>
            </a:r>
            <a:r>
              <a:rPr lang="en-US" sz="1600" b="1" dirty="0">
                <a:latin typeface="Arial" panose="020B0604020202020204" pitchFamily="34" charset="0"/>
              </a:rPr>
              <a:t> </a:t>
            </a:r>
            <a:r>
              <a:rPr lang="en-US" sz="1600" dirty="0">
                <a:latin typeface="Arial" panose="020B0604020202020204" pitchFamily="34" charset="0"/>
              </a:rPr>
              <a:t>for mood tracking, symptom reporting, and crisis support, while also receiving personalized guidance (Check-up date reminders and so on). </a:t>
            </a:r>
          </a:p>
          <a:p>
            <a:endParaRPr lang="en-US" sz="1600" dirty="0">
              <a:latin typeface="Arial" panose="020B0604020202020204" pitchFamily="34" charset="0"/>
            </a:endParaRPr>
          </a:p>
          <a:p>
            <a:r>
              <a:rPr lang="en-US" sz="1600" dirty="0">
                <a:latin typeface="Arial" panose="020B0604020202020204" pitchFamily="34" charset="0"/>
              </a:rPr>
              <a:t>Specifically, elderly users benefit from: </a:t>
            </a:r>
          </a:p>
          <a:p>
            <a:pPr marL="285750" indent="-285750">
              <a:buFont typeface="Arial" panose="020B0604020202020204" pitchFamily="34" charset="0"/>
              <a:buChar char="•"/>
            </a:pPr>
            <a:r>
              <a:rPr lang="en-ZA" sz="1600" dirty="0">
                <a:latin typeface="Arial" panose="020B0604020202020204" pitchFamily="34" charset="0"/>
              </a:rPr>
              <a:t>Access to medical professionals </a:t>
            </a:r>
          </a:p>
          <a:p>
            <a:pPr marL="285750" indent="-285750">
              <a:buFont typeface="Arial" panose="020B0604020202020204" pitchFamily="34" charset="0"/>
              <a:buChar char="•"/>
            </a:pPr>
            <a:r>
              <a:rPr lang="en-ZA" sz="1600" dirty="0">
                <a:latin typeface="Arial" panose="020B0604020202020204" pitchFamily="34" charset="0"/>
              </a:rPr>
              <a:t>Reducing hospitalization </a:t>
            </a:r>
          </a:p>
          <a:p>
            <a:pPr marL="285750" indent="-285750">
              <a:buFont typeface="Arial" panose="020B0604020202020204" pitchFamily="34" charset="0"/>
              <a:buChar char="•"/>
            </a:pPr>
            <a:r>
              <a:rPr lang="en-ZA" sz="1600" dirty="0">
                <a:latin typeface="Arial" panose="020B0604020202020204" pitchFamily="34" charset="0"/>
              </a:rPr>
              <a:t>Emergency visits. </a:t>
            </a:r>
          </a:p>
        </p:txBody>
      </p:sp>
    </p:spTree>
    <p:extLst>
      <p:ext uri="{BB962C8B-B14F-4D97-AF65-F5344CB8AC3E}">
        <p14:creationId xmlns:p14="http://schemas.microsoft.com/office/powerpoint/2010/main" val="61857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Worm view of buildings">
            <a:extLst>
              <a:ext uri="{FF2B5EF4-FFF2-40B4-BE49-F238E27FC236}">
                <a16:creationId xmlns:a16="http://schemas.microsoft.com/office/drawing/2014/main" id="{094A5D1B-B8BE-4CE8-8D90-3F36D4EADDEA}"/>
              </a:ext>
              <a:ext uri="{C183D7F6-B498-43B3-948B-1728B52AA6E4}">
                <adec:decorative xmlns:adec="http://schemas.microsoft.com/office/drawing/2017/decorative" val="0"/>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24" name="Rectangle 23">
            <a:extLst>
              <a:ext uri="{FF2B5EF4-FFF2-40B4-BE49-F238E27FC236}">
                <a16:creationId xmlns:a16="http://schemas.microsoft.com/office/drawing/2014/main" id="{4C9191F1-E8DF-4B64-8A28-BC458F6A039C}"/>
              </a:ext>
              <a:ext uri="{C183D7F6-B498-43B3-948B-1728B52AA6E4}">
                <adec:decorative xmlns:adec="http://schemas.microsoft.com/office/drawing/2017/decorative" val="1"/>
              </a:ext>
            </a:extLst>
          </p:cNvPr>
          <p:cNvSpPr/>
          <p:nvPr/>
        </p:nvSpPr>
        <p:spPr>
          <a:xfrm>
            <a:off x="180000" y="158951"/>
            <a:ext cx="7506675"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a:t>
            </a:r>
            <a:r>
              <a:rPr lang="en-US" sz="1600" dirty="0" err="1"/>
              <a:t>Curefind</a:t>
            </a:r>
            <a:r>
              <a:rPr lang="en-US" sz="1600" dirty="0"/>
              <a:t> App leverages AI, supervised machine learning, and natural language processing (NLP) to enhance medication adherence for older adults and individuals with chronic illnesses. </a:t>
            </a:r>
          </a:p>
          <a:p>
            <a:pPr algn="ctr"/>
            <a:r>
              <a:rPr lang="en-US" sz="1600" dirty="0"/>
              <a:t>The app addresses medication compliance challenges, especially for users with mental health conditions like autism and bipolar disorder. </a:t>
            </a:r>
          </a:p>
          <a:p>
            <a:pPr algn="ctr"/>
            <a:r>
              <a:rPr lang="en-US" sz="1600" dirty="0"/>
              <a:t>With real-time monitoring, data security, and user-friendly design, the app aims to reduce missed medication collection dates and improve overall patient care.</a:t>
            </a:r>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13</a:t>
            </a:fld>
            <a:endParaRPr lang="en-US" dirty="0"/>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3" name="Rectangle 32">
            <a:extLst>
              <a:ext uri="{FF2B5EF4-FFF2-40B4-BE49-F238E27FC236}">
                <a16:creationId xmlns:a16="http://schemas.microsoft.com/office/drawing/2014/main" id="{DF55647B-6250-409F-984B-A2399BBF5119}"/>
              </a:ext>
              <a:ext uri="{C183D7F6-B498-43B3-948B-1728B52AA6E4}">
                <adec:decorative xmlns:adec="http://schemas.microsoft.com/office/drawing/2017/decorative" val="1"/>
              </a:ext>
            </a:extLst>
          </p:cNvPr>
          <p:cNvSpPr/>
          <p:nvPr/>
        </p:nvSpPr>
        <p:spPr>
          <a:xfrm>
            <a:off x="3595129" y="536331"/>
            <a:ext cx="801026" cy="739450"/>
          </a:xfrm>
          <a:prstGeom prst="rect">
            <a:avLst/>
          </a:prstGeom>
          <a:noFill/>
          <a:ln w="6350">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descr="Icon Stethoscope ">
            <a:extLst>
              <a:ext uri="{FF2B5EF4-FFF2-40B4-BE49-F238E27FC236}">
                <a16:creationId xmlns:a16="http://schemas.microsoft.com/office/drawing/2014/main" id="{49C2930A-BA57-460C-81A6-F126250C3554}"/>
              </a:ext>
            </a:extLst>
          </p:cNvPr>
          <p:cNvGrpSpPr>
            <a:grpSpLocks noChangeAspect="1"/>
          </p:cNvGrpSpPr>
          <p:nvPr/>
        </p:nvGrpSpPr>
        <p:grpSpPr>
          <a:xfrm>
            <a:off x="3829456" y="717497"/>
            <a:ext cx="332372" cy="430129"/>
            <a:chOff x="5772150" y="3009900"/>
            <a:chExt cx="647700" cy="838200"/>
          </a:xfrm>
        </p:grpSpPr>
        <p:sp>
          <p:nvSpPr>
            <p:cNvPr id="19" name="Freeform: Shape 18">
              <a:extLst>
                <a:ext uri="{FF2B5EF4-FFF2-40B4-BE49-F238E27FC236}">
                  <a16:creationId xmlns:a16="http://schemas.microsoft.com/office/drawing/2014/main" id="{242E6F12-4FB5-4776-8A61-3CC1958EF92F}"/>
                </a:ext>
              </a:extLst>
            </p:cNvPr>
            <p:cNvSpPr/>
            <p:nvPr/>
          </p:nvSpPr>
          <p:spPr>
            <a:xfrm>
              <a:off x="5772150" y="3009900"/>
              <a:ext cx="647700" cy="838200"/>
            </a:xfrm>
            <a:custGeom>
              <a:avLst/>
              <a:gdLst>
                <a:gd name="connsiteX0" fmla="*/ 542925 w 647700"/>
                <a:gd name="connsiteY0" fmla="*/ 381000 h 838200"/>
                <a:gd name="connsiteX1" fmla="*/ 476250 w 647700"/>
                <a:gd name="connsiteY1" fmla="*/ 314325 h 838200"/>
                <a:gd name="connsiteX2" fmla="*/ 542925 w 647700"/>
                <a:gd name="connsiteY2" fmla="*/ 247650 h 838200"/>
                <a:gd name="connsiteX3" fmla="*/ 609600 w 647700"/>
                <a:gd name="connsiteY3" fmla="*/ 314325 h 838200"/>
                <a:gd name="connsiteX4" fmla="*/ 542925 w 647700"/>
                <a:gd name="connsiteY4" fmla="*/ 381000 h 838200"/>
                <a:gd name="connsiteX5" fmla="*/ 647700 w 647700"/>
                <a:gd name="connsiteY5" fmla="*/ 314325 h 838200"/>
                <a:gd name="connsiteX6" fmla="*/ 542925 w 647700"/>
                <a:gd name="connsiteY6" fmla="*/ 209550 h 838200"/>
                <a:gd name="connsiteX7" fmla="*/ 438150 w 647700"/>
                <a:gd name="connsiteY7" fmla="*/ 314325 h 838200"/>
                <a:gd name="connsiteX8" fmla="*/ 514350 w 647700"/>
                <a:gd name="connsiteY8" fmla="*/ 415290 h 838200"/>
                <a:gd name="connsiteX9" fmla="*/ 514350 w 647700"/>
                <a:gd name="connsiteY9" fmla="*/ 638175 h 838200"/>
                <a:gd name="connsiteX10" fmla="*/ 371475 w 647700"/>
                <a:gd name="connsiteY10" fmla="*/ 781050 h 838200"/>
                <a:gd name="connsiteX11" fmla="*/ 228600 w 647700"/>
                <a:gd name="connsiteY11" fmla="*/ 638175 h 838200"/>
                <a:gd name="connsiteX12" fmla="*/ 228600 w 647700"/>
                <a:gd name="connsiteY12" fmla="*/ 541020 h 838200"/>
                <a:gd name="connsiteX13" fmla="*/ 400050 w 647700"/>
                <a:gd name="connsiteY13" fmla="*/ 342900 h 838200"/>
                <a:gd name="connsiteX14" fmla="*/ 381000 w 647700"/>
                <a:gd name="connsiteY14" fmla="*/ 310515 h 838200"/>
                <a:gd name="connsiteX15" fmla="*/ 381000 w 647700"/>
                <a:gd name="connsiteY15" fmla="*/ 76200 h 838200"/>
                <a:gd name="connsiteX16" fmla="*/ 331470 w 647700"/>
                <a:gd name="connsiteY16" fmla="*/ 20003 h 838200"/>
                <a:gd name="connsiteX17" fmla="*/ 304800 w 647700"/>
                <a:gd name="connsiteY17" fmla="*/ 0 h 838200"/>
                <a:gd name="connsiteX18" fmla="*/ 295275 w 647700"/>
                <a:gd name="connsiteY18" fmla="*/ 0 h 838200"/>
                <a:gd name="connsiteX19" fmla="*/ 257175 w 647700"/>
                <a:gd name="connsiteY19" fmla="*/ 38100 h 838200"/>
                <a:gd name="connsiteX20" fmla="*/ 295275 w 647700"/>
                <a:gd name="connsiteY20" fmla="*/ 76200 h 838200"/>
                <a:gd name="connsiteX21" fmla="*/ 304800 w 647700"/>
                <a:gd name="connsiteY21" fmla="*/ 76200 h 838200"/>
                <a:gd name="connsiteX22" fmla="*/ 331470 w 647700"/>
                <a:gd name="connsiteY22" fmla="*/ 59055 h 838200"/>
                <a:gd name="connsiteX23" fmla="*/ 342900 w 647700"/>
                <a:gd name="connsiteY23" fmla="*/ 76200 h 838200"/>
                <a:gd name="connsiteX24" fmla="*/ 342900 w 647700"/>
                <a:gd name="connsiteY24" fmla="*/ 310515 h 838200"/>
                <a:gd name="connsiteX25" fmla="*/ 323850 w 647700"/>
                <a:gd name="connsiteY25" fmla="*/ 342900 h 838200"/>
                <a:gd name="connsiteX26" fmla="*/ 200025 w 647700"/>
                <a:gd name="connsiteY26" fmla="*/ 466725 h 838200"/>
                <a:gd name="connsiteX27" fmla="*/ 76200 w 647700"/>
                <a:gd name="connsiteY27" fmla="*/ 342900 h 838200"/>
                <a:gd name="connsiteX28" fmla="*/ 57150 w 647700"/>
                <a:gd name="connsiteY28" fmla="*/ 310515 h 838200"/>
                <a:gd name="connsiteX29" fmla="*/ 57150 w 647700"/>
                <a:gd name="connsiteY29" fmla="*/ 76200 h 838200"/>
                <a:gd name="connsiteX30" fmla="*/ 68580 w 647700"/>
                <a:gd name="connsiteY30" fmla="*/ 59055 h 838200"/>
                <a:gd name="connsiteX31" fmla="*/ 95250 w 647700"/>
                <a:gd name="connsiteY31" fmla="*/ 76200 h 838200"/>
                <a:gd name="connsiteX32" fmla="*/ 104775 w 647700"/>
                <a:gd name="connsiteY32" fmla="*/ 76200 h 838200"/>
                <a:gd name="connsiteX33" fmla="*/ 142875 w 647700"/>
                <a:gd name="connsiteY33" fmla="*/ 38100 h 838200"/>
                <a:gd name="connsiteX34" fmla="*/ 104775 w 647700"/>
                <a:gd name="connsiteY34" fmla="*/ 0 h 838200"/>
                <a:gd name="connsiteX35" fmla="*/ 95250 w 647700"/>
                <a:gd name="connsiteY35" fmla="*/ 0 h 838200"/>
                <a:gd name="connsiteX36" fmla="*/ 68580 w 647700"/>
                <a:gd name="connsiteY36" fmla="*/ 20003 h 838200"/>
                <a:gd name="connsiteX37" fmla="*/ 19050 w 647700"/>
                <a:gd name="connsiteY37" fmla="*/ 76200 h 838200"/>
                <a:gd name="connsiteX38" fmla="*/ 19050 w 647700"/>
                <a:gd name="connsiteY38" fmla="*/ 310515 h 838200"/>
                <a:gd name="connsiteX39" fmla="*/ 0 w 647700"/>
                <a:gd name="connsiteY39" fmla="*/ 342900 h 838200"/>
                <a:gd name="connsiteX40" fmla="*/ 171450 w 647700"/>
                <a:gd name="connsiteY40" fmla="*/ 541020 h 838200"/>
                <a:gd name="connsiteX41" fmla="*/ 171450 w 647700"/>
                <a:gd name="connsiteY41" fmla="*/ 638175 h 838200"/>
                <a:gd name="connsiteX42" fmla="*/ 371475 w 647700"/>
                <a:gd name="connsiteY42" fmla="*/ 838200 h 838200"/>
                <a:gd name="connsiteX43" fmla="*/ 571500 w 647700"/>
                <a:gd name="connsiteY43" fmla="*/ 638175 h 838200"/>
                <a:gd name="connsiteX44" fmla="*/ 571500 w 647700"/>
                <a:gd name="connsiteY44" fmla="*/ 415290 h 838200"/>
                <a:gd name="connsiteX45" fmla="*/ 647700 w 647700"/>
                <a:gd name="connsiteY45" fmla="*/ 314325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47700" h="838200">
                  <a:moveTo>
                    <a:pt x="542925" y="381000"/>
                  </a:moveTo>
                  <a:cubicBezTo>
                    <a:pt x="505778" y="381000"/>
                    <a:pt x="476250" y="351473"/>
                    <a:pt x="476250" y="314325"/>
                  </a:cubicBezTo>
                  <a:cubicBezTo>
                    <a:pt x="476250" y="277178"/>
                    <a:pt x="505778" y="247650"/>
                    <a:pt x="542925" y="247650"/>
                  </a:cubicBezTo>
                  <a:cubicBezTo>
                    <a:pt x="580073" y="247650"/>
                    <a:pt x="609600" y="277178"/>
                    <a:pt x="609600" y="314325"/>
                  </a:cubicBezTo>
                  <a:cubicBezTo>
                    <a:pt x="609600" y="351473"/>
                    <a:pt x="580073" y="381000"/>
                    <a:pt x="542925" y="381000"/>
                  </a:cubicBezTo>
                  <a:close/>
                  <a:moveTo>
                    <a:pt x="647700" y="314325"/>
                  </a:moveTo>
                  <a:cubicBezTo>
                    <a:pt x="647700" y="256223"/>
                    <a:pt x="601028" y="209550"/>
                    <a:pt x="542925" y="209550"/>
                  </a:cubicBezTo>
                  <a:cubicBezTo>
                    <a:pt x="484823" y="209550"/>
                    <a:pt x="438150" y="256223"/>
                    <a:pt x="438150" y="314325"/>
                  </a:cubicBezTo>
                  <a:cubicBezTo>
                    <a:pt x="438150" y="361950"/>
                    <a:pt x="470535" y="402908"/>
                    <a:pt x="514350" y="415290"/>
                  </a:cubicBezTo>
                  <a:lnTo>
                    <a:pt x="514350" y="638175"/>
                  </a:lnTo>
                  <a:cubicBezTo>
                    <a:pt x="514350" y="717233"/>
                    <a:pt x="450533" y="781050"/>
                    <a:pt x="371475" y="781050"/>
                  </a:cubicBezTo>
                  <a:cubicBezTo>
                    <a:pt x="292418" y="781050"/>
                    <a:pt x="228600" y="717233"/>
                    <a:pt x="228600" y="638175"/>
                  </a:cubicBezTo>
                  <a:lnTo>
                    <a:pt x="228600" y="541020"/>
                  </a:lnTo>
                  <a:cubicBezTo>
                    <a:pt x="325755" y="526733"/>
                    <a:pt x="400050" y="443865"/>
                    <a:pt x="400050" y="342900"/>
                  </a:cubicBezTo>
                  <a:cubicBezTo>
                    <a:pt x="400050" y="328613"/>
                    <a:pt x="392430" y="316230"/>
                    <a:pt x="381000" y="310515"/>
                  </a:cubicBezTo>
                  <a:lnTo>
                    <a:pt x="381000" y="76200"/>
                  </a:lnTo>
                  <a:cubicBezTo>
                    <a:pt x="381000" y="47625"/>
                    <a:pt x="359093" y="23813"/>
                    <a:pt x="331470" y="20003"/>
                  </a:cubicBezTo>
                  <a:cubicBezTo>
                    <a:pt x="327660" y="8573"/>
                    <a:pt x="317183" y="0"/>
                    <a:pt x="304800" y="0"/>
                  </a:cubicBezTo>
                  <a:lnTo>
                    <a:pt x="295275" y="0"/>
                  </a:lnTo>
                  <a:cubicBezTo>
                    <a:pt x="274320" y="0"/>
                    <a:pt x="257175" y="17145"/>
                    <a:pt x="257175" y="38100"/>
                  </a:cubicBezTo>
                  <a:cubicBezTo>
                    <a:pt x="257175" y="59055"/>
                    <a:pt x="274320" y="76200"/>
                    <a:pt x="295275" y="76200"/>
                  </a:cubicBezTo>
                  <a:lnTo>
                    <a:pt x="304800" y="76200"/>
                  </a:lnTo>
                  <a:cubicBezTo>
                    <a:pt x="316230" y="76200"/>
                    <a:pt x="326708" y="68580"/>
                    <a:pt x="331470" y="59055"/>
                  </a:cubicBezTo>
                  <a:cubicBezTo>
                    <a:pt x="338138" y="61913"/>
                    <a:pt x="342900" y="68580"/>
                    <a:pt x="342900" y="76200"/>
                  </a:cubicBezTo>
                  <a:lnTo>
                    <a:pt x="342900" y="310515"/>
                  </a:lnTo>
                  <a:cubicBezTo>
                    <a:pt x="331470" y="317183"/>
                    <a:pt x="323850" y="329565"/>
                    <a:pt x="323850" y="342900"/>
                  </a:cubicBezTo>
                  <a:cubicBezTo>
                    <a:pt x="323850" y="411480"/>
                    <a:pt x="268605" y="466725"/>
                    <a:pt x="200025" y="466725"/>
                  </a:cubicBezTo>
                  <a:cubicBezTo>
                    <a:pt x="131445" y="466725"/>
                    <a:pt x="76200" y="411480"/>
                    <a:pt x="76200" y="342900"/>
                  </a:cubicBezTo>
                  <a:cubicBezTo>
                    <a:pt x="76200" y="328613"/>
                    <a:pt x="68580" y="316230"/>
                    <a:pt x="57150" y="310515"/>
                  </a:cubicBezTo>
                  <a:lnTo>
                    <a:pt x="57150" y="76200"/>
                  </a:lnTo>
                  <a:cubicBezTo>
                    <a:pt x="57150" y="68580"/>
                    <a:pt x="61913" y="61913"/>
                    <a:pt x="68580" y="59055"/>
                  </a:cubicBezTo>
                  <a:cubicBezTo>
                    <a:pt x="73343" y="69533"/>
                    <a:pt x="82868" y="76200"/>
                    <a:pt x="95250" y="76200"/>
                  </a:cubicBezTo>
                  <a:lnTo>
                    <a:pt x="104775" y="76200"/>
                  </a:lnTo>
                  <a:cubicBezTo>
                    <a:pt x="125730" y="76200"/>
                    <a:pt x="142875" y="59055"/>
                    <a:pt x="142875" y="38100"/>
                  </a:cubicBezTo>
                  <a:cubicBezTo>
                    <a:pt x="142875" y="17145"/>
                    <a:pt x="125730" y="0"/>
                    <a:pt x="104775" y="0"/>
                  </a:cubicBezTo>
                  <a:lnTo>
                    <a:pt x="95250" y="0"/>
                  </a:lnTo>
                  <a:cubicBezTo>
                    <a:pt x="82868" y="0"/>
                    <a:pt x="72390" y="8573"/>
                    <a:pt x="68580" y="20003"/>
                  </a:cubicBezTo>
                  <a:cubicBezTo>
                    <a:pt x="40957" y="23813"/>
                    <a:pt x="19050" y="47625"/>
                    <a:pt x="19050" y="76200"/>
                  </a:cubicBezTo>
                  <a:lnTo>
                    <a:pt x="19050" y="310515"/>
                  </a:lnTo>
                  <a:cubicBezTo>
                    <a:pt x="7620" y="317183"/>
                    <a:pt x="0" y="329565"/>
                    <a:pt x="0" y="342900"/>
                  </a:cubicBezTo>
                  <a:cubicBezTo>
                    <a:pt x="0" y="443865"/>
                    <a:pt x="74295" y="526733"/>
                    <a:pt x="171450" y="541020"/>
                  </a:cubicBezTo>
                  <a:lnTo>
                    <a:pt x="171450" y="638175"/>
                  </a:lnTo>
                  <a:cubicBezTo>
                    <a:pt x="171450" y="748665"/>
                    <a:pt x="260985" y="838200"/>
                    <a:pt x="371475" y="838200"/>
                  </a:cubicBezTo>
                  <a:cubicBezTo>
                    <a:pt x="481965" y="838200"/>
                    <a:pt x="571500" y="748665"/>
                    <a:pt x="571500" y="638175"/>
                  </a:cubicBezTo>
                  <a:lnTo>
                    <a:pt x="571500" y="415290"/>
                  </a:lnTo>
                  <a:cubicBezTo>
                    <a:pt x="615315" y="402908"/>
                    <a:pt x="647700" y="361950"/>
                    <a:pt x="647700" y="314325"/>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BD8EA7DE-86F4-478B-9D9B-28A0D3E0D041}"/>
                </a:ext>
              </a:extLst>
            </p:cNvPr>
            <p:cNvSpPr/>
            <p:nvPr/>
          </p:nvSpPr>
          <p:spPr>
            <a:xfrm>
              <a:off x="6267450" y="327660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7137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Tebogo Molokwane</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r>
              <a:rPr lang="en-US" dirty="0"/>
              <a:t>curefind@healthcare.com</a:t>
            </a:r>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r>
              <a:rPr lang="en-US" dirty="0"/>
              <a:t>016-445-7677</a:t>
            </a:r>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dirty="0"/>
              <a:t>HEALTHCARE REPRESENTATIVE</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dirty="0"/>
              <a:t>OUR BIG </a:t>
            </a:r>
            <a:br>
              <a:rPr lang="en-US" dirty="0"/>
            </a:br>
            <a:r>
              <a:rPr lang="en-US" dirty="0"/>
              <a:t>IDEA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 Placeholder 1"/>
          <p:cNvSpPr>
            <a:spLocks noGrp="1"/>
          </p:cNvSpPr>
          <p:nvPr>
            <p:ph type="body" sz="quarter" idx="13"/>
          </p:nvPr>
        </p:nvSpPr>
        <p:spPr>
          <a:xfrm>
            <a:off x="1713142" y="144380"/>
            <a:ext cx="5743031" cy="6545178"/>
          </a:xfrm>
        </p:spPr>
        <p:txBody>
          <a:bodyPr/>
          <a:lstStyle/>
          <a:p>
            <a:r>
              <a:rPr lang="en-ZA" sz="3200" b="1" dirty="0"/>
              <a:t>Project Members</a:t>
            </a:r>
          </a:p>
          <a:p>
            <a:r>
              <a:rPr lang="en-ZA" sz="1800" dirty="0"/>
              <a:t>T.B </a:t>
            </a:r>
            <a:r>
              <a:rPr lang="en-ZA" sz="1800" dirty="0" err="1"/>
              <a:t>Mokoena</a:t>
            </a:r>
            <a:r>
              <a:rPr lang="en-ZA" sz="1800" dirty="0"/>
              <a:t> - 222314249 (Leader)	</a:t>
            </a:r>
          </a:p>
          <a:p>
            <a:r>
              <a:rPr lang="en-ZA" sz="1800" dirty="0"/>
              <a:t>M. </a:t>
            </a:r>
            <a:r>
              <a:rPr lang="en-ZA" sz="1800" dirty="0" err="1"/>
              <a:t>Naledi</a:t>
            </a:r>
            <a:r>
              <a:rPr lang="en-ZA" sz="1800" dirty="0"/>
              <a:t> - 222028750 		</a:t>
            </a:r>
          </a:p>
          <a:p>
            <a:r>
              <a:rPr lang="en-ZA" sz="1800" dirty="0"/>
              <a:t>T.G Molokwane - 221874895 		</a:t>
            </a:r>
          </a:p>
          <a:p>
            <a:r>
              <a:rPr lang="en-ZA" sz="1800" dirty="0"/>
              <a:t>S </a:t>
            </a:r>
            <a:r>
              <a:rPr lang="en-ZA" sz="1800" dirty="0" err="1"/>
              <a:t>Mngomeni</a:t>
            </a:r>
            <a:r>
              <a:rPr lang="en-ZA" sz="1800" dirty="0"/>
              <a:t> - 222328436 		</a:t>
            </a:r>
          </a:p>
          <a:p>
            <a:r>
              <a:rPr lang="en-ZA" sz="1800" dirty="0"/>
              <a:t>K.Z </a:t>
            </a:r>
            <a:r>
              <a:rPr lang="en-ZA" sz="1800" dirty="0" err="1"/>
              <a:t>Mahlangu</a:t>
            </a:r>
            <a:r>
              <a:rPr lang="en-ZA" sz="1800" dirty="0"/>
              <a:t> -221977015 		</a:t>
            </a:r>
          </a:p>
          <a:p>
            <a:r>
              <a:rPr lang="en-ZA" sz="1800" dirty="0"/>
              <a:t>T </a:t>
            </a:r>
            <a:r>
              <a:rPr lang="en-ZA" sz="1800" dirty="0" err="1"/>
              <a:t>Motaung</a:t>
            </a:r>
            <a:r>
              <a:rPr lang="en-ZA" sz="1800" dirty="0"/>
              <a:t> - 222197897 	 	</a:t>
            </a:r>
          </a:p>
          <a:p>
            <a:r>
              <a:rPr lang="en-ZA" sz="1800" dirty="0"/>
              <a:t>K.T </a:t>
            </a:r>
            <a:r>
              <a:rPr lang="en-ZA" sz="1800" dirty="0" err="1"/>
              <a:t>Nkhatho</a:t>
            </a:r>
            <a:r>
              <a:rPr lang="en-ZA" sz="1800" dirty="0"/>
              <a:t> - 222071338 	</a:t>
            </a:r>
          </a:p>
          <a:p>
            <a:r>
              <a:rPr lang="en-ZA" sz="1800" dirty="0"/>
              <a:t>K.C </a:t>
            </a:r>
            <a:r>
              <a:rPr lang="en-ZA" sz="1800" dirty="0" err="1"/>
              <a:t>Koza</a:t>
            </a:r>
            <a:r>
              <a:rPr lang="en-ZA" sz="1800" dirty="0"/>
              <a:t> - 221415920 		</a:t>
            </a:r>
          </a:p>
          <a:p>
            <a:r>
              <a:rPr lang="en-ZA" sz="1800" dirty="0"/>
              <a:t>T. </a:t>
            </a:r>
            <a:r>
              <a:rPr lang="en-ZA" sz="1800" dirty="0" err="1"/>
              <a:t>Tlhatlha</a:t>
            </a:r>
            <a:r>
              <a:rPr lang="en-ZA" sz="1800" dirty="0"/>
              <a:t> - 222329890 		</a:t>
            </a:r>
          </a:p>
          <a:p>
            <a:r>
              <a:rPr lang="en-ZA" sz="1800" dirty="0"/>
              <a:t>K. </a:t>
            </a:r>
            <a:r>
              <a:rPr lang="en-ZA" sz="1800"/>
              <a:t>Lehoko </a:t>
            </a:r>
            <a:r>
              <a:rPr lang="en-ZA" sz="1800" dirty="0"/>
              <a:t>- 222445777  </a:t>
            </a:r>
            <a:r>
              <a:rPr lang="en-ZA" dirty="0"/>
              <a:t>	</a:t>
            </a:r>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a:p>
            <a:endParaRPr lang="en-ZA" dirty="0"/>
          </a:p>
        </p:txBody>
      </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1439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CONTENT</a:t>
            </a:r>
          </a:p>
        </p:txBody>
      </p:sp>
      <p:sp>
        <p:nvSpPr>
          <p:cNvPr id="20" name="Footer Placeholder 19">
            <a:extLst>
              <a:ext uri="{FF2B5EF4-FFF2-40B4-BE49-F238E27FC236}">
                <a16:creationId xmlns:a16="http://schemas.microsoft.com/office/drawing/2014/main" id="{B898379A-942F-47A5-80B4-B1C6F09FCB41}"/>
              </a:ext>
            </a:extLst>
          </p:cNvPr>
          <p:cNvSpPr>
            <a:spLocks noGrp="1"/>
          </p:cNvSpPr>
          <p:nvPr>
            <p:ph type="ftr" sz="quarter" idx="10"/>
          </p:nvPr>
        </p:nvSpPr>
        <p:spPr/>
        <p:txBody>
          <a:bodyPr/>
          <a:lstStyle/>
          <a:p>
            <a:r>
              <a:rPr lang="en-US" dirty="0"/>
              <a:t>* According to a Survey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396893" y="3109679"/>
            <a:ext cx="1978776" cy="2294013"/>
          </a:xfrm>
        </p:spPr>
        <p:txBody>
          <a:bodyPr/>
          <a:lstStyle/>
          <a:p>
            <a:r>
              <a:rPr lang="en-US" sz="1800" dirty="0"/>
              <a:t>Ai Solution &amp;</a:t>
            </a:r>
          </a:p>
          <a:p>
            <a:r>
              <a:rPr lang="en-US" sz="1800" dirty="0"/>
              <a:t>Business objectives</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50372" y="5191260"/>
            <a:ext cx="1999889" cy="846137"/>
          </a:xfrm>
        </p:spPr>
        <p:txBody>
          <a:bodyPr/>
          <a:lstStyle/>
          <a:p>
            <a:r>
              <a:rPr lang="en-US" dirty="0"/>
              <a:t>*</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2614230" y="3164260"/>
            <a:ext cx="1944130" cy="2294012"/>
          </a:xfrm>
        </p:spPr>
        <p:txBody>
          <a:bodyPr/>
          <a:lstStyle/>
          <a:p>
            <a:r>
              <a:rPr lang="en-US" sz="1800" dirty="0"/>
              <a:t>Problem definition </a:t>
            </a:r>
          </a:p>
          <a:p>
            <a:r>
              <a:rPr lang="en-US" sz="1800" dirty="0"/>
              <a:t>&amp;</a:t>
            </a:r>
          </a:p>
          <a:p>
            <a:r>
              <a:rPr lang="en-US" sz="1800" dirty="0"/>
              <a:t>poster</a:t>
            </a: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4741334" y="3179828"/>
            <a:ext cx="1882135" cy="2294013"/>
          </a:xfrm>
        </p:spPr>
        <p:txBody>
          <a:bodyPr/>
          <a:lstStyle/>
          <a:p>
            <a:r>
              <a:rPr lang="en-US" sz="1800" dirty="0"/>
              <a:t>Ml approach, data &amp; model</a:t>
            </a:r>
          </a:p>
        </p:txBody>
      </p:sp>
      <p:sp>
        <p:nvSpPr>
          <p:cNvPr id="11" name="Text Placeholder 10">
            <a:extLst>
              <a:ext uri="{FF2B5EF4-FFF2-40B4-BE49-F238E27FC236}">
                <a16:creationId xmlns:a16="http://schemas.microsoft.com/office/drawing/2014/main" id="{DDFBC7A3-AAE6-4502-9D44-F253ED1E8F97}"/>
              </a:ext>
            </a:extLst>
          </p:cNvPr>
          <p:cNvSpPr>
            <a:spLocks noGrp="1"/>
          </p:cNvSpPr>
          <p:nvPr>
            <p:ph type="body" sz="quarter" idx="19"/>
          </p:nvPr>
        </p:nvSpPr>
        <p:spPr>
          <a:xfrm>
            <a:off x="6871161" y="3111327"/>
            <a:ext cx="2213947" cy="2294013"/>
          </a:xfrm>
        </p:spPr>
        <p:txBody>
          <a:bodyPr/>
          <a:lstStyle/>
          <a:p>
            <a:r>
              <a:rPr lang="en-US" sz="1800" dirty="0"/>
              <a:t>Time series analysis on data &amp;</a:t>
            </a:r>
          </a:p>
          <a:p>
            <a:r>
              <a:rPr lang="en-US" sz="1800" dirty="0"/>
              <a:t>Solution techniques </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422906" y="3105939"/>
            <a:ext cx="2337173" cy="2297753"/>
          </a:xfrm>
        </p:spPr>
        <p:txBody>
          <a:bodyPr/>
          <a:lstStyle/>
          <a:p>
            <a:r>
              <a:rPr lang="en-US" sz="1800" dirty="0" err="1"/>
              <a:t>Nlp</a:t>
            </a:r>
            <a:r>
              <a:rPr lang="en-US" sz="1800" dirty="0"/>
              <a:t>, speech recognition or speech synthesis, deep learning &amp;</a:t>
            </a:r>
          </a:p>
          <a:p>
            <a:r>
              <a:rPr lang="en-US" sz="1800" dirty="0"/>
              <a:t>Other features</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365027" y="2425001"/>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3605126" y="2437246"/>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a:xfrm>
            <a:off x="5903820" y="2437246"/>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8178726" y="2437246"/>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a:xfrm>
            <a:off x="10293571" y="2425001"/>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V="1">
            <a:off x="3759100" y="4527746"/>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A93ACF-485A-4938-9815-8D5DFE3128D2}"/>
              </a:ext>
              <a:ext uri="{C183D7F6-B498-43B3-948B-1728B52AA6E4}">
                <adec:decorative xmlns:adec="http://schemas.microsoft.com/office/drawing/2017/decorative" val="1"/>
              </a:ext>
            </a:extLst>
          </p:cNvPr>
          <p:cNvCxnSpPr>
            <a:cxnSpLocks/>
          </p:cNvCxnSpPr>
          <p:nvPr/>
        </p:nvCxnSpPr>
        <p:spPr>
          <a:xfrm flipV="1">
            <a:off x="6096000" y="4527746"/>
            <a:ext cx="1"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127351" y="222323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9769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F6A-636F-4857-B3DF-84C40FD31807}"/>
              </a:ext>
            </a:extLst>
          </p:cNvPr>
          <p:cNvSpPr>
            <a:spLocks noGrp="1"/>
          </p:cNvSpPr>
          <p:nvPr>
            <p:ph type="title"/>
          </p:nvPr>
        </p:nvSpPr>
        <p:spPr/>
        <p:txBody>
          <a:bodyPr/>
          <a:lstStyle/>
          <a:p>
            <a:r>
              <a:rPr lang="en-US" dirty="0"/>
              <a:t>Ai Solution</a:t>
            </a:r>
          </a:p>
        </p:txBody>
      </p:sp>
      <p:sp>
        <p:nvSpPr>
          <p:cNvPr id="8" name="Text Placeholder 7">
            <a:extLst>
              <a:ext uri="{FF2B5EF4-FFF2-40B4-BE49-F238E27FC236}">
                <a16:creationId xmlns:a16="http://schemas.microsoft.com/office/drawing/2014/main" id="{A36087DB-FF15-448E-ACA3-0466788AFD27}"/>
              </a:ext>
            </a:extLst>
          </p:cNvPr>
          <p:cNvSpPr>
            <a:spLocks noGrp="1"/>
          </p:cNvSpPr>
          <p:nvPr>
            <p:ph type="body" sz="quarter" idx="12"/>
          </p:nvPr>
        </p:nvSpPr>
        <p:spPr/>
        <p:txBody>
          <a:bodyPr/>
          <a:lstStyle/>
          <a:p>
            <a:r>
              <a:rPr lang="en-US" dirty="0"/>
              <a:t>CUREFINED APP ORIGIN</a:t>
            </a:r>
          </a:p>
        </p:txBody>
      </p:sp>
      <p:sp>
        <p:nvSpPr>
          <p:cNvPr id="4" name="Footer Placeholder 3">
            <a:extLst>
              <a:ext uri="{FF2B5EF4-FFF2-40B4-BE49-F238E27FC236}">
                <a16:creationId xmlns:a16="http://schemas.microsoft.com/office/drawing/2014/main" id="{6F1B296F-AA3C-49C5-A7FD-020BBA8074F5}"/>
              </a:ext>
            </a:extLst>
          </p:cNvPr>
          <p:cNvSpPr>
            <a:spLocks noGrp="1"/>
          </p:cNvSpPr>
          <p:nvPr>
            <p:ph type="ftr" sz="quarter" idx="10"/>
          </p:nvPr>
        </p:nvSpPr>
        <p:spPr/>
        <p:txBody>
          <a:bodyPr/>
          <a:lstStyle/>
          <a:p>
            <a:r>
              <a:rPr lang="en-US" dirty="0"/>
              <a:t>*Based on 1st year projections</a:t>
            </a:r>
          </a:p>
        </p:txBody>
      </p:sp>
      <p:sp>
        <p:nvSpPr>
          <p:cNvPr id="3" name="Slide Number Placeholder 2">
            <a:extLst>
              <a:ext uri="{FF2B5EF4-FFF2-40B4-BE49-F238E27FC236}">
                <a16:creationId xmlns:a16="http://schemas.microsoft.com/office/drawing/2014/main" id="{126DEDAB-4595-4AAB-8FB4-F3036F68D70A}"/>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9" name="object 7" descr="Beige rectangle">
            <a:extLst>
              <a:ext uri="{FF2B5EF4-FFF2-40B4-BE49-F238E27FC236}">
                <a16:creationId xmlns:a16="http://schemas.microsoft.com/office/drawing/2014/main" id="{C88E3957-6CDD-4061-AA83-A074A57C9C12}"/>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aphicFrame>
        <p:nvGraphicFramePr>
          <p:cNvPr id="16" name="Chart 15">
            <a:extLst>
              <a:ext uri="{FF2B5EF4-FFF2-40B4-BE49-F238E27FC236}">
                <a16:creationId xmlns:a16="http://schemas.microsoft.com/office/drawing/2014/main" id="{25D16D4D-7FFE-4B6D-9DF1-9256D3CB650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668797796"/>
              </p:ext>
            </p:extLst>
          </p:nvPr>
        </p:nvGraphicFramePr>
        <p:xfrm>
          <a:off x="3130405" y="1677250"/>
          <a:ext cx="1769456" cy="21639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D9564758-0CAF-4BB1-82E0-715E2BDC6B9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830718077"/>
              </p:ext>
            </p:extLst>
          </p:nvPr>
        </p:nvGraphicFramePr>
        <p:xfrm>
          <a:off x="5238992" y="1677250"/>
          <a:ext cx="1769456" cy="21639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7C2B1B69-3491-4723-B7A7-BB86FEFB7B5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893667448"/>
              </p:ext>
            </p:extLst>
          </p:nvPr>
        </p:nvGraphicFramePr>
        <p:xfrm>
          <a:off x="9520866" y="1677250"/>
          <a:ext cx="1769456" cy="2163990"/>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492900" y="2635519"/>
            <a:ext cx="7355100" cy="1200329"/>
          </a:xfrm>
          <a:prstGeom prst="rect">
            <a:avLst/>
          </a:prstGeom>
        </p:spPr>
        <p:txBody>
          <a:bodyPr wrap="square">
            <a:spAutoFit/>
          </a:bodyPr>
          <a:lstStyle/>
          <a:p>
            <a:r>
              <a:rPr lang="en-US" b="1" dirty="0">
                <a:solidFill>
                  <a:srgbClr val="000000"/>
                </a:solidFill>
                <a:latin typeface="Arial" panose="020B0604020202020204" pitchFamily="34" charset="0"/>
              </a:rPr>
              <a:t>AI Project in Python: </a:t>
            </a:r>
            <a:r>
              <a:rPr lang="en-US" dirty="0">
                <a:solidFill>
                  <a:srgbClr val="000000"/>
                </a:solidFill>
                <a:latin typeface="Arial" panose="020B0604020202020204" pitchFamily="34" charset="0"/>
              </a:rPr>
              <a:t>An AI Project called </a:t>
            </a:r>
            <a:r>
              <a:rPr lang="en-US" dirty="0" err="1">
                <a:solidFill>
                  <a:srgbClr val="000000"/>
                </a:solidFill>
                <a:latin typeface="Arial" panose="020B0604020202020204" pitchFamily="34" charset="0"/>
              </a:rPr>
              <a:t>Curefind</a:t>
            </a:r>
            <a:r>
              <a:rPr lang="en-US" dirty="0">
                <a:solidFill>
                  <a:srgbClr val="000000"/>
                </a:solidFill>
                <a:latin typeface="Arial" panose="020B0604020202020204" pitchFamily="34" charset="0"/>
              </a:rPr>
              <a:t> App will assist patients in taking their medication at the correct time by reminding them through alarms and depicting a graphic schedule or timetable of how their week is supposed to be.</a:t>
            </a:r>
            <a:endParaRPr lang="en-ZA" dirty="0"/>
          </a:p>
        </p:txBody>
      </p:sp>
    </p:spTree>
    <p:extLst>
      <p:ext uri="{BB962C8B-B14F-4D97-AF65-F5344CB8AC3E}">
        <p14:creationId xmlns:p14="http://schemas.microsoft.com/office/powerpoint/2010/main" val="334079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Business objectives</a:t>
            </a:r>
            <a:br>
              <a:rPr lang="en-US" dirty="0"/>
            </a:br>
            <a:endParaRPr lang="en-US" dirty="0"/>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10411784" y="473878"/>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grpSp>
        <p:nvGrpSpPr>
          <p:cNvPr id="69" name="Group 68" descr="Icon Plaster">
            <a:extLst>
              <a:ext uri="{FF2B5EF4-FFF2-40B4-BE49-F238E27FC236}">
                <a16:creationId xmlns:a16="http://schemas.microsoft.com/office/drawing/2014/main" id="{DB470874-CC94-462D-9F62-0D114CE75994}"/>
              </a:ext>
            </a:extLst>
          </p:cNvPr>
          <p:cNvGrpSpPr>
            <a:grpSpLocks noChangeAspect="1"/>
          </p:cNvGrpSpPr>
          <p:nvPr/>
        </p:nvGrpSpPr>
        <p:grpSpPr>
          <a:xfrm>
            <a:off x="10476004" y="970531"/>
            <a:ext cx="266395" cy="267026"/>
            <a:chOff x="4543214" y="4114712"/>
            <a:chExt cx="301914" cy="302629"/>
          </a:xfrm>
        </p:grpSpPr>
        <p:sp>
          <p:nvSpPr>
            <p:cNvPr id="46" name="Freeform: Shape 45">
              <a:extLst>
                <a:ext uri="{FF2B5EF4-FFF2-40B4-BE49-F238E27FC236}">
                  <a16:creationId xmlns:a16="http://schemas.microsoft.com/office/drawing/2014/main" id="{E5D7B243-4C7E-41A0-8DC9-7064981F3372}"/>
                </a:ext>
              </a:extLst>
            </p:cNvPr>
            <p:cNvSpPr/>
            <p:nvPr/>
          </p:nvSpPr>
          <p:spPr>
            <a:xfrm>
              <a:off x="4543292" y="4282753"/>
              <a:ext cx="134588" cy="134588"/>
            </a:xfrm>
            <a:custGeom>
              <a:avLst/>
              <a:gdLst>
                <a:gd name="connsiteX0" fmla="*/ 359379 w 352425"/>
                <a:gd name="connsiteY0" fmla="*/ 240430 h 352425"/>
                <a:gd name="connsiteX1" fmla="*/ 281731 w 352425"/>
                <a:gd name="connsiteY1" fmla="*/ 318078 h 352425"/>
                <a:gd name="connsiteX2" fmla="*/ 84278 w 352425"/>
                <a:gd name="connsiteY2" fmla="*/ 322707 h 352425"/>
                <a:gd name="connsiteX3" fmla="*/ 32176 w 352425"/>
                <a:gd name="connsiteY3" fmla="*/ 268519 h 352425"/>
                <a:gd name="connsiteX4" fmla="*/ 41892 w 352425"/>
                <a:gd name="connsiteY4" fmla="*/ 77076 h 352425"/>
                <a:gd name="connsiteX5" fmla="*/ 118968 w 352425"/>
                <a:gd name="connsiteY5" fmla="*/ 0 h 352425"/>
                <a:gd name="connsiteX6" fmla="*/ 359379 w 352425"/>
                <a:gd name="connsiteY6" fmla="*/ 24043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352425">
                  <a:moveTo>
                    <a:pt x="359379" y="240430"/>
                  </a:moveTo>
                  <a:lnTo>
                    <a:pt x="281731" y="318078"/>
                  </a:lnTo>
                  <a:cubicBezTo>
                    <a:pt x="228020" y="371818"/>
                    <a:pt x="141266" y="373932"/>
                    <a:pt x="84278" y="322707"/>
                  </a:cubicBezTo>
                  <a:cubicBezTo>
                    <a:pt x="66247" y="306495"/>
                    <a:pt x="48731" y="288255"/>
                    <a:pt x="32176" y="268519"/>
                  </a:cubicBezTo>
                  <a:cubicBezTo>
                    <a:pt x="-14230" y="212989"/>
                    <a:pt x="-9962" y="128911"/>
                    <a:pt x="41892" y="77076"/>
                  </a:cubicBezTo>
                  <a:lnTo>
                    <a:pt x="118968" y="0"/>
                  </a:lnTo>
                  <a:lnTo>
                    <a:pt x="359379" y="240430"/>
                  </a:lnTo>
                  <a:close/>
                </a:path>
              </a:pathLst>
            </a:custGeom>
            <a:solidFill>
              <a:schemeClr val="bg1"/>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CAD058DD-18E5-442F-856B-1D7CF5154784}"/>
                </a:ext>
              </a:extLst>
            </p:cNvPr>
            <p:cNvSpPr/>
            <p:nvPr/>
          </p:nvSpPr>
          <p:spPr>
            <a:xfrm>
              <a:off x="4543214" y="4114712"/>
              <a:ext cx="301914" cy="301913"/>
            </a:xfrm>
            <a:custGeom>
              <a:avLst/>
              <a:gdLst>
                <a:gd name="connsiteX0" fmla="*/ 640426 w 790575"/>
                <a:gd name="connsiteY0" fmla="*/ 399610 h 790575"/>
                <a:gd name="connsiteX1" fmla="*/ 758269 w 790575"/>
                <a:gd name="connsiteY1" fmla="*/ 281766 h 790575"/>
                <a:gd name="connsiteX2" fmla="*/ 762927 w 790575"/>
                <a:gd name="connsiteY2" fmla="*/ 84313 h 790575"/>
                <a:gd name="connsiteX3" fmla="*/ 708682 w 790575"/>
                <a:gd name="connsiteY3" fmla="*/ 32202 h 790575"/>
                <a:gd name="connsiteX4" fmla="*/ 517249 w 790575"/>
                <a:gd name="connsiteY4" fmla="*/ 41917 h 790575"/>
                <a:gd name="connsiteX5" fmla="*/ 399996 w 790575"/>
                <a:gd name="connsiteY5" fmla="*/ 159170 h 790575"/>
                <a:gd name="connsiteX6" fmla="*/ 282734 w 790575"/>
                <a:gd name="connsiteY6" fmla="*/ 41908 h 790575"/>
                <a:gd name="connsiteX7" fmla="*/ 91300 w 790575"/>
                <a:gd name="connsiteY7" fmla="*/ 32183 h 790575"/>
                <a:gd name="connsiteX8" fmla="*/ 37055 w 790575"/>
                <a:gd name="connsiteY8" fmla="*/ 84313 h 790575"/>
                <a:gd name="connsiteX9" fmla="*/ 41713 w 790575"/>
                <a:gd name="connsiteY9" fmla="*/ 281766 h 790575"/>
                <a:gd name="connsiteX10" fmla="*/ 518058 w 790575"/>
                <a:gd name="connsiteY10" fmla="*/ 758093 h 790575"/>
                <a:gd name="connsiteX11" fmla="*/ 715512 w 790575"/>
                <a:gd name="connsiteY11" fmla="*/ 762722 h 790575"/>
                <a:gd name="connsiteX12" fmla="*/ 767642 w 790575"/>
                <a:gd name="connsiteY12" fmla="*/ 708515 h 790575"/>
                <a:gd name="connsiteX13" fmla="*/ 757907 w 790575"/>
                <a:gd name="connsiteY13" fmla="*/ 517081 h 790575"/>
                <a:gd name="connsiteX14" fmla="*/ 640426 w 790575"/>
                <a:gd name="connsiteY14" fmla="*/ 399610 h 790575"/>
                <a:gd name="connsiteX15" fmla="*/ 485721 w 790575"/>
                <a:gd name="connsiteY15" fmla="*/ 356957 h 790575"/>
                <a:gd name="connsiteX16" fmla="*/ 442859 w 790575"/>
                <a:gd name="connsiteY16" fmla="*/ 399819 h 790575"/>
                <a:gd name="connsiteX17" fmla="*/ 399996 w 790575"/>
                <a:gd name="connsiteY17" fmla="*/ 356957 h 790575"/>
                <a:gd name="connsiteX18" fmla="*/ 442859 w 790575"/>
                <a:gd name="connsiteY18" fmla="*/ 314094 h 790575"/>
                <a:gd name="connsiteX19" fmla="*/ 485721 w 790575"/>
                <a:gd name="connsiteY19" fmla="*/ 356957 h 790575"/>
                <a:gd name="connsiteX20" fmla="*/ 357134 w 790575"/>
                <a:gd name="connsiteY20" fmla="*/ 228369 h 790575"/>
                <a:gd name="connsiteX21" fmla="*/ 399996 w 790575"/>
                <a:gd name="connsiteY21" fmla="*/ 271232 h 790575"/>
                <a:gd name="connsiteX22" fmla="*/ 357134 w 790575"/>
                <a:gd name="connsiteY22" fmla="*/ 314094 h 790575"/>
                <a:gd name="connsiteX23" fmla="*/ 314271 w 790575"/>
                <a:gd name="connsiteY23" fmla="*/ 271232 h 790575"/>
                <a:gd name="connsiteX24" fmla="*/ 357134 w 790575"/>
                <a:gd name="connsiteY24" fmla="*/ 228369 h 790575"/>
                <a:gd name="connsiteX25" fmla="*/ 271409 w 790575"/>
                <a:gd name="connsiteY25" fmla="*/ 399819 h 790575"/>
                <a:gd name="connsiteX26" fmla="*/ 228546 w 790575"/>
                <a:gd name="connsiteY26" fmla="*/ 356957 h 790575"/>
                <a:gd name="connsiteX27" fmla="*/ 271409 w 790575"/>
                <a:gd name="connsiteY27" fmla="*/ 314094 h 790575"/>
                <a:gd name="connsiteX28" fmla="*/ 314271 w 790575"/>
                <a:gd name="connsiteY28" fmla="*/ 356957 h 790575"/>
                <a:gd name="connsiteX29" fmla="*/ 271409 w 790575"/>
                <a:gd name="connsiteY29" fmla="*/ 399819 h 790575"/>
                <a:gd name="connsiteX30" fmla="*/ 357134 w 790575"/>
                <a:gd name="connsiteY30" fmla="*/ 485544 h 790575"/>
                <a:gd name="connsiteX31" fmla="*/ 314271 w 790575"/>
                <a:gd name="connsiteY31" fmla="*/ 442682 h 790575"/>
                <a:gd name="connsiteX32" fmla="*/ 357134 w 790575"/>
                <a:gd name="connsiteY32" fmla="*/ 399819 h 790575"/>
                <a:gd name="connsiteX33" fmla="*/ 399996 w 790575"/>
                <a:gd name="connsiteY33" fmla="*/ 442682 h 790575"/>
                <a:gd name="connsiteX34" fmla="*/ 357134 w 790575"/>
                <a:gd name="connsiteY34" fmla="*/ 485544 h 790575"/>
                <a:gd name="connsiteX35" fmla="*/ 442859 w 790575"/>
                <a:gd name="connsiteY35" fmla="*/ 571269 h 790575"/>
                <a:gd name="connsiteX36" fmla="*/ 399996 w 790575"/>
                <a:gd name="connsiteY36" fmla="*/ 528407 h 790575"/>
                <a:gd name="connsiteX37" fmla="*/ 442859 w 790575"/>
                <a:gd name="connsiteY37" fmla="*/ 485544 h 790575"/>
                <a:gd name="connsiteX38" fmla="*/ 485721 w 790575"/>
                <a:gd name="connsiteY38" fmla="*/ 528407 h 790575"/>
                <a:gd name="connsiteX39" fmla="*/ 442859 w 790575"/>
                <a:gd name="connsiteY39" fmla="*/ 571269 h 790575"/>
                <a:gd name="connsiteX40" fmla="*/ 528584 w 790575"/>
                <a:gd name="connsiteY40" fmla="*/ 485544 h 790575"/>
                <a:gd name="connsiteX41" fmla="*/ 485721 w 790575"/>
                <a:gd name="connsiteY41" fmla="*/ 442682 h 790575"/>
                <a:gd name="connsiteX42" fmla="*/ 528584 w 790575"/>
                <a:gd name="connsiteY42" fmla="*/ 399819 h 790575"/>
                <a:gd name="connsiteX43" fmla="*/ 571446 w 790575"/>
                <a:gd name="connsiteY43" fmla="*/ 442682 h 790575"/>
                <a:gd name="connsiteX44" fmla="*/ 528584 w 790575"/>
                <a:gd name="connsiteY44" fmla="*/ 485544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90575" h="790575">
                  <a:moveTo>
                    <a:pt x="640426" y="399610"/>
                  </a:moveTo>
                  <a:lnTo>
                    <a:pt x="758269" y="281766"/>
                  </a:lnTo>
                  <a:cubicBezTo>
                    <a:pt x="812048" y="227979"/>
                    <a:pt x="814076" y="141254"/>
                    <a:pt x="762927" y="84313"/>
                  </a:cubicBezTo>
                  <a:cubicBezTo>
                    <a:pt x="746630" y="66206"/>
                    <a:pt x="728380" y="48661"/>
                    <a:pt x="708682" y="32202"/>
                  </a:cubicBezTo>
                  <a:cubicBezTo>
                    <a:pt x="653152" y="-14223"/>
                    <a:pt x="569103" y="-9918"/>
                    <a:pt x="517249" y="41917"/>
                  </a:cubicBezTo>
                  <a:lnTo>
                    <a:pt x="399996" y="159170"/>
                  </a:lnTo>
                  <a:lnTo>
                    <a:pt x="282734" y="41908"/>
                  </a:lnTo>
                  <a:cubicBezTo>
                    <a:pt x="230861" y="-9956"/>
                    <a:pt x="146802" y="-14242"/>
                    <a:pt x="91300" y="32183"/>
                  </a:cubicBezTo>
                  <a:cubicBezTo>
                    <a:pt x="71603" y="48661"/>
                    <a:pt x="53353" y="66197"/>
                    <a:pt x="37055" y="84313"/>
                  </a:cubicBezTo>
                  <a:cubicBezTo>
                    <a:pt x="-14094" y="141254"/>
                    <a:pt x="-12056" y="227979"/>
                    <a:pt x="41713" y="281766"/>
                  </a:cubicBezTo>
                  <a:lnTo>
                    <a:pt x="518058" y="758093"/>
                  </a:lnTo>
                  <a:cubicBezTo>
                    <a:pt x="571884" y="811947"/>
                    <a:pt x="658638" y="813842"/>
                    <a:pt x="715512" y="762722"/>
                  </a:cubicBezTo>
                  <a:cubicBezTo>
                    <a:pt x="733590" y="746463"/>
                    <a:pt x="751116" y="728232"/>
                    <a:pt x="767642" y="708515"/>
                  </a:cubicBezTo>
                  <a:cubicBezTo>
                    <a:pt x="814019" y="652994"/>
                    <a:pt x="809752" y="568917"/>
                    <a:pt x="757907" y="517081"/>
                  </a:cubicBezTo>
                  <a:lnTo>
                    <a:pt x="640426" y="399610"/>
                  </a:lnTo>
                  <a:close/>
                  <a:moveTo>
                    <a:pt x="485721" y="356957"/>
                  </a:moveTo>
                  <a:cubicBezTo>
                    <a:pt x="485721" y="380626"/>
                    <a:pt x="466528" y="399819"/>
                    <a:pt x="442859" y="399819"/>
                  </a:cubicBezTo>
                  <a:cubicBezTo>
                    <a:pt x="419189" y="399819"/>
                    <a:pt x="399996" y="380626"/>
                    <a:pt x="399996" y="356957"/>
                  </a:cubicBezTo>
                  <a:cubicBezTo>
                    <a:pt x="399996" y="333287"/>
                    <a:pt x="419189" y="314094"/>
                    <a:pt x="442859" y="314094"/>
                  </a:cubicBezTo>
                  <a:cubicBezTo>
                    <a:pt x="466528" y="314094"/>
                    <a:pt x="485721" y="333287"/>
                    <a:pt x="485721" y="356957"/>
                  </a:cubicBezTo>
                  <a:close/>
                  <a:moveTo>
                    <a:pt x="357134" y="228369"/>
                  </a:moveTo>
                  <a:cubicBezTo>
                    <a:pt x="380803" y="228369"/>
                    <a:pt x="399996" y="247562"/>
                    <a:pt x="399996" y="271232"/>
                  </a:cubicBezTo>
                  <a:cubicBezTo>
                    <a:pt x="399996" y="294901"/>
                    <a:pt x="380803" y="314094"/>
                    <a:pt x="357134" y="314094"/>
                  </a:cubicBezTo>
                  <a:cubicBezTo>
                    <a:pt x="333464" y="314094"/>
                    <a:pt x="314271" y="294901"/>
                    <a:pt x="314271" y="271232"/>
                  </a:cubicBezTo>
                  <a:cubicBezTo>
                    <a:pt x="314271" y="247562"/>
                    <a:pt x="333464" y="228369"/>
                    <a:pt x="357134" y="228369"/>
                  </a:cubicBezTo>
                  <a:close/>
                  <a:moveTo>
                    <a:pt x="271409" y="399819"/>
                  </a:moveTo>
                  <a:cubicBezTo>
                    <a:pt x="247739" y="399819"/>
                    <a:pt x="228546" y="380626"/>
                    <a:pt x="228546" y="356957"/>
                  </a:cubicBezTo>
                  <a:cubicBezTo>
                    <a:pt x="228546" y="333287"/>
                    <a:pt x="247739" y="314094"/>
                    <a:pt x="271409" y="314094"/>
                  </a:cubicBezTo>
                  <a:cubicBezTo>
                    <a:pt x="295078" y="314094"/>
                    <a:pt x="314271" y="333287"/>
                    <a:pt x="314271" y="356957"/>
                  </a:cubicBezTo>
                  <a:cubicBezTo>
                    <a:pt x="314271" y="380626"/>
                    <a:pt x="295078" y="399819"/>
                    <a:pt x="271409" y="399819"/>
                  </a:cubicBezTo>
                  <a:close/>
                  <a:moveTo>
                    <a:pt x="357134" y="485544"/>
                  </a:moveTo>
                  <a:cubicBezTo>
                    <a:pt x="333464" y="485544"/>
                    <a:pt x="314271" y="466351"/>
                    <a:pt x="314271" y="442682"/>
                  </a:cubicBezTo>
                  <a:cubicBezTo>
                    <a:pt x="314271" y="419012"/>
                    <a:pt x="333464" y="399819"/>
                    <a:pt x="357134" y="399819"/>
                  </a:cubicBezTo>
                  <a:cubicBezTo>
                    <a:pt x="380803" y="399819"/>
                    <a:pt x="399996" y="419012"/>
                    <a:pt x="399996" y="442682"/>
                  </a:cubicBezTo>
                  <a:cubicBezTo>
                    <a:pt x="399996" y="466351"/>
                    <a:pt x="380803" y="485544"/>
                    <a:pt x="357134" y="485544"/>
                  </a:cubicBezTo>
                  <a:close/>
                  <a:moveTo>
                    <a:pt x="442859" y="571269"/>
                  </a:moveTo>
                  <a:cubicBezTo>
                    <a:pt x="419189" y="571269"/>
                    <a:pt x="399996" y="552076"/>
                    <a:pt x="399996" y="528407"/>
                  </a:cubicBezTo>
                  <a:cubicBezTo>
                    <a:pt x="399996" y="504737"/>
                    <a:pt x="419189" y="485544"/>
                    <a:pt x="442859" y="485544"/>
                  </a:cubicBezTo>
                  <a:cubicBezTo>
                    <a:pt x="466528" y="485544"/>
                    <a:pt x="485721" y="504737"/>
                    <a:pt x="485721" y="528407"/>
                  </a:cubicBezTo>
                  <a:cubicBezTo>
                    <a:pt x="485721" y="552076"/>
                    <a:pt x="466528" y="571269"/>
                    <a:pt x="442859" y="571269"/>
                  </a:cubicBezTo>
                  <a:close/>
                  <a:moveTo>
                    <a:pt x="528584" y="485544"/>
                  </a:moveTo>
                  <a:cubicBezTo>
                    <a:pt x="504914" y="485544"/>
                    <a:pt x="485721" y="466351"/>
                    <a:pt x="485721" y="442682"/>
                  </a:cubicBezTo>
                  <a:cubicBezTo>
                    <a:pt x="485721" y="419012"/>
                    <a:pt x="504914" y="399819"/>
                    <a:pt x="528584" y="399819"/>
                  </a:cubicBezTo>
                  <a:cubicBezTo>
                    <a:pt x="552253" y="399819"/>
                    <a:pt x="571446" y="419012"/>
                    <a:pt x="571446" y="442682"/>
                  </a:cubicBezTo>
                  <a:cubicBezTo>
                    <a:pt x="571446" y="466351"/>
                    <a:pt x="552253" y="485544"/>
                    <a:pt x="528584" y="485544"/>
                  </a:cubicBezTo>
                  <a:close/>
                </a:path>
              </a:pathLst>
            </a:custGeom>
            <a:solidFill>
              <a:schemeClr val="bg1"/>
            </a:solidFill>
            <a:ln w="9525" cap="flat">
              <a:noFill/>
              <a:prstDash val="solid"/>
              <a:miter/>
            </a:ln>
          </p:spPr>
          <p:txBody>
            <a:bodyPr rtlCol="0" anchor="ctr"/>
            <a:lstStyle/>
            <a:p>
              <a:endParaRPr lang="en-US" dirty="0"/>
            </a:p>
          </p:txBody>
        </p:sp>
      </p:grpSp>
      <p:sp>
        <p:nvSpPr>
          <p:cNvPr id="49" name="Graphic 23" descr="Icon Clock">
            <a:extLst>
              <a:ext uri="{FF2B5EF4-FFF2-40B4-BE49-F238E27FC236}">
                <a16:creationId xmlns:a16="http://schemas.microsoft.com/office/drawing/2014/main" id="{5495C1F9-7920-41BF-8ACA-22F12780B550}"/>
              </a:ext>
            </a:extLst>
          </p:cNvPr>
          <p:cNvSpPr>
            <a:spLocks noChangeAspect="1"/>
          </p:cNvSpPr>
          <p:nvPr/>
        </p:nvSpPr>
        <p:spPr>
          <a:xfrm>
            <a:off x="11483941" y="513908"/>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id="{9DB23001-17A7-4A97-8F18-88D642E8799B}"/>
              </a:ext>
            </a:extLst>
          </p:cNvPr>
          <p:cNvSpPr>
            <a:spLocks noChangeAspect="1"/>
          </p:cNvSpPr>
          <p:nvPr/>
        </p:nvSpPr>
        <p:spPr>
          <a:xfrm>
            <a:off x="10940384" y="471346"/>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10993508" y="865381"/>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sp>
        <p:nvSpPr>
          <p:cNvPr id="26" name="Rectangle 25"/>
          <p:cNvSpPr/>
          <p:nvPr/>
        </p:nvSpPr>
        <p:spPr>
          <a:xfrm>
            <a:off x="684000" y="1735828"/>
            <a:ext cx="9498225" cy="3293209"/>
          </a:xfrm>
          <a:prstGeom prst="rect">
            <a:avLst/>
          </a:prstGeom>
        </p:spPr>
        <p:txBody>
          <a:bodyPr wrap="square">
            <a:spAutoFit/>
          </a:bodyPr>
          <a:lstStyle/>
          <a:p>
            <a:pPr marL="285750" indent="-285750">
              <a:buFont typeface="Wingdings" panose="05000000000000000000" pitchFamily="2" charset="2"/>
              <a:buChar char="q"/>
            </a:pPr>
            <a:r>
              <a:rPr lang="en-ZA" sz="1600" b="1" i="1" dirty="0">
                <a:solidFill>
                  <a:schemeClr val="bg1"/>
                </a:solidFill>
                <a:latin typeface="Arial" panose="020B0604020202020204" pitchFamily="34" charset="0"/>
              </a:rPr>
              <a:t>Business Background: </a:t>
            </a:r>
            <a:endParaRPr lang="en-ZA" sz="1600" dirty="0">
              <a:solidFill>
                <a:schemeClr val="bg1"/>
              </a:solidFill>
              <a:latin typeface="Arial" panose="020B0604020202020204" pitchFamily="34" charset="0"/>
            </a:endParaRPr>
          </a:p>
          <a:p>
            <a:pPr marL="742950" lvl="1" indent="-285750">
              <a:buFont typeface="Wingdings" panose="05000000000000000000" pitchFamily="2" charset="2"/>
              <a:buChar char="§"/>
            </a:pPr>
            <a:r>
              <a:rPr lang="en-US" sz="1600" dirty="0">
                <a:solidFill>
                  <a:schemeClr val="bg1"/>
                </a:solidFill>
                <a:latin typeface="Arial" panose="020B0604020202020204" pitchFamily="34" charset="0"/>
              </a:rPr>
              <a:t>Managing medication compliance among elders has been a growing concern.</a:t>
            </a:r>
          </a:p>
          <a:p>
            <a:pPr marL="742950" lvl="1" indent="-285750">
              <a:buFont typeface="Wingdings" panose="05000000000000000000" pitchFamily="2" charset="2"/>
              <a:buChar char="§"/>
            </a:pPr>
            <a:r>
              <a:rPr lang="en-US" sz="1600" dirty="0">
                <a:solidFill>
                  <a:schemeClr val="bg1"/>
                </a:solidFill>
                <a:latin typeface="Arial" panose="020B0604020202020204" pitchFamily="34" charset="0"/>
              </a:rPr>
              <a:t>Many elders live independently and do not have a caregiver to remind them daily to take</a:t>
            </a:r>
            <a:r>
              <a:rPr lang="en-US" sz="1600" dirty="0">
                <a:solidFill>
                  <a:schemeClr val="bg1"/>
                </a:solidFill>
                <a:latin typeface="Calibri" panose="020F0502020204030204" pitchFamily="34" charset="0"/>
              </a:rPr>
              <a:t> </a:t>
            </a:r>
            <a:r>
              <a:rPr lang="en-US" sz="1600" dirty="0">
                <a:solidFill>
                  <a:schemeClr val="bg1"/>
                </a:solidFill>
                <a:latin typeface="Arial" panose="020B0604020202020204" pitchFamily="34" charset="0"/>
              </a:rPr>
              <a:t>their medication on time. </a:t>
            </a:r>
          </a:p>
          <a:p>
            <a:pPr marL="742950" lvl="1" indent="-285750">
              <a:buFont typeface="Wingdings" panose="05000000000000000000" pitchFamily="2" charset="2"/>
              <a:buChar char="§"/>
            </a:pPr>
            <a:r>
              <a:rPr lang="en-US" sz="1600" dirty="0">
                <a:solidFill>
                  <a:schemeClr val="bg1"/>
                </a:solidFill>
                <a:latin typeface="Arial" panose="020B0604020202020204" pitchFamily="34" charset="0"/>
              </a:rPr>
              <a:t>The project aims to develop a medication reminder app to assist elderly people in managing their medical schedules and reducing missed medication collection dates. </a:t>
            </a:r>
          </a:p>
          <a:p>
            <a:endParaRPr lang="en-US" sz="1600" dirty="0">
              <a:solidFill>
                <a:schemeClr val="bg1"/>
              </a:solidFill>
              <a:latin typeface="Arial" panose="020B0604020202020204" pitchFamily="34" charset="0"/>
            </a:endParaRPr>
          </a:p>
          <a:p>
            <a:endParaRPr lang="en-US" sz="1600" dirty="0">
              <a:solidFill>
                <a:schemeClr val="bg1"/>
              </a:solidFill>
              <a:latin typeface="Arial" panose="020B0604020202020204" pitchFamily="34" charset="0"/>
            </a:endParaRPr>
          </a:p>
          <a:p>
            <a:pPr marL="285750" indent="-285750">
              <a:buFont typeface="Wingdings" panose="05000000000000000000" pitchFamily="2" charset="2"/>
              <a:buChar char="q"/>
            </a:pPr>
            <a:r>
              <a:rPr lang="en-ZA" sz="1600" b="1" i="1" dirty="0">
                <a:solidFill>
                  <a:schemeClr val="bg1"/>
                </a:solidFill>
                <a:latin typeface="Arial" panose="020B0604020202020204" pitchFamily="34" charset="0"/>
              </a:rPr>
              <a:t>Business Objectives: </a:t>
            </a:r>
            <a:endParaRPr lang="en-ZA" sz="1600" dirty="0">
              <a:solidFill>
                <a:schemeClr val="bg1"/>
              </a:solidFill>
              <a:latin typeface="Arial" panose="020B0604020202020204" pitchFamily="34" charset="0"/>
            </a:endParaRPr>
          </a:p>
          <a:p>
            <a:pPr marL="742950" lvl="1" indent="-285750">
              <a:buFont typeface="Wingdings" panose="05000000000000000000" pitchFamily="2" charset="2"/>
              <a:buChar char="§"/>
            </a:pPr>
            <a:r>
              <a:rPr lang="en-US" sz="1600" dirty="0">
                <a:solidFill>
                  <a:schemeClr val="bg1"/>
                </a:solidFill>
                <a:latin typeface="Arial" panose="020B0604020202020204" pitchFamily="34" charset="0"/>
              </a:rPr>
              <a:t>Provide personalized medication reminders to users. </a:t>
            </a:r>
          </a:p>
          <a:p>
            <a:pPr marL="742950" lvl="1" indent="-285750">
              <a:buFont typeface="Wingdings" panose="05000000000000000000" pitchFamily="2" charset="2"/>
              <a:buChar char="§"/>
            </a:pPr>
            <a:r>
              <a:rPr lang="en-US" sz="1600" dirty="0">
                <a:solidFill>
                  <a:schemeClr val="bg1"/>
                </a:solidFill>
                <a:latin typeface="Arial" panose="020B0604020202020204" pitchFamily="34" charset="0"/>
              </a:rPr>
              <a:t>Assisting users in managing their medical schedules </a:t>
            </a:r>
          </a:p>
          <a:p>
            <a:pPr marL="742950" lvl="1" indent="-285750">
              <a:buFont typeface="Wingdings" panose="05000000000000000000" pitchFamily="2" charset="2"/>
              <a:buChar char="§"/>
            </a:pPr>
            <a:r>
              <a:rPr lang="en-US" sz="1600" dirty="0">
                <a:solidFill>
                  <a:schemeClr val="bg1"/>
                </a:solidFill>
                <a:latin typeface="Arial" panose="020B0604020202020204" pitchFamily="34" charset="0"/>
              </a:rPr>
              <a:t>Reduce missed medication collection dates </a:t>
            </a:r>
          </a:p>
          <a:p>
            <a:pPr marL="742950" lvl="1" indent="-285750">
              <a:buFont typeface="Wingdings" panose="05000000000000000000" pitchFamily="2" charset="2"/>
              <a:buChar char="§"/>
            </a:pPr>
            <a:r>
              <a:rPr lang="en-US" sz="1600" dirty="0">
                <a:solidFill>
                  <a:schemeClr val="bg1"/>
                </a:solidFill>
                <a:latin typeface="Arial" panose="020B0604020202020204" pitchFamily="34" charset="0"/>
              </a:rPr>
              <a:t>Provide conversational AI to automatically do what the user requests it to do. </a:t>
            </a:r>
          </a:p>
        </p:txBody>
      </p:sp>
    </p:spTree>
    <p:extLst>
      <p:ext uri="{BB962C8B-B14F-4D97-AF65-F5344CB8AC3E}">
        <p14:creationId xmlns:p14="http://schemas.microsoft.com/office/powerpoint/2010/main" val="175583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1123242-1802-4890-85C8-48524FEB9010}"/>
              </a:ext>
            </a:extLst>
          </p:cNvPr>
          <p:cNvSpPr>
            <a:spLocks noGrp="1"/>
          </p:cNvSpPr>
          <p:nvPr>
            <p:ph type="title"/>
          </p:nvPr>
        </p:nvSpPr>
        <p:spPr/>
        <p:txBody>
          <a:bodyPr/>
          <a:lstStyle/>
          <a:p>
            <a:r>
              <a:rPr lang="en-US" dirty="0"/>
              <a:t>Problem definition </a:t>
            </a:r>
            <a:br>
              <a:rPr lang="en-US" dirty="0"/>
            </a:br>
            <a:endParaRPr lang="en-US" dirty="0"/>
          </a:p>
        </p:txBody>
      </p:sp>
      <p:sp>
        <p:nvSpPr>
          <p:cNvPr id="4" name="Slide Number Placeholder 3">
            <a:extLst>
              <a:ext uri="{FF2B5EF4-FFF2-40B4-BE49-F238E27FC236}">
                <a16:creationId xmlns:a16="http://schemas.microsoft.com/office/drawing/2014/main" id="{65A32E52-1B70-4F84-B381-E9D9871504C5}"/>
              </a:ext>
            </a:extLst>
          </p:cNvPr>
          <p:cNvSpPr>
            <a:spLocks noGrp="1"/>
          </p:cNvSpPr>
          <p:nvPr>
            <p:ph type="sldNum" sz="quarter" idx="11"/>
          </p:nvPr>
        </p:nvSpPr>
        <p:spPr/>
        <p:txBody>
          <a:bodyPr/>
          <a:lstStyle/>
          <a:p>
            <a:fld id="{EECC7194-A4D0-457B-9D3E-53681723AFF7}" type="slidenum">
              <a:rPr lang="en-US" smtClean="0"/>
              <a:pPr/>
              <a:t>6</a:t>
            </a:fld>
            <a:endParaRPr lang="en-US" dirty="0"/>
          </a:p>
        </p:txBody>
      </p:sp>
      <p:pic>
        <p:nvPicPr>
          <p:cNvPr id="43" name="Picture Placeholder 42" descr="Stethoscope">
            <a:extLst>
              <a:ext uri="{FF2B5EF4-FFF2-40B4-BE49-F238E27FC236}">
                <a16:creationId xmlns:a16="http://schemas.microsoft.com/office/drawing/2014/main" id="{0FBA55E0-FE96-4C72-9699-C2E4A4D64309}"/>
              </a:ext>
            </a:extLst>
          </p:cNvPr>
          <p:cNvPicPr>
            <a:picLocks noGrp="1" noChangeAspect="1"/>
          </p:cNvPicPr>
          <p:nvPr>
            <p:ph type="pic" sz="quarter" idx="4294967295"/>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a:xfrm>
            <a:off x="5862619" y="701912"/>
            <a:ext cx="512762" cy="511175"/>
          </a:xfrm>
        </p:spPr>
      </p:pic>
      <p:pic>
        <p:nvPicPr>
          <p:cNvPr id="45" name="Picture Placeholder 44" descr="DNA">
            <a:extLst>
              <a:ext uri="{FF2B5EF4-FFF2-40B4-BE49-F238E27FC236}">
                <a16:creationId xmlns:a16="http://schemas.microsoft.com/office/drawing/2014/main" id="{59BC955A-4F46-42BB-AE8B-64B294B4094A}"/>
              </a:ext>
            </a:extLst>
          </p:cNvPr>
          <p:cNvPicPr>
            <a:picLocks noGrp="1" noChangeAspect="1"/>
          </p:cNvPicPr>
          <p:nvPr>
            <p:ph type="pic" sz="quarter" idx="4294967295"/>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8065453" y="682625"/>
            <a:ext cx="511175" cy="511175"/>
          </a:xfrm>
        </p:spPr>
      </p:pic>
      <p:pic>
        <p:nvPicPr>
          <p:cNvPr id="47" name="Picture Placeholder 46" descr="Heartbeat">
            <a:extLst>
              <a:ext uri="{FF2B5EF4-FFF2-40B4-BE49-F238E27FC236}">
                <a16:creationId xmlns:a16="http://schemas.microsoft.com/office/drawing/2014/main" id="{CF3CF4DD-4D31-4118-BEC8-48E0CFB07422}"/>
              </a:ext>
            </a:extLst>
          </p:cNvPr>
          <p:cNvPicPr>
            <a:picLocks noGrp="1" noChangeAspect="1"/>
          </p:cNvPicPr>
          <p:nvPr>
            <p:ph type="pic" sz="quarter" idx="4294967295"/>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10448154" y="660826"/>
            <a:ext cx="511175" cy="512763"/>
          </a:xfrm>
        </p:spPr>
      </p:pic>
      <p:sp>
        <p:nvSpPr>
          <p:cNvPr id="30" name="object 7" descr="Beige rectangle">
            <a:extLst>
              <a:ext uri="{FF2B5EF4-FFF2-40B4-BE49-F238E27FC236}">
                <a16:creationId xmlns:a16="http://schemas.microsoft.com/office/drawing/2014/main"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5" name="Group 4">
            <a:extLst>
              <a:ext uri="{FF2B5EF4-FFF2-40B4-BE49-F238E27FC236}">
                <a16:creationId xmlns:a16="http://schemas.microsoft.com/office/drawing/2014/main" id="{25EE06CE-237F-44E6-BF7E-72B27BB6A6DB}"/>
              </a:ext>
              <a:ext uri="{C183D7F6-B498-43B3-948B-1728B52AA6E4}">
                <adec:decorative xmlns:adec="http://schemas.microsoft.com/office/drawing/2017/decorative" val="1"/>
              </a:ext>
            </a:extLst>
          </p:cNvPr>
          <p:cNvGrpSpPr/>
          <p:nvPr/>
        </p:nvGrpSpPr>
        <p:grpSpPr>
          <a:xfrm>
            <a:off x="9994742" y="423183"/>
            <a:ext cx="1177348" cy="992451"/>
            <a:chOff x="9164878" y="1733550"/>
            <a:chExt cx="1177348" cy="992451"/>
          </a:xfrm>
        </p:grpSpPr>
        <p:sp>
          <p:nvSpPr>
            <p:cNvPr id="85" name="Rectangle 84">
              <a:extLst>
                <a:ext uri="{FF2B5EF4-FFF2-40B4-BE49-F238E27FC236}">
                  <a16:creationId xmlns:a16="http://schemas.microsoft.com/office/drawing/2014/main" id="{2183E070-F2AC-4FAC-84B2-3622CF377DCE}"/>
                </a:ext>
                <a:ext uri="{C183D7F6-B498-43B3-948B-1728B52AA6E4}">
                  <adec:decorative xmlns:adec="http://schemas.microsoft.com/office/drawing/2017/decorative" val="1"/>
                </a:ext>
              </a:extLst>
            </p:cNvPr>
            <p:cNvSpPr/>
            <p:nvPr/>
          </p:nvSpPr>
          <p:spPr>
            <a:xfrm>
              <a:off x="9349775"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C35680A2-0542-4B12-830D-8B2A95324F4C}"/>
                </a:ext>
              </a:extLst>
            </p:cNvPr>
            <p:cNvSpPr/>
            <p:nvPr/>
          </p:nvSpPr>
          <p:spPr>
            <a:xfrm>
              <a:off x="9164878"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3C6003A3-849D-4BA1-BF85-B6F50F872808}"/>
              </a:ext>
              <a:ext uri="{C183D7F6-B498-43B3-948B-1728B52AA6E4}">
                <adec:decorative xmlns:adec="http://schemas.microsoft.com/office/drawing/2017/decorative" val="1"/>
              </a:ext>
            </a:extLst>
          </p:cNvPr>
          <p:cNvGrpSpPr/>
          <p:nvPr/>
        </p:nvGrpSpPr>
        <p:grpSpPr>
          <a:xfrm>
            <a:off x="5587207" y="423184"/>
            <a:ext cx="1192959" cy="992451"/>
            <a:chOff x="1824638" y="1733550"/>
            <a:chExt cx="1192959" cy="992451"/>
          </a:xfrm>
        </p:grpSpPr>
        <p:sp>
          <p:nvSpPr>
            <p:cNvPr id="83" name="Rectangle 82">
              <a:extLst>
                <a:ext uri="{FF2B5EF4-FFF2-40B4-BE49-F238E27FC236}">
                  <a16:creationId xmlns:a16="http://schemas.microsoft.com/office/drawing/2014/main" id="{C65C63E4-7456-4EA3-AB9B-0BC0EEF50323}"/>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9E3F9864-B075-4CC7-B167-7CE1FB0314D7}"/>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a:extLst>
              <a:ext uri="{FF2B5EF4-FFF2-40B4-BE49-F238E27FC236}">
                <a16:creationId xmlns:a16="http://schemas.microsoft.com/office/drawing/2014/main" id="{EC26C130-0A78-4033-83C0-068066B19375}"/>
              </a:ext>
              <a:ext uri="{C183D7F6-B498-43B3-948B-1728B52AA6E4}">
                <adec:decorative xmlns:adec="http://schemas.microsoft.com/office/drawing/2017/decorative" val="1"/>
              </a:ext>
            </a:extLst>
          </p:cNvPr>
          <p:cNvGrpSpPr/>
          <p:nvPr/>
        </p:nvGrpSpPr>
        <p:grpSpPr>
          <a:xfrm>
            <a:off x="7720608" y="390620"/>
            <a:ext cx="1200866" cy="1200866"/>
            <a:chOff x="5482999" y="1607028"/>
            <a:chExt cx="1200866" cy="1200866"/>
          </a:xfrm>
        </p:grpSpPr>
        <p:sp>
          <p:nvSpPr>
            <p:cNvPr id="84" name="Rectangle 83">
              <a:extLst>
                <a:ext uri="{FF2B5EF4-FFF2-40B4-BE49-F238E27FC236}">
                  <a16:creationId xmlns:a16="http://schemas.microsoft.com/office/drawing/2014/main" id="{97FF1BC4-6B01-43E0-9719-53942A96A464}"/>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E9E8DB26-A207-4225-BABF-5E16AD0A8A72}"/>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p:cNvSpPr/>
          <p:nvPr/>
        </p:nvSpPr>
        <p:spPr>
          <a:xfrm>
            <a:off x="444425" y="2843744"/>
            <a:ext cx="10488090" cy="1815882"/>
          </a:xfrm>
          <a:prstGeom prst="rect">
            <a:avLst/>
          </a:prstGeom>
        </p:spPr>
        <p:txBody>
          <a:bodyPr wrap="square">
            <a:spAutoFit/>
          </a:bodyPr>
          <a:lstStyle/>
          <a:p>
            <a:r>
              <a:rPr lang="en-US" sz="1600" dirty="0">
                <a:solidFill>
                  <a:srgbClr val="000000"/>
                </a:solidFill>
                <a:latin typeface="Arial" panose="020B0604020202020204" pitchFamily="34" charset="0"/>
              </a:rPr>
              <a:t>. </a:t>
            </a:r>
          </a:p>
          <a:p>
            <a:pPr marL="285750" indent="-285750">
              <a:buFont typeface="Wingdings" panose="05000000000000000000" pitchFamily="2" charset="2"/>
              <a:buChar char="v"/>
            </a:pPr>
            <a:r>
              <a:rPr lang="en-US" sz="1600" dirty="0">
                <a:solidFill>
                  <a:srgbClr val="000000"/>
                </a:solidFill>
                <a:latin typeface="Arial" panose="020B0604020202020204" pitchFamily="34" charset="0"/>
              </a:rPr>
              <a:t>The problem is the need for a simple app that helps people stick to their medication schedules.</a:t>
            </a:r>
          </a:p>
          <a:p>
            <a:r>
              <a:rPr lang="en-US" sz="1600" dirty="0">
                <a:solidFill>
                  <a:srgbClr val="000000"/>
                </a:solidFill>
                <a:latin typeface="Arial" panose="020B0604020202020204" pitchFamily="34" charset="0"/>
              </a:rPr>
              <a:t> </a:t>
            </a:r>
          </a:p>
          <a:p>
            <a:pPr marL="285750" indent="-285750">
              <a:buFont typeface="Wingdings" panose="05000000000000000000" pitchFamily="2" charset="2"/>
              <a:buChar char="v"/>
            </a:pPr>
            <a:r>
              <a:rPr lang="en-US" sz="1600" dirty="0">
                <a:solidFill>
                  <a:srgbClr val="000000"/>
                </a:solidFill>
                <a:latin typeface="Arial" panose="020B0604020202020204" pitchFamily="34" charset="0"/>
              </a:rPr>
              <a:t>Some people need this because of their health conditions they can use the app to help manage their condition.</a:t>
            </a:r>
          </a:p>
          <a:p>
            <a:r>
              <a:rPr lang="en-US" sz="1600" dirty="0">
                <a:solidFill>
                  <a:srgbClr val="000000"/>
                </a:solidFill>
                <a:latin typeface="Arial" panose="020B0604020202020204" pitchFamily="34" charset="0"/>
              </a:rPr>
              <a:t> </a:t>
            </a:r>
          </a:p>
          <a:p>
            <a:pPr marL="285750" indent="-285750">
              <a:buFont typeface="Wingdings" panose="05000000000000000000" pitchFamily="2" charset="2"/>
              <a:buChar char="v"/>
            </a:pPr>
            <a:r>
              <a:rPr lang="en-US" sz="1600" dirty="0">
                <a:solidFill>
                  <a:srgbClr val="000000"/>
                </a:solidFill>
                <a:latin typeface="Arial" panose="020B0604020202020204" pitchFamily="34" charset="0"/>
              </a:rPr>
              <a:t>The application would allow for example crisis management tools that address one’s condition and provide resources for that matter and an addition of pictures or audio that helps users through the hard times. </a:t>
            </a:r>
          </a:p>
        </p:txBody>
      </p:sp>
    </p:spTree>
    <p:extLst>
      <p:ext uri="{BB962C8B-B14F-4D97-AF65-F5344CB8AC3E}">
        <p14:creationId xmlns:p14="http://schemas.microsoft.com/office/powerpoint/2010/main" val="129971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5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ctrTitle"/>
          </p:nvPr>
        </p:nvSpPr>
        <p:spPr/>
        <p:txBody>
          <a:bodyPr/>
          <a:lstStyle/>
          <a:p>
            <a:endParaRPr lang="en-US" dirty="0"/>
          </a:p>
        </p:txBody>
      </p:sp>
      <p:sp>
        <p:nvSpPr>
          <p:cNvPr id="10" name="Text Placeholder 9"/>
          <p:cNvSpPr>
            <a:spLocks noGrp="1"/>
          </p:cNvSpPr>
          <p:nvPr>
            <p:ph type="body" sz="quarter" idx="13"/>
          </p:nvPr>
        </p:nvSpPr>
        <p:spPr/>
        <p:txBody>
          <a:bodyPr/>
          <a:lstStyle/>
          <a:p>
            <a:endParaRPr lang="en-ZA"/>
          </a:p>
        </p:txBody>
      </p:sp>
      <p:sp>
        <p:nvSpPr>
          <p:cNvPr id="12" name="Text Placeholder 11"/>
          <p:cNvSpPr>
            <a:spLocks noGrp="1"/>
          </p:cNvSpPr>
          <p:nvPr>
            <p:ph type="body" sz="quarter" idx="14"/>
          </p:nvPr>
        </p:nvSpPr>
        <p:spPr/>
        <p:txBody>
          <a:bodyPr/>
          <a:lstStyle/>
          <a:p>
            <a:endParaRPr lang="en-ZA"/>
          </a:p>
        </p:txBody>
      </p:sp>
      <p:sp>
        <p:nvSpPr>
          <p:cNvPr id="14" name="Text Placeholder 13"/>
          <p:cNvSpPr>
            <a:spLocks noGrp="1"/>
          </p:cNvSpPr>
          <p:nvPr>
            <p:ph type="body" sz="quarter" idx="15"/>
          </p:nvPr>
        </p:nvSpPr>
        <p:spPr/>
        <p:txBody>
          <a:bodyPr/>
          <a:lstStyle/>
          <a:p>
            <a:endParaRPr lang="en-ZA"/>
          </a:p>
        </p:txBody>
      </p:sp>
      <p:sp>
        <p:nvSpPr>
          <p:cNvPr id="15" name="Text Placeholder 14"/>
          <p:cNvSpPr>
            <a:spLocks noGrp="1"/>
          </p:cNvSpPr>
          <p:nvPr>
            <p:ph type="body" sz="quarter" idx="16"/>
          </p:nvPr>
        </p:nvSpPr>
        <p:spPr/>
        <p:txBody>
          <a:bodyPr/>
          <a:lstStyle/>
          <a:p>
            <a:endParaRPr lang="en-ZA"/>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4294967295"/>
          </p:nvPr>
        </p:nvSpPr>
        <p:spPr>
          <a:xfrm>
            <a:off x="11922125" y="6242050"/>
            <a:ext cx="269875" cy="269875"/>
          </a:xfrm>
        </p:spPr>
        <p:txBody>
          <a:bodyPr/>
          <a:lstStyle/>
          <a:p>
            <a:fld id="{EECC7194-A4D0-457B-9D3E-53681723AFF7}" type="slidenum">
              <a:rPr lang="en-US" smtClean="0"/>
              <a:pPr/>
              <a:t>7</a:t>
            </a:fld>
            <a:endParaRPr lang="en-US" dirty="0"/>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a:off x="566832" y="199516"/>
            <a:ext cx="2295524" cy="316585"/>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r>
              <a:rPr lang="en-ZA" dirty="0"/>
              <a:t>POSTER</a:t>
            </a:r>
            <a:endParaRPr dirty="0"/>
          </a:p>
        </p:txBody>
      </p:sp>
      <p:pic>
        <p:nvPicPr>
          <p:cNvPr id="6" name="Picture 5"/>
          <p:cNvPicPr>
            <a:picLocks noChangeAspect="1"/>
          </p:cNvPicPr>
          <p:nvPr/>
        </p:nvPicPr>
        <p:blipFill>
          <a:blip r:embed="rId2"/>
          <a:stretch>
            <a:fillRect/>
          </a:stretch>
        </p:blipFill>
        <p:spPr>
          <a:xfrm>
            <a:off x="504826" y="885825"/>
            <a:ext cx="8982074" cy="5689074"/>
          </a:xfrm>
          <a:prstGeom prst="rect">
            <a:avLst/>
          </a:prstGeom>
        </p:spPr>
      </p:pic>
    </p:spTree>
    <p:extLst>
      <p:ext uri="{BB962C8B-B14F-4D97-AF65-F5344CB8AC3E}">
        <p14:creationId xmlns:p14="http://schemas.microsoft.com/office/powerpoint/2010/main" val="208670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oup of people in a science lab working">
            <a:extLst>
              <a:ext uri="{FF2B5EF4-FFF2-40B4-BE49-F238E27FC236}">
                <a16:creationId xmlns:a16="http://schemas.microsoft.com/office/drawing/2014/main" id="{634673D1-FDF8-445C-9EC3-CEE2865DFD8A}"/>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8" name="Rectangle 7">
            <a:extLst>
              <a:ext uri="{FF2B5EF4-FFF2-40B4-BE49-F238E27FC236}">
                <a16:creationId xmlns:a16="http://schemas.microsoft.com/office/drawing/2014/main" id="{5D25444F-B85F-42E8-9E0A-A625CA1FDA16}"/>
              </a:ext>
              <a:ext uri="{C183D7F6-B498-43B3-948B-1728B52AA6E4}">
                <adec:decorative xmlns:adec="http://schemas.microsoft.com/office/drawing/2017/decorative"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AD0FB06-2085-443B-B5B7-9CF837FCEA61}"/>
              </a:ext>
            </a:extLst>
          </p:cNvPr>
          <p:cNvSpPr>
            <a:spLocks noGrp="1"/>
          </p:cNvSpPr>
          <p:nvPr>
            <p:ph type="title"/>
          </p:nvPr>
        </p:nvSpPr>
        <p:spPr>
          <a:xfrm>
            <a:off x="722099" y="441709"/>
            <a:ext cx="9302457" cy="360000"/>
          </a:xfrm>
        </p:spPr>
        <p:txBody>
          <a:bodyPr/>
          <a:lstStyle/>
          <a:p>
            <a:r>
              <a:rPr lang="en-US"/>
              <a:t>Machine learning approach, data &amp; model</a:t>
            </a:r>
            <a:br>
              <a:rPr lang="en-US"/>
            </a:br>
            <a:endParaRPr lang="en-US" dirty="0"/>
          </a:p>
        </p:txBody>
      </p:sp>
      <p:sp>
        <p:nvSpPr>
          <p:cNvPr id="4" name="Slide Number Placeholder 3">
            <a:extLst>
              <a:ext uri="{FF2B5EF4-FFF2-40B4-BE49-F238E27FC236}">
                <a16:creationId xmlns:a16="http://schemas.microsoft.com/office/drawing/2014/main" id="{3B609C69-D3CD-4837-8831-CFA5A72454EF}"/>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5" name="Text Placeholder 4">
            <a:extLst>
              <a:ext uri="{FF2B5EF4-FFF2-40B4-BE49-F238E27FC236}">
                <a16:creationId xmlns:a16="http://schemas.microsoft.com/office/drawing/2014/main" id="{0E2C3F0E-4EA4-4D41-8E53-5D29742851DB}"/>
              </a:ext>
            </a:extLst>
          </p:cNvPr>
          <p:cNvSpPr>
            <a:spLocks noGrp="1"/>
          </p:cNvSpPr>
          <p:nvPr>
            <p:ph type="body" sz="quarter" idx="13"/>
          </p:nvPr>
        </p:nvSpPr>
        <p:spPr>
          <a:xfrm>
            <a:off x="684213" y="1405643"/>
            <a:ext cx="6499101" cy="300065"/>
          </a:xfrm>
        </p:spPr>
        <p:txBody>
          <a:bodyPr/>
          <a:lstStyle/>
          <a:p>
            <a:r>
              <a:rPr lang="en-US" dirty="0"/>
              <a:t>A well-planned, appropriate set of algorithms. </a:t>
            </a:r>
          </a:p>
          <a:p>
            <a:pPr marL="285750" indent="-285750">
              <a:buFont typeface="Wingdings" panose="05000000000000000000" pitchFamily="2" charset="2"/>
              <a:buChar char="q"/>
            </a:pPr>
            <a:r>
              <a:rPr lang="en-US" sz="1400" dirty="0"/>
              <a:t>Data capturing:</a:t>
            </a:r>
            <a:r>
              <a:rPr lang="en-US" dirty="0"/>
              <a:t> </a:t>
            </a:r>
            <a:r>
              <a:rPr lang="en-US" sz="1400" dirty="0"/>
              <a:t>The </a:t>
            </a:r>
            <a:r>
              <a:rPr lang="en-US" sz="1400" dirty="0" err="1"/>
              <a:t>Curefind</a:t>
            </a:r>
            <a:r>
              <a:rPr lang="en-US" sz="1400" dirty="0"/>
              <a:t> app will first require the data (names, age, health condition, etc., etc.) and credentials (username and password) for registration and login of the User to store in its database. </a:t>
            </a:r>
          </a:p>
          <a:p>
            <a:pPr marL="285750" indent="-285750">
              <a:buFont typeface="Wingdings" panose="05000000000000000000" pitchFamily="2" charset="2"/>
              <a:buChar char="q"/>
            </a:pPr>
            <a:r>
              <a:rPr lang="en-US" sz="1400" dirty="0"/>
              <a:t>Database linking: The </a:t>
            </a:r>
            <a:r>
              <a:rPr lang="en-US" sz="1400" dirty="0" err="1"/>
              <a:t>Curefind</a:t>
            </a:r>
            <a:r>
              <a:rPr lang="en-US" sz="1400" dirty="0"/>
              <a:t> app will also link with the User data at the doctor or hospital database with authorization from the state through their ID number to record the prescription and changes made by the doctor. </a:t>
            </a:r>
          </a:p>
          <a:p>
            <a:pPr marL="285750" indent="-285750">
              <a:buFont typeface="Wingdings" panose="05000000000000000000" pitchFamily="2" charset="2"/>
              <a:buChar char="q"/>
            </a:pPr>
            <a:r>
              <a:rPr lang="en-US" sz="1400" dirty="0"/>
              <a:t>Medical background checks and prediction: Along with the assistance from the database linking the </a:t>
            </a:r>
            <a:r>
              <a:rPr lang="en-US" sz="1400" dirty="0" err="1"/>
              <a:t>Curefind</a:t>
            </a:r>
            <a:r>
              <a:rPr lang="en-US" sz="1400" dirty="0"/>
              <a:t> app will be able to check the User's medical history and be able to predict relevant outcomes </a:t>
            </a:r>
          </a:p>
          <a:p>
            <a:r>
              <a:rPr lang="en-US" sz="1400" dirty="0"/>
              <a:t>Reinforcement and updates: The application is programmed to continuously update its system, enforce security. </a:t>
            </a:r>
          </a:p>
          <a:p>
            <a:endParaRPr lang="en-ZA" sz="1200" dirty="0"/>
          </a:p>
        </p:txBody>
      </p:sp>
      <p:sp>
        <p:nvSpPr>
          <p:cNvPr id="9" name="object 7" descr="Beige rectangle">
            <a:extLst>
              <a:ext uri="{FF2B5EF4-FFF2-40B4-BE49-F238E27FC236}">
                <a16:creationId xmlns:a16="http://schemas.microsoft.com/office/drawing/2014/main" id="{C18D4C80-3351-4CE2-81E2-859CB0ED6E3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139" name="Straight Connector 138" title="callout lines">
            <a:extLst>
              <a:ext uri="{FF2B5EF4-FFF2-40B4-BE49-F238E27FC236}">
                <a16:creationId xmlns:a16="http://schemas.microsoft.com/office/drawing/2014/main" id="{114AC9AF-CFF1-4C63-B916-ABE1741B46CB}"/>
              </a:ext>
            </a:extLst>
          </p:cNvPr>
          <p:cNvCxnSpPr>
            <a:cxnSpLocks/>
          </p:cNvCxnSpPr>
          <p:nvPr/>
        </p:nvCxnSpPr>
        <p:spPr>
          <a:xfrm>
            <a:off x="2083785" y="4282394"/>
            <a:ext cx="0" cy="831171"/>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3" name="Straight Connector 162" title="callout lines">
            <a:extLst>
              <a:ext uri="{FF2B5EF4-FFF2-40B4-BE49-F238E27FC236}">
                <a16:creationId xmlns:a16="http://schemas.microsoft.com/office/drawing/2014/main" id="{77C3D6FC-42F8-4C85-AE3B-9DE302578524}"/>
              </a:ext>
            </a:extLst>
          </p:cNvPr>
          <p:cNvCxnSpPr>
            <a:cxnSpLocks/>
          </p:cNvCxnSpPr>
          <p:nvPr/>
        </p:nvCxnSpPr>
        <p:spPr>
          <a:xfrm>
            <a:off x="4227681" y="3970273"/>
            <a:ext cx="0" cy="1143293"/>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66" name="Rectangle: Rounded Corners 165" title="Milestone Graphic">
            <a:extLst>
              <a:ext uri="{FF2B5EF4-FFF2-40B4-BE49-F238E27FC236}">
                <a16:creationId xmlns:a16="http://schemas.microsoft.com/office/drawing/2014/main" id="{F9D7AA4F-26AB-4EBC-B3B7-7C528AC22C0C}"/>
              </a:ext>
            </a:extLst>
          </p:cNvPr>
          <p:cNvSpPr/>
          <p:nvPr/>
        </p:nvSpPr>
        <p:spPr>
          <a:xfrm>
            <a:off x="9915900" y="1960433"/>
            <a:ext cx="1659864" cy="124893"/>
          </a:xfrm>
          <a:prstGeom prst="roundRect">
            <a:avLst>
              <a:gd name="adj" fmla="val 50000"/>
            </a:avLst>
          </a:pr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cxnSp>
        <p:nvCxnSpPr>
          <p:cNvPr id="187" name="Straight Connector 186" title="callout lines">
            <a:extLst>
              <a:ext uri="{FF2B5EF4-FFF2-40B4-BE49-F238E27FC236}">
                <a16:creationId xmlns:a16="http://schemas.microsoft.com/office/drawing/2014/main" id="{096D941C-A53D-4F6F-A7C7-C349BDF27650}"/>
              </a:ext>
            </a:extLst>
          </p:cNvPr>
          <p:cNvCxnSpPr>
            <a:cxnSpLocks/>
          </p:cNvCxnSpPr>
          <p:nvPr/>
        </p:nvCxnSpPr>
        <p:spPr>
          <a:xfrm>
            <a:off x="6363336" y="3530517"/>
            <a:ext cx="0" cy="1586793"/>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20" name="Straight Connector 219" title="callout lines">
            <a:extLst>
              <a:ext uri="{FF2B5EF4-FFF2-40B4-BE49-F238E27FC236}">
                <a16:creationId xmlns:a16="http://schemas.microsoft.com/office/drawing/2014/main" id="{6D3CBD92-3FC6-4065-B640-0EC5D3E27154}"/>
              </a:ext>
            </a:extLst>
          </p:cNvPr>
          <p:cNvCxnSpPr>
            <a:cxnSpLocks/>
          </p:cNvCxnSpPr>
          <p:nvPr/>
        </p:nvCxnSpPr>
        <p:spPr>
          <a:xfrm>
            <a:off x="8503111" y="1864146"/>
            <a:ext cx="0" cy="3253164"/>
          </a:xfrm>
          <a:prstGeom prst="line">
            <a:avLst/>
          </a:prstGeom>
          <a:ln cmpd="sng">
            <a:solidFill>
              <a:schemeClr val="bg1">
                <a:lumMod val="75000"/>
                <a:alpha val="20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24" name="Rectangle: Rounded Corners 223" title="Milestone Graphic">
            <a:extLst>
              <a:ext uri="{FF2B5EF4-FFF2-40B4-BE49-F238E27FC236}">
                <a16:creationId xmlns:a16="http://schemas.microsoft.com/office/drawing/2014/main" id="{32C6C159-36D9-466C-9746-BC4CCA0D7E56}"/>
              </a:ext>
            </a:extLst>
          </p:cNvPr>
          <p:cNvSpPr/>
          <p:nvPr/>
        </p:nvSpPr>
        <p:spPr>
          <a:xfrm>
            <a:off x="9986457" y="1191703"/>
            <a:ext cx="1157332" cy="124893"/>
          </a:xfrm>
          <a:prstGeom prst="roundRect">
            <a:avLst>
              <a:gd name="adj" fmla="val 50000"/>
            </a:avLst>
          </a:pr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cxnSp>
        <p:nvCxnSpPr>
          <p:cNvPr id="237" name="Straight Connector 236" descr="Time line">
            <a:extLst>
              <a:ext uri="{FF2B5EF4-FFF2-40B4-BE49-F238E27FC236}">
                <a16:creationId xmlns:a16="http://schemas.microsoft.com/office/drawing/2014/main" id="{E47E492C-0FED-4F4E-92CE-B73CAD58C94B}"/>
              </a:ext>
            </a:extLst>
          </p:cNvPr>
          <p:cNvCxnSpPr>
            <a:cxnSpLocks/>
          </p:cNvCxnSpPr>
          <p:nvPr/>
        </p:nvCxnSpPr>
        <p:spPr>
          <a:xfrm flipH="1">
            <a:off x="-804373" y="6512238"/>
            <a:ext cx="8622102" cy="0"/>
          </a:xfrm>
          <a:prstGeom prst="line">
            <a:avLst/>
          </a:prstGeom>
          <a:ln w="15875" cmpd="sng">
            <a:solidFill>
              <a:schemeClr val="bg1">
                <a:alpha val="2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82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Time series analysis on data</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36" name="Rectangle 35"/>
          <p:cNvSpPr/>
          <p:nvPr/>
        </p:nvSpPr>
        <p:spPr>
          <a:xfrm>
            <a:off x="558800" y="1421503"/>
            <a:ext cx="9332546" cy="2308324"/>
          </a:xfrm>
          <a:prstGeom prst="rect">
            <a:avLst/>
          </a:prstGeom>
        </p:spPr>
        <p:txBody>
          <a:bodyPr wrap="square">
            <a:spAutoFit/>
          </a:bodyPr>
          <a:lstStyle/>
          <a:p>
            <a:r>
              <a:rPr lang="en-US" dirty="0">
                <a:solidFill>
                  <a:schemeClr val="bg1">
                    <a:lumMod val="95000"/>
                  </a:schemeClr>
                </a:solidFill>
                <a:latin typeface="Arial" panose="020B0604020202020204" pitchFamily="34" charset="0"/>
              </a:rPr>
              <a:t>A sample/description of this analysis exists and is appropriate. </a:t>
            </a:r>
          </a:p>
          <a:p>
            <a:pPr marL="285750" indent="-285750">
              <a:buFont typeface="Arial" panose="020B0604020202020204" pitchFamily="34" charset="0"/>
              <a:buChar char="•"/>
            </a:pPr>
            <a:r>
              <a:rPr lang="en-US" dirty="0">
                <a:solidFill>
                  <a:schemeClr val="bg1">
                    <a:lumMod val="95000"/>
                  </a:schemeClr>
                </a:solidFill>
                <a:latin typeface="Arial" panose="020B0604020202020204" pitchFamily="34" charset="0"/>
              </a:rPr>
              <a:t>The time series analyst on data of the application model will work with scheduling reminders or timestamps for when the user will take the medication and show when the medication was collected.</a:t>
            </a:r>
            <a:endParaRPr lang="en-US" dirty="0">
              <a:solidFill>
                <a:schemeClr val="bg1">
                  <a:lumMod val="95000"/>
                </a:schemeClr>
              </a:solidFill>
              <a:latin typeface="Calibri" panose="020F0502020204030204" pitchFamily="34" charset="0"/>
            </a:endParaRPr>
          </a:p>
          <a:p>
            <a:endParaRPr lang="en-ZA" dirty="0">
              <a:solidFill>
                <a:schemeClr val="bg1">
                  <a:lumMod val="95000"/>
                </a:schemeClr>
              </a:solidFill>
              <a:latin typeface="Calibri" panose="020F0502020204030204" pitchFamily="34" charset="0"/>
            </a:endParaRPr>
          </a:p>
          <a:p>
            <a:pPr marL="285750" indent="-285750">
              <a:buFont typeface="Arial" panose="020B0604020202020204" pitchFamily="34" charset="0"/>
              <a:buChar char="•"/>
            </a:pPr>
            <a:r>
              <a:rPr lang="en-US" dirty="0">
                <a:solidFill>
                  <a:schemeClr val="bg1">
                    <a:lumMod val="95000"/>
                  </a:schemeClr>
                </a:solidFill>
                <a:latin typeface="Arial" panose="020B0604020202020204" pitchFamily="34" charset="0"/>
                <a:cs typeface="Arial" panose="020B0604020202020204" pitchFamily="34" charset="0"/>
              </a:rPr>
              <a:t>It will show when the user didn't take their medication all this series analysis and predictions are based on 84% of the user’s medical history and 16% on the doctor’s current diagnosis. </a:t>
            </a:r>
            <a:endParaRPr lang="en-ZA"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40610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4BDB64-2AF8-42D4-96C8-B6B6F098993C}">
  <ds:schemaRefs>
    <ds:schemaRef ds:uri="http://www.w3.org/XML/1998/namespace"/>
    <ds:schemaRef ds:uri="http://purl.org/dc/elements/1.1/"/>
    <ds:schemaRef ds:uri="16c05727-aa75-4e4a-9b5f-8a80a1165891"/>
    <ds:schemaRef ds:uri="http://purl.org/dc/term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983</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vt:lpstr>
      <vt:lpstr>Calibri</vt:lpstr>
      <vt:lpstr>Courier New</vt:lpstr>
      <vt:lpstr>Gill Sans MT</vt:lpstr>
      <vt:lpstr>Wingdings</vt:lpstr>
      <vt:lpstr>Office Theme</vt:lpstr>
      <vt:lpstr>CUREFIND healthcare REMINDER  APPLICATION </vt:lpstr>
      <vt:lpstr>OUR BIG  IDEA</vt:lpstr>
      <vt:lpstr>CONTENT</vt:lpstr>
      <vt:lpstr>Ai Solution</vt:lpstr>
      <vt:lpstr>Business objectives </vt:lpstr>
      <vt:lpstr>Problem definition  </vt:lpstr>
      <vt:lpstr>PowerPoint Presentation</vt:lpstr>
      <vt:lpstr>Machine learning approach, data &amp; model </vt:lpstr>
      <vt:lpstr>Time series analysis on data</vt:lpstr>
      <vt:lpstr>Solution  techniques  </vt:lpstr>
      <vt:lpstr>Nlp, speech recognition or speech synthesis, deep learning</vt:lpstr>
      <vt:lpstr>Other features (Chatbot/ softbot)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2024-10-20T19:38:17Z</dcterms:created>
  <dcterms:modified xsi:type="dcterms:W3CDTF">2024-10-21T20:04:04Z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