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7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26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78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7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Z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73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083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1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0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437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96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09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AB6358-E090-4F30-9C11-625F7A050A04}" type="datetimeFigureOut">
              <a:rPr lang="en-ZA" smtClean="0"/>
              <a:t>2017/03/09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391422-E207-4D78-AF62-EC6F2400E9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5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alm-help.saas.hp.com/en/12.50/online_help/Content/UG/ui_attachments.htm" TargetMode="External"/><Relationship Id="rId7" Type="http://schemas.openxmlformats.org/officeDocument/2006/relationships/image" Target="../media/image11.gif"/><Relationship Id="rId2" Type="http://schemas.openxmlformats.org/officeDocument/2006/relationships/hyperlink" Target="http://alm-help.saas.hp.com/en/12.50/online_help/Content/UG/ui_alert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hyperlink" Target="http://alm-help.saas.hp.com/en/12.50/online_help/Content/UG/ui_linked_defects.htm" TargetMode="External"/><Relationship Id="rId10" Type="http://schemas.openxmlformats.org/officeDocument/2006/relationships/image" Target="../media/image8.gif"/><Relationship Id="rId4" Type="http://schemas.openxmlformats.org/officeDocument/2006/relationships/hyperlink" Target="http://alm-help.saas.hp.com/en/12.50/online_help/Content/UG/ui_flag_for_follow_up.htm" TargetMode="External"/><Relationship Id="rId9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49" y="1614069"/>
            <a:ext cx="9995140" cy="2387600"/>
          </a:xfrm>
        </p:spPr>
        <p:txBody>
          <a:bodyPr/>
          <a:lstStyle/>
          <a:p>
            <a:r>
              <a:rPr lang="en-US" sz="8000" dirty="0"/>
              <a:t>Application Lifecycle </a:t>
            </a:r>
            <a:r>
              <a:rPr lang="en-US" sz="8000" dirty="0" smtClean="0"/>
              <a:t>Management (ALM) </a:t>
            </a:r>
            <a:endParaRPr lang="en-ZA" sz="8000" dirty="0"/>
          </a:p>
        </p:txBody>
      </p:sp>
    </p:spTree>
    <p:extLst>
      <p:ext uri="{BB962C8B-B14F-4D97-AF65-F5344CB8AC3E}">
        <p14:creationId xmlns:p14="http://schemas.microsoft.com/office/powerpoint/2010/main" val="6299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96" y="183979"/>
            <a:ext cx="11628408" cy="1325563"/>
          </a:xfrm>
        </p:spPr>
        <p:txBody>
          <a:bodyPr/>
          <a:lstStyle/>
          <a:p>
            <a:r>
              <a:rPr lang="en-US" u="sng" dirty="0" smtClean="0"/>
              <a:t>Defect Module Icons </a:t>
            </a:r>
            <a:r>
              <a:rPr lang="en-US" u="sng" dirty="0"/>
              <a:t>are described below:</a:t>
            </a:r>
            <a:endParaRPr lang="en-Z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30739"/>
              </p:ext>
            </p:extLst>
          </p:nvPr>
        </p:nvGraphicFramePr>
        <p:xfrm>
          <a:off x="281796" y="1690688"/>
          <a:ext cx="11628408" cy="4182012"/>
        </p:xfrm>
        <a:graphic>
          <a:graphicData uri="http://schemas.openxmlformats.org/drawingml/2006/table">
            <a:tbl>
              <a:tblPr/>
              <a:tblGrid>
                <a:gridCol w="1512498"/>
                <a:gridCol w="10115910"/>
              </a:tblGrid>
              <a:tr h="252251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 b="1" dirty="0">
                          <a:solidFill>
                            <a:srgbClr val="333333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063" marR="63063" marT="31531" marB="31531">
                    <a:lnL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3063" marR="63063" marT="31531" marB="31531">
                    <a:lnL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8E8"/>
                    </a:solidFill>
                  </a:tcPr>
                </a:tc>
              </a:tr>
              <a:tr h="252251">
                <a:tc>
                  <a:txBody>
                    <a:bodyPr/>
                    <a:lstStyle/>
                    <a:p>
                      <a:pPr algn="l" fontAlgn="t"/>
                      <a:endParaRPr lang="en-ZA" sz="10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&lt;green asterisk&gt;.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The applicable tab is populated.</a:t>
                      </a: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817">
                <a:tc>
                  <a:txBody>
                    <a:bodyPr/>
                    <a:lstStyle/>
                    <a:p>
                      <a:pPr algn="l" fontAlgn="t"/>
                      <a:endParaRPr lang="en-ZA" sz="12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Alerts.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Click to view alerts for the defect.</a:t>
                      </a:r>
                    </a:p>
                    <a:p>
                      <a:pPr marL="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Red alert.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The alert is new.</a:t>
                      </a:r>
                    </a:p>
                    <a:p>
                      <a:pPr marL="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Gray alert.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The alert has already been read.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For user interface details, see </a:t>
                      </a:r>
                      <a:r>
                        <a:rPr lang="en-US" sz="1600" u="none" strike="noStrike" dirty="0">
                          <a:solidFill>
                            <a:srgbClr val="822980"/>
                          </a:solidFill>
                          <a:effectLst/>
                          <a:hlinkClick r:id="rId2"/>
                        </a:rPr>
                        <a:t>Alerts Dialog Box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012">
                <a:tc>
                  <a:txBody>
                    <a:bodyPr/>
                    <a:lstStyle/>
                    <a:p>
                      <a:pPr algn="l" fontAlgn="t"/>
                      <a:endParaRPr lang="en-ZA" sz="12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Attachments. 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Click to view attachments for the specified defect.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Open an attachment by selecting it from the list. If there are more than ten attachments, click the </a:t>
                      </a: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more attachments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link to view the list in the </a:t>
                      </a: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Attachments Page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. For details, see </a:t>
                      </a:r>
                      <a:r>
                        <a:rPr lang="en-US" sz="1600" u="none" strike="noStrike" dirty="0">
                          <a:solidFill>
                            <a:srgbClr val="822980"/>
                          </a:solidFill>
                          <a:effectLst/>
                          <a:hlinkClick r:id="rId3"/>
                        </a:rPr>
                        <a:t>Attachments Page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796">
                <a:tc>
                  <a:txBody>
                    <a:bodyPr/>
                    <a:lstStyle/>
                    <a:p>
                      <a:pPr algn="l" fontAlgn="t"/>
                      <a:endParaRPr lang="en-ZA" sz="12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Follow Up Flags. 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Click to view follow up flags for the defect.</a:t>
                      </a:r>
                    </a:p>
                    <a:p>
                      <a:pPr marL="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Gray flag.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The follow up flag is new.</a:t>
                      </a:r>
                    </a:p>
                    <a:p>
                      <a:pPr marL="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Red flag.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The follow up date has arrived.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For user interface details, see </a:t>
                      </a:r>
                      <a:r>
                        <a:rPr lang="en-US" sz="1600" u="none" strike="noStrike" dirty="0">
                          <a:solidFill>
                            <a:srgbClr val="822980"/>
                          </a:solidFill>
                          <a:effectLst/>
                          <a:hlinkClick r:id="rId4"/>
                        </a:rPr>
                        <a:t>Flag For Follow Up Dialog Box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29">
                <a:tc>
                  <a:txBody>
                    <a:bodyPr/>
                    <a:lstStyle/>
                    <a:p>
                      <a:pPr algn="l" fontAlgn="t"/>
                      <a:endParaRPr lang="en-ZA" sz="12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</a:rPr>
                        <a:t>Linked Entities.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 Click to view linked entities for the defect in the Defect Details dialog box. For user interface details, see </a:t>
                      </a:r>
                      <a:r>
                        <a:rPr lang="en-US" sz="1600" u="none" strike="noStrike" dirty="0">
                          <a:solidFill>
                            <a:srgbClr val="822980"/>
                          </a:solidFill>
                          <a:effectLst/>
                          <a:hlinkClick r:id="rId5"/>
                        </a:rPr>
                        <a:t>Linked Defects/Entities Page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63063" marR="63063" marT="31531" marB="315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5" name="Picture 7" descr="http://alm-help.saas.hp.com/en/12.50/online_help/Content/UG/images/sl_green_asterisk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282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http://alm-help.saas.hp.com/en/12.50/online_help/Content/UG/images/sl_alerts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67364"/>
            <a:ext cx="3524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http://alm-help.saas.hp.com/en/12.50/online_help/Content/UG/images/sl_attachment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7" y="3579512"/>
            <a:ext cx="85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http://alm-help.saas.hp.com/en/12.50/online_help/Content/UG/images/sl_follow_up_flags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9" y="4539260"/>
            <a:ext cx="266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http://alm-help.saas.hp.com/en/12.50/online_help/Content/UG/images/sl_indicator_linked_entities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5460908"/>
            <a:ext cx="857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53" y="69012"/>
            <a:ext cx="6668219" cy="666821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ectangle 4"/>
          <p:cNvSpPr/>
          <p:nvPr/>
        </p:nvSpPr>
        <p:spPr>
          <a:xfrm rot="19483636">
            <a:off x="2089864" y="2295807"/>
            <a:ext cx="6963708" cy="192369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ZA" sz="6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9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6211" y="365125"/>
            <a:ext cx="11093569" cy="1325563"/>
          </a:xfrm>
        </p:spPr>
        <p:txBody>
          <a:bodyPr>
            <a:noAutofit/>
          </a:bodyPr>
          <a:lstStyle/>
          <a:p>
            <a:r>
              <a:rPr lang="en-US" sz="2400" dirty="0"/>
              <a:t>ALM - Test Management Tool  (</a:t>
            </a:r>
            <a:r>
              <a:rPr lang="en-US" sz="2400" dirty="0" smtClean="0"/>
              <a:t>TMT)</a:t>
            </a:r>
            <a:br>
              <a:rPr lang="en-US" sz="2400" dirty="0" smtClean="0"/>
            </a:br>
            <a:r>
              <a:rPr lang="en-US" sz="2400" dirty="0" smtClean="0"/>
              <a:t>Managing </a:t>
            </a:r>
            <a:r>
              <a:rPr lang="en-US" sz="2400" dirty="0"/>
              <a:t>testing resources and activities relating to your testing </a:t>
            </a:r>
            <a:r>
              <a:rPr lang="en-US" sz="2400" dirty="0" smtClean="0"/>
              <a:t>work.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u="sng" dirty="0" smtClean="0"/>
              <a:t>ALM Advantages and Characteristics </a:t>
            </a:r>
            <a:endParaRPr lang="en-ZA" sz="2400" i="1" u="sng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76335"/>
              </p:ext>
            </p:extLst>
          </p:nvPr>
        </p:nvGraphicFramePr>
        <p:xfrm>
          <a:off x="224289" y="1880549"/>
          <a:ext cx="11093569" cy="477903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046453"/>
                <a:gridCol w="6047116"/>
              </a:tblGrid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Advantages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Characteristics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Helps manage releases and cycles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Management Tool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Mange's requirements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 of HPE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 Test cases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Installed on Windows and Linex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 Test execution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Integrated with other HP Tools i.e. UFT, Load runner, WR, PC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 Test results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ALM is a Tool that can be customized - can be modified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 Defects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ALM is Built on Java 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973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Manage Graphs and Reports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61" y="201223"/>
            <a:ext cx="10515600" cy="902958"/>
          </a:xfrm>
        </p:spPr>
        <p:txBody>
          <a:bodyPr/>
          <a:lstStyle/>
          <a:p>
            <a:pPr algn="ctr"/>
            <a:r>
              <a:rPr lang="en-US" u="sng" dirty="0" smtClean="0"/>
              <a:t>ALM Lifecycle </a:t>
            </a:r>
            <a:endParaRPr lang="en-Z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07" t="18876" r="46458" b="9229"/>
          <a:stretch/>
        </p:blipFill>
        <p:spPr>
          <a:xfrm>
            <a:off x="3150467" y="1472042"/>
            <a:ext cx="5105510" cy="5085416"/>
          </a:xfrm>
          <a:prstGeom prst="rect">
            <a:avLst/>
          </a:prstGeom>
          <a:ln w="38100" cap="sq">
            <a:solidFill>
              <a:schemeClr val="accent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49208" y="2593731"/>
            <a:ext cx="1406769" cy="133643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55978" y="2725947"/>
            <a:ext cx="1362475" cy="44857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18453" y="2356615"/>
            <a:ext cx="101791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Defects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8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How to navigate through the defects tab 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484318"/>
            <a:ext cx="10515600" cy="2743289"/>
          </a:xfrm>
        </p:spPr>
        <p:txBody>
          <a:bodyPr>
            <a:normAutofit/>
          </a:bodyPr>
          <a:lstStyle/>
          <a:p>
            <a:r>
              <a:rPr lang="en-US" dirty="0" smtClean="0"/>
              <a:t>You can add user-defined fields and change the label of any of the fields in the Defects module. You can also customize project lists. </a:t>
            </a:r>
          </a:p>
          <a:p>
            <a:r>
              <a:rPr lang="en-US" dirty="0" smtClean="0"/>
              <a:t>You can use the Script Editor to restrict and dynamically change the fields and values in the Defects module. </a:t>
            </a:r>
          </a:p>
          <a:p>
            <a:r>
              <a:rPr lang="en-US" dirty="0" smtClean="0"/>
              <a:t>When you select a defects column with a user name value (including user-defined fields), ALM displays a list with the name and full name of each user. You can search for users, sort users, group users by user group, and select users from the users list or a group tree.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91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97" y="58339"/>
            <a:ext cx="11694332" cy="1143000"/>
          </a:xfrm>
        </p:spPr>
        <p:txBody>
          <a:bodyPr/>
          <a:lstStyle/>
          <a:p>
            <a:r>
              <a:rPr lang="en-US" u="sng" dirty="0" smtClean="0"/>
              <a:t>How to Track Defects in ALM</a:t>
            </a:r>
            <a:endParaRPr lang="en-ZA" u="sng" dirty="0"/>
          </a:p>
        </p:txBody>
      </p:sp>
      <p:pic>
        <p:nvPicPr>
          <p:cNvPr id="3083" name="Picture 11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-5016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-31908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-1365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460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28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lo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4111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72793"/>
              </p:ext>
            </p:extLst>
          </p:nvPr>
        </p:nvGraphicFramePr>
        <p:xfrm>
          <a:off x="224497" y="1383901"/>
          <a:ext cx="1169433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103"/>
                <a:gridCol w="8261229"/>
              </a:tblGrid>
              <a:tr h="203360">
                <a:tc gridSpan="2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</a:t>
                      </a:r>
                      <a:r>
                        <a:rPr lang="en-US" b="1" baseline="0" dirty="0" smtClean="0"/>
                        <a:t> Defect 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Click </a:t>
                      </a:r>
                      <a:r>
                        <a:rPr lang="en-US" sz="1400" b="1" dirty="0" smtClean="0"/>
                        <a:t>New Defect</a:t>
                      </a:r>
                      <a:r>
                        <a:rPr lang="en-US" sz="1400" dirty="0" smtClean="0"/>
                        <a:t> in the Defects grid toolbar to open the New Defect dialog box. For user interface details on the New Defect dialog box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 Defect 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In addition to creating defects directly in ALM, you can also import defects to your ALM project from Microsoft Excel. To import defects, you must first install the appropriate add-in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Link defects</a:t>
                      </a:r>
                      <a:r>
                        <a:rPr lang="en-US" b="1" baseline="0" dirty="0" smtClean="0"/>
                        <a:t> and other entities 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You can link defects to requirements, tests, test sets, test instances, runs, run steps, business process tests, flows, and other defects.</a:t>
                      </a:r>
                    </a:p>
                    <a:p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Search</a:t>
                      </a:r>
                      <a:r>
                        <a:rPr lang="en-US" b="1" baseline="0" dirty="0" smtClean="0"/>
                        <a:t> for Defects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Defects module, you can search for defects from: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Defects grid, for example, to find defects related to a specific issue, or to modify a specific defect.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Defect dialog box, for example, to avoid creating duplicate defects.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Assign,</a:t>
                      </a:r>
                      <a:r>
                        <a:rPr lang="en-US" b="1" baseline="0" dirty="0" smtClean="0"/>
                        <a:t> repair and update Defects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Defects module, select a defect in the Defects grid and click the 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Defect Details 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button. In the Defect Details dialog box, fill in the fields.</a:t>
                      </a:r>
                      <a:endParaRPr lang="en-Z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Analyze defects 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defect data by generating reports and graphs.</a:t>
                      </a:r>
                      <a:endParaRPr lang="en-Z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7" y="365125"/>
            <a:ext cx="11034623" cy="1325563"/>
          </a:xfrm>
        </p:spPr>
        <p:txBody>
          <a:bodyPr/>
          <a:lstStyle/>
          <a:p>
            <a:r>
              <a:rPr lang="en-US" u="sng" dirty="0" smtClean="0"/>
              <a:t>How to search for Defects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7" y="1825624"/>
            <a:ext cx="11602529" cy="47735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task describes how to search for defects using the Similar Defects Dialog Box/Pane. You can search for defects at any time from the Defects grid, for example, to find defects related to a specific issue, or to modify a specific defect.</a:t>
            </a:r>
          </a:p>
          <a:p>
            <a:r>
              <a:rPr lang="en-US" sz="2000" dirty="0"/>
              <a:t>When creating a new defect, you can search for similar defects, for </a:t>
            </a:r>
            <a:r>
              <a:rPr lang="en-US" sz="2000" dirty="0" smtClean="0"/>
              <a:t>example</a:t>
            </a:r>
            <a:r>
              <a:rPr lang="en-US" sz="2000" dirty="0"/>
              <a:t>, to avoid creating duplicate defects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 </a:t>
            </a:r>
            <a:r>
              <a:rPr lang="en-US" altLang="en-US" sz="2000" b="1" dirty="0">
                <a:solidFill>
                  <a:srgbClr val="822980"/>
                </a:solidFill>
              </a:rPr>
              <a:t>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isplay the defect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Display the defect for which you want to find similar defects by doing one of the following: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Select a defect from the Defects grid.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While creating a new defect in the New Defect dialog box, enter descriptive information in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Summary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and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Description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fields.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Start the search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Click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Find Similar Defects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button.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Select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Find Similar Defects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to find defects similar to the current defect.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Select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Find Similar Text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to find defects whose summary or description is similar to a specified text string</a:t>
            </a:r>
            <a:r>
              <a:rPr lang="en-US" altLang="en-US" sz="2000" dirty="0" smtClean="0"/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4099" name="Picture 3" descr="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-4556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83868"/>
            <a:ext cx="186894" cy="56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150765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PSimplifiedLocal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PSimplifiedLocal"/>
            </a:endParaRPr>
          </a:p>
        </p:txBody>
      </p:sp>
      <p:pic>
        <p:nvPicPr>
          <p:cNvPr id="4101" name="Picture 5" descr="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-4635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lm-help.saas.hp.com/en/12.50/online_help/Content/UG/images/sl_find_simila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81" y="5413230"/>
            <a:ext cx="295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5" y="175348"/>
            <a:ext cx="11123625" cy="851200"/>
          </a:xfrm>
        </p:spPr>
        <p:txBody>
          <a:bodyPr/>
          <a:lstStyle/>
          <a:p>
            <a:r>
              <a:rPr lang="en-US" u="sng" dirty="0" smtClean="0"/>
              <a:t>How to link defects </a:t>
            </a:r>
            <a:endParaRPr lang="en-Z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" y="1112808"/>
            <a:ext cx="11805039" cy="3281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following steps describe how to link defects to ALM entities (requirements, tests, test sets, test instances, runs, run steps and other </a:t>
            </a:r>
            <a:r>
              <a:rPr lang="en-US" sz="1800" dirty="0" smtClean="0"/>
              <a:t>defects).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Link the defect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From the module of the entity to which you want to link a defect, select the Linked Defects or Linked Entities page, and do one of the following: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Add new defect: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Create the defect to which to link.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Select existing defect: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Select an existing defect to which to link.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</a:rPr>
              <a:t>View results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You can view the linked entity from the corresponding defect, and you can view the linked defect from the corresponding entity.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In grid views, when an entity is linked to a defect, ALM adds the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Linked Defects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icon to the entity.</a:t>
            </a:r>
          </a:p>
          <a:p>
            <a:endParaRPr lang="en-ZA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91535"/>
            <a:ext cx="230175" cy="38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150765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22980"/>
                </a:solidFill>
                <a:effectLst/>
                <a:latin typeface="HPSimplifiedLocal"/>
              </a:rPr>
              <a:t>  </a:t>
            </a:r>
          </a:p>
        </p:txBody>
      </p:sp>
      <p:pic>
        <p:nvPicPr>
          <p:cNvPr id="5125" name="Picture 5" descr="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-4556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-2730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lm-help.saas.hp.com/en/12.50/online_help/Content/UG/images/sl_indicator_linked_entiti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48" y="3904950"/>
            <a:ext cx="857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alm-help.saas.hp.com/en/12.50/online_help/Content/UG/images/defect_link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286004"/>
            <a:ext cx="6898466" cy="23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471" y="2244576"/>
            <a:ext cx="9596288" cy="2258413"/>
          </a:xfrm>
        </p:spPr>
        <p:txBody>
          <a:bodyPr>
            <a:noAutofit/>
          </a:bodyPr>
          <a:lstStyle/>
          <a:p>
            <a:r>
              <a:rPr lang="en-US" sz="6600" dirty="0"/>
              <a:t>User </a:t>
            </a:r>
            <a:r>
              <a:rPr lang="en-US" sz="6600" dirty="0" smtClean="0"/>
              <a:t>Interface </a:t>
            </a:r>
            <a:r>
              <a:rPr lang="en-US" sz="6600" dirty="0"/>
              <a:t>elements are described </a:t>
            </a:r>
            <a:r>
              <a:rPr lang="en-US" sz="6600" dirty="0" smtClean="0"/>
              <a:t>in the next slide: </a:t>
            </a:r>
            <a:endParaRPr lang="en-ZA" sz="6600" dirty="0"/>
          </a:p>
        </p:txBody>
      </p:sp>
    </p:spTree>
    <p:extLst>
      <p:ext uri="{BB962C8B-B14F-4D97-AF65-F5344CB8AC3E}">
        <p14:creationId xmlns:p14="http://schemas.microsoft.com/office/powerpoint/2010/main" val="20518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1769"/>
              </p:ext>
            </p:extLst>
          </p:nvPr>
        </p:nvGraphicFramePr>
        <p:xfrm>
          <a:off x="120768" y="155277"/>
          <a:ext cx="11973465" cy="6606602"/>
        </p:xfrm>
        <a:graphic>
          <a:graphicData uri="http://schemas.openxmlformats.org/drawingml/2006/table">
            <a:tbl>
              <a:tblPr/>
              <a:tblGrid>
                <a:gridCol w="1699406"/>
                <a:gridCol w="10274059"/>
              </a:tblGrid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 dirty="0">
                          <a:solidFill>
                            <a:srgbClr val="333333"/>
                          </a:solidFill>
                          <a:effectLst/>
                        </a:rPr>
                        <a:t>UI Element (A - Z)</a:t>
                      </a:r>
                    </a:p>
                  </a:txBody>
                  <a:tcPr marL="21435" marR="21435" marT="10718" marB="10718">
                    <a:lnL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1435" marR="21435" marT="10718" marB="10718">
                    <a:lnL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9B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8E8"/>
                    </a:solidFill>
                  </a:tcPr>
                </a:tc>
              </a:tr>
              <a:tr h="332857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Actual Fix Time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actual number of days needed to fix the defect. If this field is left blank, ALM automatically calculates the Actual Fix Time as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Closing Date–Detected on Date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Assigned To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user name of the person who is assigned to fix the defect.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Closed in Version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application version in which the defect was closed.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Closing Date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date on which the defect was closed.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Comments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Comments about the defect. To add a new comment, click the </a:t>
                      </a:r>
                      <a:r>
                        <a:rPr lang="en-US" sz="1100" b="1" dirty="0">
                          <a:solidFill>
                            <a:srgbClr val="222222"/>
                          </a:solidFill>
                          <a:effectLst/>
                        </a:rPr>
                        <a:t>Add Comment </a:t>
                      </a:r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button. A new section is added to the Comments box, displaying your user name and the database's current date.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Defect ID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A unique numeric ID for the defect, assigned automatically by ALM. The Defect ID is read-only.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Description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Describes the defect in detail.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By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user name of the person who submitted the defect.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in Cycle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cycle in which the defect was detected.</a:t>
                      </a:r>
                    </a:p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When assigning a defect to a cycle in the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Detected in Cycle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 field, ALM automatically assigns its release to the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Detected in Release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 field.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in Release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release in which the defect was detected.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in Version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application version in which the defect was detected.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on Date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date on which the defect was detected.</a:t>
                      </a:r>
                    </a:p>
                    <a:p>
                      <a:pPr algn="l" fontAlgn="t"/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Default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: The current database server date.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284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Detected on Environment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environment on which the defect was detected. Environments are a combination of operating systems, browsers, and so on, on which you test the application.</a:t>
                      </a:r>
                    </a:p>
                    <a:p>
                      <a:pPr algn="l" fontAlgn="t"/>
                      <a:r>
                        <a:rPr lang="en-US" sz="1100" b="1" dirty="0">
                          <a:solidFill>
                            <a:srgbClr val="5A5A5A"/>
                          </a:solidFill>
                          <a:effectLst/>
                        </a:rPr>
                        <a:t>Note: </a:t>
                      </a:r>
                      <a:r>
                        <a:rPr lang="en-US" sz="1100" dirty="0">
                          <a:solidFill>
                            <a:srgbClr val="5A5A5A"/>
                          </a:solidFill>
                          <a:effectLst/>
                        </a:rPr>
                        <a:t>Environments are defined using the ALM Web Client. After they are defined, you can select them when reporting a defect.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Estimated Fix Time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estimated number of days required for fixing the defect.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Modified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date and time when this defect was last changed.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57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Planned Closing Version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version in which the defect is planned to be fixed.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Priority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priority of the defect, ranging from low priority (level 1) to urgent priority (level 5).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Project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name of the project where the defect occurs.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Reproducible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Whether the defect can be recreated under the same conditions by which it was detected.</a:t>
                      </a:r>
                    </a:p>
                    <a:p>
                      <a:pPr algn="l" fontAlgn="t"/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Default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: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Y</a:t>
                      </a:r>
                      <a:endParaRPr lang="en-US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Severity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severity of the defect, ranging from low (level 1) to urgent (level 5).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2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Status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current status of the defect. Defect status can be one of the following: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Closed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,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Fixed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,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New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,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Open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,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Rejected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,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Reopen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Default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: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New</a:t>
                      </a:r>
                      <a:endParaRPr lang="en-US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Subject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>
                          <a:solidFill>
                            <a:srgbClr val="222222"/>
                          </a:solidFill>
                          <a:effectLst/>
                        </a:rPr>
                        <a:t>The subject folder.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Summary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A brief summary of the defect.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Target Cycle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The cycle in which the defect is targeted to be fixed.</a:t>
                      </a:r>
                    </a:p>
                    <a:p>
                      <a:pPr algn="l" fontAlgn="t"/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When assigning a defect to a cycle in the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Target Cycle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 field, ALM automatically assigns its release to the </a:t>
                      </a: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</a:rPr>
                        <a:t>Target Release</a:t>
                      </a:r>
                      <a:r>
                        <a:rPr lang="en-US" sz="1100">
                          <a:solidFill>
                            <a:srgbClr val="222222"/>
                          </a:solidFill>
                          <a:effectLst/>
                        </a:rPr>
                        <a:t> field.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75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1">
                          <a:solidFill>
                            <a:srgbClr val="222222"/>
                          </a:solidFill>
                          <a:effectLst/>
                        </a:rPr>
                        <a:t>Target Release</a:t>
                      </a:r>
                      <a:endParaRPr lang="en-ZA" sz="11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</a:rPr>
                        <a:t>The release in which the defect is targeted to be closed.</a:t>
                      </a:r>
                    </a:p>
                  </a:txBody>
                  <a:tcPr marL="21435" marR="21435" marT="10718" marB="1071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495</TotalTime>
  <Words>890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HPSimplifiedLocal</vt:lpstr>
      <vt:lpstr>Rockwell</vt:lpstr>
      <vt:lpstr>Rockwell Condensed</vt:lpstr>
      <vt:lpstr>Wingdings</vt:lpstr>
      <vt:lpstr>Wood Type</vt:lpstr>
      <vt:lpstr>Application Lifecycle Management (ALM) </vt:lpstr>
      <vt:lpstr>ALM - Test Management Tool  (TMT) Managing testing resources and activities relating to your testing work.   ALM Advantages and Characteristics </vt:lpstr>
      <vt:lpstr>ALM Lifecycle </vt:lpstr>
      <vt:lpstr>How to navigate through the defects tab </vt:lpstr>
      <vt:lpstr>How to Track Defects in ALM</vt:lpstr>
      <vt:lpstr>How to search for Defects</vt:lpstr>
      <vt:lpstr>How to link defects </vt:lpstr>
      <vt:lpstr>User Interface elements are described in the next slide: </vt:lpstr>
      <vt:lpstr>PowerPoint Presentation</vt:lpstr>
      <vt:lpstr>Defect Module Icons are described below: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</dc:title>
  <dc:creator>Detering, Eleni</dc:creator>
  <cp:lastModifiedBy>Thipe, Naledi N</cp:lastModifiedBy>
  <cp:revision>14</cp:revision>
  <dcterms:created xsi:type="dcterms:W3CDTF">2017-03-08T16:16:24Z</dcterms:created>
  <dcterms:modified xsi:type="dcterms:W3CDTF">2017-03-09T11:50:38Z</dcterms:modified>
</cp:coreProperties>
</file>