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0" autoAdjust="0"/>
    <p:restoredTop sz="73148" autoAdjust="0"/>
  </p:normalViewPr>
  <p:slideViewPr>
    <p:cSldViewPr>
      <p:cViewPr varScale="1">
        <p:scale>
          <a:sx n="53" d="100"/>
          <a:sy n="53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edi Segale" userId="45197024-269d-461b-b0aa-538a369c40b1" providerId="ADAL" clId="{895E1633-A068-EF41-B7D0-AA80B1A0E65F}"/>
    <pc:docChg chg="modSld">
      <pc:chgData name="Naledi Segale" userId="45197024-269d-461b-b0aa-538a369c40b1" providerId="ADAL" clId="{895E1633-A068-EF41-B7D0-AA80B1A0E65F}" dt="2024-01-28T10:33:56.779" v="10" actId="2711"/>
      <pc:docMkLst>
        <pc:docMk/>
      </pc:docMkLst>
      <pc:sldChg chg="modSp mod">
        <pc:chgData name="Naledi Segale" userId="45197024-269d-461b-b0aa-538a369c40b1" providerId="ADAL" clId="{895E1633-A068-EF41-B7D0-AA80B1A0E65F}" dt="2024-01-28T10:32:31.508" v="0" actId="2711"/>
        <pc:sldMkLst>
          <pc:docMk/>
          <pc:sldMk cId="0" sldId="256"/>
        </pc:sldMkLst>
        <pc:spChg chg="mod">
          <ac:chgData name="Naledi Segale" userId="45197024-269d-461b-b0aa-538a369c40b1" providerId="ADAL" clId="{895E1633-A068-EF41-B7D0-AA80B1A0E65F}" dt="2024-01-28T10:32:31.508" v="0" actId="2711"/>
          <ac:spMkLst>
            <pc:docMk/>
            <pc:sldMk cId="0" sldId="256"/>
            <ac:spMk id="24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2:47.581" v="2" actId="2711"/>
        <pc:sldMkLst>
          <pc:docMk/>
          <pc:sldMk cId="0" sldId="257"/>
        </pc:sldMkLst>
        <pc:spChg chg="mod">
          <ac:chgData name="Naledi Segale" userId="45197024-269d-461b-b0aa-538a369c40b1" providerId="ADAL" clId="{895E1633-A068-EF41-B7D0-AA80B1A0E65F}" dt="2024-01-28T10:32:47.581" v="2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Naledi Segale" userId="45197024-269d-461b-b0aa-538a369c40b1" providerId="ADAL" clId="{895E1633-A068-EF41-B7D0-AA80B1A0E65F}" dt="2024-01-28T10:32:41.773" v="1" actId="2711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2:56.322" v="3" actId="2711"/>
        <pc:sldMkLst>
          <pc:docMk/>
          <pc:sldMk cId="0" sldId="258"/>
        </pc:sldMkLst>
        <pc:spChg chg="mod">
          <ac:chgData name="Naledi Segale" userId="45197024-269d-461b-b0aa-538a369c40b1" providerId="ADAL" clId="{895E1633-A068-EF41-B7D0-AA80B1A0E65F}" dt="2024-01-28T10:32:56.322" v="3" actId="2711"/>
          <ac:spMkLst>
            <pc:docMk/>
            <pc:sldMk cId="0" sldId="258"/>
            <ac:spMk id="33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10.716" v="4" actId="2711"/>
        <pc:sldMkLst>
          <pc:docMk/>
          <pc:sldMk cId="0" sldId="259"/>
        </pc:sldMkLst>
        <pc:spChg chg="mod">
          <ac:chgData name="Naledi Segale" userId="45197024-269d-461b-b0aa-538a369c40b1" providerId="ADAL" clId="{895E1633-A068-EF41-B7D0-AA80B1A0E65F}" dt="2024-01-28T10:33:10.716" v="4" actId="2711"/>
          <ac:spMkLst>
            <pc:docMk/>
            <pc:sldMk cId="0" sldId="259"/>
            <ac:spMk id="21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16.647" v="5" actId="2711"/>
        <pc:sldMkLst>
          <pc:docMk/>
          <pc:sldMk cId="0" sldId="260"/>
        </pc:sldMkLst>
        <pc:spChg chg="mod">
          <ac:chgData name="Naledi Segale" userId="45197024-269d-461b-b0aa-538a369c40b1" providerId="ADAL" clId="{895E1633-A068-EF41-B7D0-AA80B1A0E65F}" dt="2024-01-28T10:33:16.647" v="5" actId="2711"/>
          <ac:spMkLst>
            <pc:docMk/>
            <pc:sldMk cId="0" sldId="260"/>
            <ac:spMk id="31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25.208" v="6" actId="2711"/>
        <pc:sldMkLst>
          <pc:docMk/>
          <pc:sldMk cId="0" sldId="261"/>
        </pc:sldMkLst>
        <pc:spChg chg="mod">
          <ac:chgData name="Naledi Segale" userId="45197024-269d-461b-b0aa-538a369c40b1" providerId="ADAL" clId="{895E1633-A068-EF41-B7D0-AA80B1A0E65F}" dt="2024-01-28T10:33:25.208" v="6" actId="2711"/>
          <ac:spMkLst>
            <pc:docMk/>
            <pc:sldMk cId="0" sldId="261"/>
            <ac:spMk id="33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36.364" v="7" actId="2711"/>
        <pc:sldMkLst>
          <pc:docMk/>
          <pc:sldMk cId="0" sldId="262"/>
        </pc:sldMkLst>
        <pc:spChg chg="mod">
          <ac:chgData name="Naledi Segale" userId="45197024-269d-461b-b0aa-538a369c40b1" providerId="ADAL" clId="{895E1633-A068-EF41-B7D0-AA80B1A0E65F}" dt="2024-01-28T10:33:36.364" v="7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44.779" v="8" actId="2711"/>
        <pc:sldMkLst>
          <pc:docMk/>
          <pc:sldMk cId="0" sldId="265"/>
        </pc:sldMkLst>
        <pc:spChg chg="mod">
          <ac:chgData name="Naledi Segale" userId="45197024-269d-461b-b0aa-538a369c40b1" providerId="ADAL" clId="{895E1633-A068-EF41-B7D0-AA80B1A0E65F}" dt="2024-01-28T10:33:44.779" v="8" actId="2711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Naledi Segale" userId="45197024-269d-461b-b0aa-538a369c40b1" providerId="ADAL" clId="{895E1633-A068-EF41-B7D0-AA80B1A0E65F}" dt="2024-01-28T10:33:56.779" v="10" actId="2711"/>
        <pc:sldMkLst>
          <pc:docMk/>
          <pc:sldMk cId="0" sldId="266"/>
        </pc:sldMkLst>
        <pc:spChg chg="mod">
          <ac:chgData name="Naledi Segale" userId="45197024-269d-461b-b0aa-538a369c40b1" providerId="ADAL" clId="{895E1633-A068-EF41-B7D0-AA80B1A0E65F}" dt="2024-01-28T10:33:52.601" v="9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Naledi Segale" userId="45197024-269d-461b-b0aa-538a369c40b1" providerId="ADAL" clId="{895E1633-A068-EF41-B7D0-AA80B1A0E65F}" dt="2024-01-28T10:33:56.779" v="10" actId="2711"/>
          <ac:spMkLst>
            <pc:docMk/>
            <pc:sldMk cId="0" sldId="266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ctcloud-my.sharepoint.com/personal/sglnxx001_myuct_ac_za/Documents/Accenture_Project/Reactions-Nale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ctcloud-my.sharepoint.com/personal/sglnxx001_myuct_ac_za/Documents/Accenture_Project/Reactions-Nale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Top_5!$B$1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Top_5!$A$2:$A$6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Top_5!$B$2:$B$6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B-8546-B201-DCE9FAA20E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496643903"/>
        <c:axId val="1389012623"/>
      </c:barChart>
      <c:catAx>
        <c:axId val="1496643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/>
                    </a:solidFill>
                  </a:rPr>
                  <a:t>Popular</a:t>
                </a:r>
                <a:r>
                  <a:rPr lang="en-GB" sz="1200" baseline="0">
                    <a:solidFill>
                      <a:schemeClr val="tx1"/>
                    </a:solidFill>
                  </a:rPr>
                  <a:t> Categories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12623"/>
        <c:crosses val="autoZero"/>
        <c:auto val="1"/>
        <c:lblAlgn val="ctr"/>
        <c:lblOffset val="100"/>
        <c:noMultiLvlLbl val="0"/>
      </c:catAx>
      <c:valAx>
        <c:axId val="1389012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/>
                    </a:solidFill>
                  </a:rPr>
                  <a:t>Total</a:t>
                </a:r>
                <a:r>
                  <a:rPr lang="en-GB" sz="1200" baseline="0">
                    <a:solidFill>
                      <a:schemeClr val="tx1"/>
                    </a:solidFill>
                  </a:rPr>
                  <a:t> Scores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64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Top_5!$D$1</c:f>
              <c:strCache>
                <c:ptCount val="1"/>
                <c:pt idx="0">
                  <c:v>No of reactions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Top_5!$C$2:$C$6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Top_5!$D$2:$D$6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1698</c:v>
                </c:pt>
                <c:pt idx="4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8-9B41-B096-C7744C06D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00310879"/>
        <c:axId val="1383064223"/>
      </c:barChart>
      <c:catAx>
        <c:axId val="16003108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/>
                    </a:solidFill>
                  </a:rPr>
                  <a:t>Popular</a:t>
                </a:r>
                <a:r>
                  <a:rPr lang="en-GB" sz="1200" baseline="0">
                    <a:solidFill>
                      <a:schemeClr val="tx1"/>
                    </a:solidFill>
                  </a:rPr>
                  <a:t> Categories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064223"/>
        <c:crosses val="autoZero"/>
        <c:auto val="1"/>
        <c:lblAlgn val="ctr"/>
        <c:lblOffset val="100"/>
        <c:noMultiLvlLbl val="0"/>
      </c:catAx>
      <c:valAx>
        <c:axId val="1383064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/>
                    </a:solidFill>
                  </a:rPr>
                  <a:t>Number</a:t>
                </a:r>
                <a:r>
                  <a:rPr lang="en-GB" sz="1200" baseline="0">
                    <a:solidFill>
                      <a:schemeClr val="tx1"/>
                    </a:solidFill>
                  </a:rPr>
                  <a:t> of Reactions</a:t>
                </a:r>
                <a:endParaRPr lang="en-GB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1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625931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462D9D2-D167-DB25-5A14-85370EA8ADD8}"/>
              </a:ext>
            </a:extLst>
          </p:cNvPr>
          <p:cNvSpPr txBox="1"/>
          <p:nvPr/>
        </p:nvSpPr>
        <p:spPr>
          <a:xfrm>
            <a:off x="10752597" y="1856793"/>
            <a:ext cx="68747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Animals the most popular category</a:t>
            </a:r>
          </a:p>
          <a:p>
            <a:pPr algn="just"/>
            <a:r>
              <a:rPr lang="en-US" sz="3200" dirty="0"/>
              <a:t> - indication that people enjoy watching </a:t>
            </a:r>
          </a:p>
          <a:p>
            <a:pPr algn="just"/>
            <a:r>
              <a:rPr lang="en-US" sz="3200" dirty="0"/>
              <a:t>animals online.  This could be used to </a:t>
            </a:r>
          </a:p>
          <a:p>
            <a:pPr algn="just"/>
            <a:r>
              <a:rPr lang="en-US" sz="3200" dirty="0"/>
              <a:t>promote awareness about endangered</a:t>
            </a:r>
          </a:p>
          <a:p>
            <a:pPr algn="just"/>
            <a:r>
              <a:rPr lang="en-US" sz="3200" dirty="0"/>
              <a:t> species for 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902C7-6257-47CA-BE5A-31919167C56F}"/>
              </a:ext>
            </a:extLst>
          </p:cNvPr>
          <p:cNvSpPr txBox="1"/>
          <p:nvPr/>
        </p:nvSpPr>
        <p:spPr>
          <a:xfrm>
            <a:off x="10610042" y="4449202"/>
            <a:ext cx="76899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Science is the second most popular </a:t>
            </a:r>
          </a:p>
          <a:p>
            <a:r>
              <a:rPr lang="en-US" sz="3200" dirty="0"/>
              <a:t>category. Educational programs centered </a:t>
            </a:r>
          </a:p>
          <a:p>
            <a:r>
              <a:rPr lang="en-US" sz="3200" dirty="0"/>
              <a:t>on Science could be promoted on the</a:t>
            </a:r>
          </a:p>
          <a:p>
            <a:r>
              <a:rPr lang="en-US" sz="3200" dirty="0"/>
              <a:t>platform to educate people about important </a:t>
            </a:r>
          </a:p>
          <a:p>
            <a:r>
              <a:rPr lang="en-US" sz="3200" dirty="0"/>
              <a:t>topics such as the use of renewable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49C2-0705-3FF8-E778-B9C5ECF4C894}"/>
              </a:ext>
            </a:extLst>
          </p:cNvPr>
          <p:cNvSpPr txBox="1"/>
          <p:nvPr/>
        </p:nvSpPr>
        <p:spPr>
          <a:xfrm>
            <a:off x="10752597" y="7267990"/>
            <a:ext cx="6840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analysis and insights could be used </a:t>
            </a:r>
          </a:p>
          <a:p>
            <a:r>
              <a:rPr lang="en-US" sz="3200" dirty="0"/>
              <a:t>to improve decision making within the </a:t>
            </a:r>
          </a:p>
          <a:p>
            <a:r>
              <a:rPr lang="en-US" sz="3200" dirty="0"/>
              <a:t>organization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22918"/>
            <a:chOff x="0" y="0"/>
            <a:chExt cx="11564591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5" y="2005584"/>
            <a:ext cx="1278000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014697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58E22-3442-1A70-4D67-3E80455CE6DF}"/>
              </a:ext>
            </a:extLst>
          </p:cNvPr>
          <p:cNvSpPr txBox="1"/>
          <p:nvPr/>
        </p:nvSpPr>
        <p:spPr>
          <a:xfrm>
            <a:off x="7513232" y="3198871"/>
            <a:ext cx="10336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Social Buzz is a fast-growing social media platform.</a:t>
            </a:r>
          </a:p>
          <a:p>
            <a:r>
              <a:rPr lang="en-US" sz="3200" dirty="0"/>
              <a:t>With its growth comes copious amounts of data that </a:t>
            </a:r>
          </a:p>
          <a:p>
            <a:r>
              <a:rPr lang="en-US" sz="3200" dirty="0"/>
              <a:t>require proper handling.</a:t>
            </a:r>
          </a:p>
          <a:p>
            <a:r>
              <a:rPr lang="en-US" sz="3200" dirty="0"/>
              <a:t>Accenture has stepped in to assist with the following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Auditing big data practices of Social Buzz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Determining the 5 most popular categories on Social Buzz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34032-5174-C2A8-15F4-51FDB1F74A4E}"/>
              </a:ext>
            </a:extLst>
          </p:cNvPr>
          <p:cNvSpPr txBox="1"/>
          <p:nvPr/>
        </p:nvSpPr>
        <p:spPr>
          <a:xfrm>
            <a:off x="3472001" y="4851112"/>
            <a:ext cx="359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&gt; 100000 posts daily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D3B5A-5EC5-1EA8-AEFB-4542C723A896}"/>
              </a:ext>
            </a:extLst>
          </p:cNvPr>
          <p:cNvSpPr txBox="1"/>
          <p:nvPr/>
        </p:nvSpPr>
        <p:spPr>
          <a:xfrm>
            <a:off x="2759088" y="5903977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to do with this much data?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B5376-B198-C7AB-AC18-C117D5DD5272}"/>
              </a:ext>
            </a:extLst>
          </p:cNvPr>
          <p:cNvSpPr txBox="1"/>
          <p:nvPr/>
        </p:nvSpPr>
        <p:spPr>
          <a:xfrm>
            <a:off x="2759088" y="6956842"/>
            <a:ext cx="52009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Perform an analysis of 5 most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popular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pic>
        <p:nvPicPr>
          <p:cNvPr id="33" name="Picture 32" descr="A person smiling at camera&#10;&#10;Description automatically generated">
            <a:extLst>
              <a:ext uri="{FF2B5EF4-FFF2-40B4-BE49-F238E27FC236}">
                <a16:creationId xmlns:a16="http://schemas.microsoft.com/office/drawing/2014/main" id="{502E8209-96C5-224B-81C8-138D242D5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05" y="6988644"/>
            <a:ext cx="2006318" cy="20063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1A5C41-4815-AC4A-3B21-0A38ED77563F}"/>
              </a:ext>
            </a:extLst>
          </p:cNvPr>
          <p:cNvSpPr txBox="1"/>
          <p:nvPr/>
        </p:nvSpPr>
        <p:spPr>
          <a:xfrm>
            <a:off x="13948884" y="1573789"/>
            <a:ext cx="4261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Andrew Fleming</a:t>
            </a:r>
          </a:p>
          <a:p>
            <a:r>
              <a:rPr lang="en-US" sz="32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3CA89D-4CA6-4AC9-96E9-2111BD3D428A}"/>
              </a:ext>
            </a:extLst>
          </p:cNvPr>
          <p:cNvSpPr txBox="1"/>
          <p:nvPr/>
        </p:nvSpPr>
        <p:spPr>
          <a:xfrm>
            <a:off x="13948884" y="4423131"/>
            <a:ext cx="3053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Marcus Rompton</a:t>
            </a:r>
          </a:p>
          <a:p>
            <a:r>
              <a:rPr lang="en-US" sz="3200" dirty="0"/>
              <a:t>Senior Principal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35509-A59A-E9CB-A3A6-0F1EB39D9B66}"/>
              </a:ext>
            </a:extLst>
          </p:cNvPr>
          <p:cNvSpPr txBox="1"/>
          <p:nvPr/>
        </p:nvSpPr>
        <p:spPr>
          <a:xfrm>
            <a:off x="13948884" y="7272473"/>
            <a:ext cx="2366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Nalesi Segale</a:t>
            </a:r>
          </a:p>
          <a:p>
            <a:r>
              <a:rPr lang="en-US" sz="32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6C6A2-BE30-4F23-7A3E-B36476C0F875}"/>
              </a:ext>
            </a:extLst>
          </p:cNvPr>
          <p:cNvSpPr txBox="1"/>
          <p:nvPr/>
        </p:nvSpPr>
        <p:spPr>
          <a:xfrm>
            <a:off x="3700779" y="1596066"/>
            <a:ext cx="412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A7BB3A-2D5A-9A0A-A2C1-C2AA4AE0CCC7}"/>
              </a:ext>
            </a:extLst>
          </p:cNvPr>
          <p:cNvSpPr txBox="1"/>
          <p:nvPr/>
        </p:nvSpPr>
        <p:spPr>
          <a:xfrm>
            <a:off x="5634660" y="3168767"/>
            <a:ext cx="249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8D698A-89B7-71B0-CCFB-05CACDDC2BB5}"/>
              </a:ext>
            </a:extLst>
          </p:cNvPr>
          <p:cNvSpPr txBox="1"/>
          <p:nvPr/>
        </p:nvSpPr>
        <p:spPr>
          <a:xfrm>
            <a:off x="7487973" y="4782379"/>
            <a:ext cx="264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6DA887-5AB8-E1B6-46CE-2FF84839DEF1}"/>
              </a:ext>
            </a:extLst>
          </p:cNvPr>
          <p:cNvSpPr txBox="1"/>
          <p:nvPr/>
        </p:nvSpPr>
        <p:spPr>
          <a:xfrm>
            <a:off x="9423367" y="6393288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FFF11-CF06-0CC9-BCB5-757B249AA60A}"/>
              </a:ext>
            </a:extLst>
          </p:cNvPr>
          <p:cNvSpPr txBox="1"/>
          <p:nvPr/>
        </p:nvSpPr>
        <p:spPr>
          <a:xfrm>
            <a:off x="11179806" y="7929429"/>
            <a:ext cx="344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1AB165-24D1-6AD8-BBAE-6A142D81170F}"/>
              </a:ext>
            </a:extLst>
          </p:cNvPr>
          <p:cNvSpPr txBox="1"/>
          <p:nvPr/>
        </p:nvSpPr>
        <p:spPr>
          <a:xfrm>
            <a:off x="2641591" y="4687178"/>
            <a:ext cx="1943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16</a:t>
            </a:r>
          </a:p>
          <a:p>
            <a:pPr algn="ctr"/>
            <a:r>
              <a:rPr lang="en-US" sz="3200" dirty="0"/>
              <a:t> Unique </a:t>
            </a:r>
          </a:p>
          <a:p>
            <a:pPr algn="ctr"/>
            <a:r>
              <a:rPr lang="en-US" sz="3200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03AA3-1FE1-D3BC-4605-98BF8B391204}"/>
              </a:ext>
            </a:extLst>
          </p:cNvPr>
          <p:cNvSpPr txBox="1"/>
          <p:nvPr/>
        </p:nvSpPr>
        <p:spPr>
          <a:xfrm>
            <a:off x="6629854" y="4686433"/>
            <a:ext cx="3918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1897</a:t>
            </a:r>
          </a:p>
          <a:p>
            <a:pPr algn="ctr"/>
            <a:r>
              <a:rPr lang="en-US" sz="3200" dirty="0"/>
              <a:t>Reactions to the most </a:t>
            </a:r>
          </a:p>
          <a:p>
            <a:pPr algn="ctr"/>
            <a:r>
              <a:rPr lang="en-US" sz="3200" dirty="0"/>
              <a:t>Popular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41FC7-AE7E-B726-335C-FC2C3A43978A}"/>
              </a:ext>
            </a:extLst>
          </p:cNvPr>
          <p:cNvSpPr txBox="1"/>
          <p:nvPr/>
        </p:nvSpPr>
        <p:spPr>
          <a:xfrm>
            <a:off x="11609660" y="4604891"/>
            <a:ext cx="4560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2138 </a:t>
            </a:r>
          </a:p>
          <a:p>
            <a:pPr algn="ctr"/>
            <a:r>
              <a:rPr lang="en-US" sz="3200" dirty="0"/>
              <a:t>posts in May</a:t>
            </a:r>
          </a:p>
          <a:p>
            <a:pPr algn="ctr"/>
            <a:r>
              <a:rPr lang="en-US" sz="3200" dirty="0" err="1"/>
              <a:t>i.e</a:t>
            </a:r>
            <a:r>
              <a:rPr lang="en-US" sz="3200" dirty="0"/>
              <a:t> 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7BDC20E-1285-EAE6-9843-1E82E0E06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636186"/>
              </p:ext>
            </p:extLst>
          </p:nvPr>
        </p:nvGraphicFramePr>
        <p:xfrm>
          <a:off x="4952100" y="2612163"/>
          <a:ext cx="8460000" cy="61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970DD9C-8E91-3614-7E6A-12700C654A05}"/>
              </a:ext>
            </a:extLst>
          </p:cNvPr>
          <p:cNvSpPr txBox="1"/>
          <p:nvPr/>
        </p:nvSpPr>
        <p:spPr>
          <a:xfrm>
            <a:off x="5311393" y="1826173"/>
            <a:ext cx="7741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most popular Categories for Social Buzz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8970889-5016-98B2-1689-8C26350C8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327366"/>
              </p:ext>
            </p:extLst>
          </p:nvPr>
        </p:nvGraphicFramePr>
        <p:xfrm>
          <a:off x="4926640" y="2576163"/>
          <a:ext cx="8712000" cy="61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7602308-BCF7-F9FF-E64E-86F185A85B28}"/>
              </a:ext>
            </a:extLst>
          </p:cNvPr>
          <p:cNvSpPr txBox="1"/>
          <p:nvPr/>
        </p:nvSpPr>
        <p:spPr>
          <a:xfrm>
            <a:off x="4610785" y="1409751"/>
            <a:ext cx="914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Number of reactions to the 5 most popular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276</Words>
  <Application>Microsoft Macintosh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Naledi Segale</cp:lastModifiedBy>
  <cp:revision>9</cp:revision>
  <dcterms:created xsi:type="dcterms:W3CDTF">2006-08-16T00:00:00Z</dcterms:created>
  <dcterms:modified xsi:type="dcterms:W3CDTF">2024-01-28T10:34:04Z</dcterms:modified>
  <dc:identifier>DAEhDyfaYKE</dc:identifier>
</cp:coreProperties>
</file>