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62D5-03A1-4698-950E-29E9AD0B1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Simulated Control of a 3DoF Mobile Robot 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59DD1-33D1-4036-B293-8FB45D8A6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Park</a:t>
            </a:r>
          </a:p>
        </p:txBody>
      </p:sp>
    </p:spTree>
    <p:extLst>
      <p:ext uri="{BB962C8B-B14F-4D97-AF65-F5344CB8AC3E}">
        <p14:creationId xmlns:p14="http://schemas.microsoft.com/office/powerpoint/2010/main" val="30842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687B-8DBE-43F8-92B2-C2E11136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Generation from Waypoints</a:t>
            </a:r>
          </a:p>
        </p:txBody>
      </p:sp>
      <p:pic>
        <p:nvPicPr>
          <p:cNvPr id="6" name="mobilebot_video_2018_05_10_14_15_51">
            <a:hlinkClick r:id="" action="ppaction://media"/>
            <a:extLst>
              <a:ext uri="{FF2B5EF4-FFF2-40B4-BE49-F238E27FC236}">
                <a16:creationId xmlns:a16="http://schemas.microsoft.com/office/drawing/2014/main" id="{2CE1A270-F5C8-452F-970F-D0182C95086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86088" y="2052638"/>
            <a:ext cx="5181600" cy="4195762"/>
          </a:xfrm>
        </p:spPr>
      </p:pic>
    </p:spTree>
    <p:extLst>
      <p:ext uri="{BB962C8B-B14F-4D97-AF65-F5344CB8AC3E}">
        <p14:creationId xmlns:p14="http://schemas.microsoft.com/office/powerpoint/2010/main" val="20949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5236-9B19-4909-8E75-1DB6CB03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59D4-B877-4866-BCC9-36BE9B8B0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3452645" cy="4195763"/>
          </a:xfrm>
        </p:spPr>
        <p:txBody>
          <a:bodyPr/>
          <a:lstStyle/>
          <a:p>
            <a:r>
              <a:rPr lang="en-US" dirty="0"/>
              <a:t>Low PID constant values struggle to overcome gravity</a:t>
            </a:r>
          </a:p>
          <a:p>
            <a:r>
              <a:rPr lang="en-US" dirty="0"/>
              <a:t>Hard to tune because of the system complexity, mostly a guessing game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70AF7F-2E39-44E7-925C-EB7521429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8358" y="1211262"/>
            <a:ext cx="7058526" cy="5310263"/>
          </a:xfrm>
        </p:spPr>
      </p:pic>
    </p:spTree>
    <p:extLst>
      <p:ext uri="{BB962C8B-B14F-4D97-AF65-F5344CB8AC3E}">
        <p14:creationId xmlns:p14="http://schemas.microsoft.com/office/powerpoint/2010/main" val="385945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3E7-FBFD-48D6-8CD8-66105749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A2EC-4F12-4527-82AB-BCB66621A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949" y="1723690"/>
            <a:ext cx="4396339" cy="4195763"/>
          </a:xfrm>
        </p:spPr>
        <p:txBody>
          <a:bodyPr/>
          <a:lstStyle/>
          <a:p>
            <a:r>
              <a:rPr lang="en-US" dirty="0"/>
              <a:t>Z-direction force starts very high due to the IC being away from the initial goal</a:t>
            </a:r>
          </a:p>
          <a:p>
            <a:r>
              <a:rPr lang="en-US" dirty="0"/>
              <a:t>Floor collision force is very large from initial drop and final drop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D1A90E-8538-4FD3-861B-A92E596C9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4967" y="2060575"/>
            <a:ext cx="5975646" cy="447666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B116B-CECF-4930-9CD8-833C986F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92" y="3648479"/>
            <a:ext cx="4821655" cy="28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2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29A5-33D7-4BAB-880B-57B7CE4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3DCC-6DAD-4CA3-9D64-4C181EB2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PID tuning</a:t>
            </a:r>
          </a:p>
          <a:p>
            <a:r>
              <a:rPr lang="en-US" dirty="0"/>
              <a:t>Extend path generation capabilities</a:t>
            </a:r>
          </a:p>
          <a:p>
            <a:r>
              <a:rPr lang="en-US" dirty="0"/>
              <a:t>Create IK solution</a:t>
            </a:r>
          </a:p>
          <a:p>
            <a:pPr lvl="1"/>
            <a:r>
              <a:rPr lang="en-US" dirty="0"/>
              <a:t>Add floor collision to links</a:t>
            </a:r>
          </a:p>
          <a:p>
            <a:pPr lvl="1"/>
            <a:r>
              <a:rPr lang="en-US" dirty="0"/>
              <a:t>PID control of XYZ position rather than joint angles</a:t>
            </a:r>
          </a:p>
          <a:p>
            <a:r>
              <a:rPr lang="en-US" dirty="0"/>
              <a:t>Robot self collision?</a:t>
            </a:r>
          </a:p>
          <a:p>
            <a:r>
              <a:rPr lang="en-US" dirty="0"/>
              <a:t>More links on arm?</a:t>
            </a:r>
          </a:p>
        </p:txBody>
      </p:sp>
    </p:spTree>
    <p:extLst>
      <p:ext uri="{BB962C8B-B14F-4D97-AF65-F5344CB8AC3E}">
        <p14:creationId xmlns:p14="http://schemas.microsoft.com/office/powerpoint/2010/main" val="4587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2F7-8510-4DF7-AD35-D9496562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FB53-FED0-416C-9F6F-4A9333A03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simulation based on 3DoF example</a:t>
            </a:r>
          </a:p>
          <a:p>
            <a:r>
              <a:rPr lang="en-US" dirty="0"/>
              <a:t>Implement 3 massless links to allow movement of the base</a:t>
            </a:r>
          </a:p>
          <a:p>
            <a:r>
              <a:rPr lang="en-US" dirty="0"/>
              <a:t>Implement PID control to track goal state</a:t>
            </a:r>
          </a:p>
          <a:p>
            <a:r>
              <a:rPr lang="en-US" dirty="0"/>
              <a:t>Input arbitrary path waypoints and test tracking</a:t>
            </a:r>
          </a:p>
        </p:txBody>
      </p:sp>
    </p:spTree>
    <p:extLst>
      <p:ext uri="{BB962C8B-B14F-4D97-AF65-F5344CB8AC3E}">
        <p14:creationId xmlns:p14="http://schemas.microsoft.com/office/powerpoint/2010/main" val="56061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6625-B22C-406A-AB22-C9C900F7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Robot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C644-C5AE-45F4-8A74-348F9299E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3 massless </a:t>
            </a:r>
            <a:r>
              <a:rPr lang="en-US" dirty="0" err="1"/>
              <a:t>DoFs</a:t>
            </a:r>
            <a:r>
              <a:rPr lang="en-US" dirty="0"/>
              <a:t> for base motion in X, Y, Z direction</a:t>
            </a:r>
          </a:p>
          <a:p>
            <a:pPr lvl="1"/>
            <a:r>
              <a:rPr lang="en-US" dirty="0"/>
              <a:t>Extend </a:t>
            </a:r>
            <a:r>
              <a:rPr lang="en-US" dirty="0" err="1"/>
              <a:t>syms</a:t>
            </a:r>
            <a:r>
              <a:rPr lang="en-US" dirty="0"/>
              <a:t> code and Simulink model to accommodate 6 degrees of freedom</a:t>
            </a:r>
          </a:p>
          <a:p>
            <a:pPr lvl="1"/>
            <a:r>
              <a:rPr lang="en-US" dirty="0"/>
              <a:t>Use prismatic joints for new massless joints</a:t>
            </a:r>
          </a:p>
          <a:p>
            <a:pPr lvl="1"/>
            <a:r>
              <a:rPr lang="en-US" dirty="0"/>
              <a:t>Test it!</a:t>
            </a:r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6E68D-A8FE-4CD8-AC23-077D89680C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3088110"/>
            <a:ext cx="4395788" cy="21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7B6D-A040-4660-B6A1-076A4BEC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Oops.</a:t>
            </a:r>
          </a:p>
        </p:txBody>
      </p:sp>
      <p:pic>
        <p:nvPicPr>
          <p:cNvPr id="7" name="mobilebot_video_2018_05_08_14_29_42">
            <a:hlinkClick r:id="" action="ppaction://media"/>
            <a:extLst>
              <a:ext uri="{FF2B5EF4-FFF2-40B4-BE49-F238E27FC236}">
                <a16:creationId xmlns:a16="http://schemas.microsoft.com/office/drawing/2014/main" id="{2DD2DD08-BDE7-4445-858F-B7F2B03C2EB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86088" y="2052638"/>
            <a:ext cx="5181600" cy="4195762"/>
          </a:xfrm>
        </p:spPr>
      </p:pic>
    </p:spTree>
    <p:extLst>
      <p:ext uri="{BB962C8B-B14F-4D97-AF65-F5344CB8AC3E}">
        <p14:creationId xmlns:p14="http://schemas.microsoft.com/office/powerpoint/2010/main" val="10029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BC6C-95A3-43DD-B01D-8DBE4C67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Collision!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6E0D-064A-4BDF-B51D-D5841EDF9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Tried two approaches:</a:t>
            </a:r>
          </a:p>
          <a:p>
            <a:pPr lvl="1"/>
            <a:r>
              <a:rPr lang="en-US" dirty="0"/>
              <a:t>Clamp position to &gt; 0</a:t>
            </a:r>
          </a:p>
          <a:p>
            <a:pPr lvl="1"/>
            <a:r>
              <a:rPr lang="en-US" dirty="0"/>
              <a:t>Flip velocity sign when </a:t>
            </a:r>
            <a:r>
              <a:rPr lang="en-US" dirty="0" err="1"/>
              <a:t>pos</a:t>
            </a:r>
            <a:r>
              <a:rPr lang="en-US" dirty="0"/>
              <a:t> &lt; 0</a:t>
            </a:r>
          </a:p>
          <a:p>
            <a:r>
              <a:rPr lang="en-US" dirty="0"/>
              <a:t>Simulink doesn’t like the discontinuous behavior, and this doesn’t represent the physical phenomenon</a:t>
            </a:r>
          </a:p>
          <a:p>
            <a:r>
              <a:rPr lang="en-US" dirty="0"/>
              <a:t>Spring + Damper implementation</a:t>
            </a:r>
          </a:p>
          <a:p>
            <a:pPr lvl="1"/>
            <a:r>
              <a:rPr lang="en-US" dirty="0"/>
              <a:t>Good model of the dynamics of ground collision/bouncing</a:t>
            </a:r>
          </a:p>
          <a:p>
            <a:pPr lvl="1"/>
            <a:r>
              <a:rPr lang="en-US" dirty="0"/>
              <a:t>Need a really stiff spring constant</a:t>
            </a:r>
          </a:p>
          <a:p>
            <a:pPr lvl="1"/>
            <a:r>
              <a:rPr lang="en-US" dirty="0"/>
              <a:t>Played with values until it looked good</a:t>
            </a:r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DC21FA-45E5-413A-BEDB-275A68A51E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0894" y="1396206"/>
            <a:ext cx="4076700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1B988-D258-42E5-8DFE-8E210D1E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94" y="4386262"/>
            <a:ext cx="5095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5A96-6E7B-475D-BBBA-6177C5A6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Fixed!</a:t>
            </a:r>
          </a:p>
        </p:txBody>
      </p:sp>
      <p:pic>
        <p:nvPicPr>
          <p:cNvPr id="4" name="mobilebot_video_2018_05_09_12_51_42">
            <a:hlinkClick r:id="" action="ppaction://media"/>
            <a:extLst>
              <a:ext uri="{FF2B5EF4-FFF2-40B4-BE49-F238E27FC236}">
                <a16:creationId xmlns:a16="http://schemas.microsoft.com/office/drawing/2014/main" id="{365754A3-8D90-48E6-83E4-5027F029EA2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86088" y="2052638"/>
            <a:ext cx="5181600" cy="4195762"/>
          </a:xfrm>
        </p:spPr>
      </p:pic>
    </p:spTree>
    <p:extLst>
      <p:ext uri="{BB962C8B-B14F-4D97-AF65-F5344CB8AC3E}">
        <p14:creationId xmlns:p14="http://schemas.microsoft.com/office/powerpoint/2010/main" val="18053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40F8-39D3-4F5A-AAF0-DEB51E3C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2C51-6910-4D7C-A08A-EBC1E6EB10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to tell the robot where to go</a:t>
            </a:r>
          </a:p>
          <a:p>
            <a:r>
              <a:rPr lang="en-US" dirty="0"/>
              <a:t>Use Simulink PID block to implement</a:t>
            </a:r>
          </a:p>
          <a:p>
            <a:r>
              <a:rPr lang="en-US" dirty="0"/>
              <a:t>Calculate error of current position to goal position</a:t>
            </a:r>
          </a:p>
          <a:p>
            <a:r>
              <a:rPr lang="en-US" dirty="0"/>
              <a:t>Break out P, I, D, N constants into 6x1 vectors for tweaking individual </a:t>
            </a:r>
            <a:r>
              <a:rPr lang="en-US" dirty="0" err="1"/>
              <a:t>DoFs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27CE76-6A73-4318-8A30-29DE15E45B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1456" y="2498725"/>
            <a:ext cx="2562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BBC2-EC32-413D-AB0D-C4E9B06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9E8B-26E1-405F-ABCA-8D544103CA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particularly experienced with PID control</a:t>
            </a:r>
          </a:p>
          <a:p>
            <a:r>
              <a:rPr lang="en-US" dirty="0"/>
              <a:t>Just played with the values </a:t>
            </a:r>
          </a:p>
          <a:p>
            <a:pPr lvl="1"/>
            <a:r>
              <a:rPr lang="en-US" dirty="0"/>
              <a:t>Improved prediction with larger D constant</a:t>
            </a:r>
          </a:p>
          <a:p>
            <a:pPr lvl="1"/>
            <a:r>
              <a:rPr lang="en-US" dirty="0"/>
              <a:t>Error correction over time improved with larger I constant</a:t>
            </a:r>
          </a:p>
          <a:p>
            <a:pPr lvl="1"/>
            <a:r>
              <a:rPr lang="en-US" dirty="0"/>
              <a:t>P increased “stiffness” causing lots of jerky movements</a:t>
            </a:r>
          </a:p>
        </p:txBody>
      </p:sp>
      <p:pic>
        <p:nvPicPr>
          <p:cNvPr id="5" name="mobilebot_video_2018_05_09_13_22_34">
            <a:hlinkClick r:id="" action="ppaction://media"/>
            <a:extLst>
              <a:ext uri="{FF2B5EF4-FFF2-40B4-BE49-F238E27FC236}">
                <a16:creationId xmlns:a16="http://schemas.microsoft.com/office/drawing/2014/main" id="{C695CEFE-C70C-410B-8F28-A9A7E1439EAA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54675" y="2376488"/>
            <a:ext cx="4395788" cy="3559175"/>
          </a:xfrm>
        </p:spPr>
      </p:pic>
    </p:spTree>
    <p:extLst>
      <p:ext uri="{BB962C8B-B14F-4D97-AF65-F5344CB8AC3E}">
        <p14:creationId xmlns:p14="http://schemas.microsoft.com/office/powerpoint/2010/main" val="275319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4C16-B06A-469F-B95B-91E70F5F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Generation from Waypoints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06A7-D4A4-478E-B275-ADAE41B7D2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Simple code</a:t>
            </a:r>
          </a:p>
          <a:p>
            <a:pPr lvl="1"/>
            <a:r>
              <a:rPr lang="en-US" dirty="0"/>
              <a:t>Clock input for time varying function</a:t>
            </a:r>
          </a:p>
          <a:p>
            <a:pPr lvl="1"/>
            <a:r>
              <a:rPr lang="en-US" dirty="0"/>
              <a:t>Takes in 5 waypoints</a:t>
            </a:r>
          </a:p>
          <a:p>
            <a:pPr lvl="1"/>
            <a:r>
              <a:rPr lang="en-US" dirty="0"/>
              <a:t>Each waypoint traveled to over 2 sec (10 sec sim / 5 positions)</a:t>
            </a:r>
          </a:p>
          <a:p>
            <a:pPr lvl="1"/>
            <a:r>
              <a:rPr lang="en-US" dirty="0" err="1"/>
              <a:t>Polyfit</a:t>
            </a:r>
            <a:r>
              <a:rPr lang="en-US" dirty="0"/>
              <a:t> to generate a fit for each theta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53C24F-BBBF-4D58-8013-80A5FB6E07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0481" y="1260475"/>
            <a:ext cx="3133725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7B4ED9-F090-4EC3-BD4E-826E19D3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81" y="4352924"/>
            <a:ext cx="3551103" cy="22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0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353</Words>
  <Application>Microsoft Office PowerPoint</Application>
  <PresentationFormat>Widescreen</PresentationFormat>
  <Paragraphs>55</Paragraphs>
  <Slides>13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Simulated Control of a 3DoF Mobile Robot Arm</vt:lpstr>
      <vt:lpstr>Goals</vt:lpstr>
      <vt:lpstr>Mobile Robot Implementation</vt:lpstr>
      <vt:lpstr>Oops.</vt:lpstr>
      <vt:lpstr>Floor Collision!</vt:lpstr>
      <vt:lpstr>Fixed!</vt:lpstr>
      <vt:lpstr>PID Implementation</vt:lpstr>
      <vt:lpstr>PID Implementation</vt:lpstr>
      <vt:lpstr>Path Generation from Waypoints</vt:lpstr>
      <vt:lpstr>Path Generation from Waypoints</vt:lpstr>
      <vt:lpstr>Tracking Analysis</vt:lpstr>
      <vt:lpstr>Tracking Analysis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Control of a 3DoF Mobile Robot Arm</dc:title>
  <dc:creator>Nathan Park</dc:creator>
  <cp:lastModifiedBy>Park, Nathan (park0387@vandals.uidaho.edu)</cp:lastModifiedBy>
  <cp:revision>9</cp:revision>
  <dcterms:created xsi:type="dcterms:W3CDTF">2018-05-10T20:24:16Z</dcterms:created>
  <dcterms:modified xsi:type="dcterms:W3CDTF">2018-05-10T21:41:36Z</dcterms:modified>
</cp:coreProperties>
</file>