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57" r:id="rId3"/>
    <p:sldId id="259" r:id="rId4"/>
    <p:sldId id="258" r:id="rId5"/>
    <p:sldId id="260" r:id="rId6"/>
    <p:sldId id="261" r:id="rId7"/>
    <p:sldId id="269" r:id="rId8"/>
    <p:sldId id="265" r:id="rId9"/>
    <p:sldId id="266" r:id="rId10"/>
    <p:sldId id="271" r:id="rId11"/>
    <p:sldId id="272"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9"/>
    <p:restoredTop sz="94681"/>
  </p:normalViewPr>
  <p:slideViewPr>
    <p:cSldViewPr snapToGrid="0" snapToObjects="1" showGuides="1">
      <p:cViewPr varScale="1">
        <p:scale>
          <a:sx n="119" d="100"/>
          <a:sy n="119" d="100"/>
        </p:scale>
        <p:origin x="360" y="184"/>
      </p:cViewPr>
      <p:guideLst>
        <p:guide orient="horz" pos="864"/>
        <p:guide pos="4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D4F-D51A-CE4F-9BF4-64AFA81858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D6271-9D96-0A4B-87B3-E1D50974D1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EC1E53-AA61-CF45-A38E-0EFB66CC5297}"/>
              </a:ext>
            </a:extLst>
          </p:cNvPr>
          <p:cNvSpPr>
            <a:spLocks noGrp="1"/>
          </p:cNvSpPr>
          <p:nvPr>
            <p:ph type="dt" sz="half" idx="10"/>
          </p:nvPr>
        </p:nvSpPr>
        <p:spPr/>
        <p:txBody>
          <a:bodyPr/>
          <a:lstStyle/>
          <a:p>
            <a:fld id="{6EECE964-F870-0E41-9FE5-38142943DD71}" type="datetimeFigureOut">
              <a:rPr lang="en-US" smtClean="0"/>
              <a:t>7/21/24</a:t>
            </a:fld>
            <a:endParaRPr lang="en-US"/>
          </a:p>
        </p:txBody>
      </p:sp>
      <p:sp>
        <p:nvSpPr>
          <p:cNvPr id="5" name="Footer Placeholder 4">
            <a:extLst>
              <a:ext uri="{FF2B5EF4-FFF2-40B4-BE49-F238E27FC236}">
                <a16:creationId xmlns:a16="http://schemas.microsoft.com/office/drawing/2014/main" id="{6A2C1131-FC34-874C-8883-D359C253F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D701F-03D9-D947-93D4-B9ECB20FA296}"/>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15589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4DA76-EFBB-F941-A966-1AB95DA793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7B00F2-99E1-2747-B65D-ED46D625D3D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1CB34-1F68-0142-B0FC-B44DF9F47878}"/>
              </a:ext>
            </a:extLst>
          </p:cNvPr>
          <p:cNvSpPr>
            <a:spLocks noGrp="1"/>
          </p:cNvSpPr>
          <p:nvPr>
            <p:ph type="dt" sz="half" idx="10"/>
          </p:nvPr>
        </p:nvSpPr>
        <p:spPr/>
        <p:txBody>
          <a:bodyPr/>
          <a:lstStyle/>
          <a:p>
            <a:fld id="{6EECE964-F870-0E41-9FE5-38142943DD71}" type="datetimeFigureOut">
              <a:rPr lang="en-US" smtClean="0"/>
              <a:t>7/21/24</a:t>
            </a:fld>
            <a:endParaRPr lang="en-US"/>
          </a:p>
        </p:txBody>
      </p:sp>
      <p:sp>
        <p:nvSpPr>
          <p:cNvPr id="5" name="Footer Placeholder 4">
            <a:extLst>
              <a:ext uri="{FF2B5EF4-FFF2-40B4-BE49-F238E27FC236}">
                <a16:creationId xmlns:a16="http://schemas.microsoft.com/office/drawing/2014/main" id="{B14DD18D-202D-B54B-AE2B-6C0708781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043CD5-A658-2A4D-9439-1801C9D99458}"/>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563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71FCDC-919C-CA4C-A815-980B3A6288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780B6-9946-8448-91F6-FFE2F314146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37C5F-BFDB-3E4B-9F8E-C05B1696F26B}"/>
              </a:ext>
            </a:extLst>
          </p:cNvPr>
          <p:cNvSpPr>
            <a:spLocks noGrp="1"/>
          </p:cNvSpPr>
          <p:nvPr>
            <p:ph type="dt" sz="half" idx="10"/>
          </p:nvPr>
        </p:nvSpPr>
        <p:spPr/>
        <p:txBody>
          <a:bodyPr/>
          <a:lstStyle/>
          <a:p>
            <a:fld id="{6EECE964-F870-0E41-9FE5-38142943DD71}" type="datetimeFigureOut">
              <a:rPr lang="en-US" smtClean="0"/>
              <a:t>7/21/24</a:t>
            </a:fld>
            <a:endParaRPr lang="en-US"/>
          </a:p>
        </p:txBody>
      </p:sp>
      <p:sp>
        <p:nvSpPr>
          <p:cNvPr id="5" name="Footer Placeholder 4">
            <a:extLst>
              <a:ext uri="{FF2B5EF4-FFF2-40B4-BE49-F238E27FC236}">
                <a16:creationId xmlns:a16="http://schemas.microsoft.com/office/drawing/2014/main" id="{7EFF9A7B-A0EB-4B4D-AEB7-69CF137ED3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A1E11-39AB-3948-9FCB-6C9762451E2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40408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B00-50B4-C942-A899-D1451AEC7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941D0-1D38-5641-A2DD-950EB427D48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A9207-0D28-D342-816D-F8EDA3DD0694}"/>
              </a:ext>
            </a:extLst>
          </p:cNvPr>
          <p:cNvSpPr>
            <a:spLocks noGrp="1"/>
          </p:cNvSpPr>
          <p:nvPr>
            <p:ph type="dt" sz="half" idx="10"/>
          </p:nvPr>
        </p:nvSpPr>
        <p:spPr/>
        <p:txBody>
          <a:bodyPr/>
          <a:lstStyle/>
          <a:p>
            <a:fld id="{6EECE964-F870-0E41-9FE5-38142943DD71}" type="datetimeFigureOut">
              <a:rPr lang="en-US" smtClean="0"/>
              <a:t>7/21/24</a:t>
            </a:fld>
            <a:endParaRPr lang="en-US"/>
          </a:p>
        </p:txBody>
      </p:sp>
      <p:sp>
        <p:nvSpPr>
          <p:cNvPr id="5" name="Footer Placeholder 4">
            <a:extLst>
              <a:ext uri="{FF2B5EF4-FFF2-40B4-BE49-F238E27FC236}">
                <a16:creationId xmlns:a16="http://schemas.microsoft.com/office/drawing/2014/main" id="{C52E771C-66A5-F041-A46C-C8042E9B2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D90BC-0A56-804B-997F-5C305234F93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79518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A685D-7B5A-5E41-8EAF-429769BBED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B8E63-14F0-7C4B-B839-27AD382C1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05C28A9-C0DF-B94F-819D-731A164011C5}"/>
              </a:ext>
            </a:extLst>
          </p:cNvPr>
          <p:cNvSpPr>
            <a:spLocks noGrp="1"/>
          </p:cNvSpPr>
          <p:nvPr>
            <p:ph type="dt" sz="half" idx="10"/>
          </p:nvPr>
        </p:nvSpPr>
        <p:spPr/>
        <p:txBody>
          <a:bodyPr/>
          <a:lstStyle/>
          <a:p>
            <a:fld id="{6EECE964-F870-0E41-9FE5-38142943DD71}" type="datetimeFigureOut">
              <a:rPr lang="en-US" smtClean="0"/>
              <a:t>7/21/24</a:t>
            </a:fld>
            <a:endParaRPr lang="en-US"/>
          </a:p>
        </p:txBody>
      </p:sp>
      <p:sp>
        <p:nvSpPr>
          <p:cNvPr id="5" name="Footer Placeholder 4">
            <a:extLst>
              <a:ext uri="{FF2B5EF4-FFF2-40B4-BE49-F238E27FC236}">
                <a16:creationId xmlns:a16="http://schemas.microsoft.com/office/drawing/2014/main" id="{4F91BED9-C99D-BE4D-9E2E-9FD6D5755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E2CCAB-C2B6-9044-BAF6-D8EB23480AF3}"/>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74045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9899-9E7E-1742-A79B-21918FC451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5C688A-9CC3-EE42-B095-6BC65AB6273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3497AD-DF30-1C4D-BD19-B2144912128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56D767-4E38-C442-8372-77A1B64EFA8A}"/>
              </a:ext>
            </a:extLst>
          </p:cNvPr>
          <p:cNvSpPr>
            <a:spLocks noGrp="1"/>
          </p:cNvSpPr>
          <p:nvPr>
            <p:ph type="dt" sz="half" idx="10"/>
          </p:nvPr>
        </p:nvSpPr>
        <p:spPr/>
        <p:txBody>
          <a:bodyPr/>
          <a:lstStyle/>
          <a:p>
            <a:fld id="{6EECE964-F870-0E41-9FE5-38142943DD71}" type="datetimeFigureOut">
              <a:rPr lang="en-US" smtClean="0"/>
              <a:t>7/21/24</a:t>
            </a:fld>
            <a:endParaRPr lang="en-US"/>
          </a:p>
        </p:txBody>
      </p:sp>
      <p:sp>
        <p:nvSpPr>
          <p:cNvPr id="6" name="Footer Placeholder 5">
            <a:extLst>
              <a:ext uri="{FF2B5EF4-FFF2-40B4-BE49-F238E27FC236}">
                <a16:creationId xmlns:a16="http://schemas.microsoft.com/office/drawing/2014/main" id="{A0816581-5322-A847-976F-D94A69B11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309BF-49E6-3747-B55B-94BC01967BA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33903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2536-1DE4-7A47-A386-016FBA9435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C83851-2E77-EC44-83BD-05390C2BB2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C6A16C2-2051-BA40-9C17-A1802E3112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72B78F-B765-8E49-9E78-1AC1408F19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DE434D3-6A0A-4D4A-84FB-CCE23E3640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440FB1-D9CC-0B49-AE9F-5878A0AAB48F}"/>
              </a:ext>
            </a:extLst>
          </p:cNvPr>
          <p:cNvSpPr>
            <a:spLocks noGrp="1"/>
          </p:cNvSpPr>
          <p:nvPr>
            <p:ph type="dt" sz="half" idx="10"/>
          </p:nvPr>
        </p:nvSpPr>
        <p:spPr/>
        <p:txBody>
          <a:bodyPr/>
          <a:lstStyle/>
          <a:p>
            <a:fld id="{6EECE964-F870-0E41-9FE5-38142943DD71}" type="datetimeFigureOut">
              <a:rPr lang="en-US" smtClean="0"/>
              <a:t>7/21/24</a:t>
            </a:fld>
            <a:endParaRPr lang="en-US"/>
          </a:p>
        </p:txBody>
      </p:sp>
      <p:sp>
        <p:nvSpPr>
          <p:cNvPr id="8" name="Footer Placeholder 7">
            <a:extLst>
              <a:ext uri="{FF2B5EF4-FFF2-40B4-BE49-F238E27FC236}">
                <a16:creationId xmlns:a16="http://schemas.microsoft.com/office/drawing/2014/main" id="{4FB40F16-A558-2D4E-B42F-388ED6F866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639D33-CB03-E541-92B0-F417F7EE4E1B}"/>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4525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D11CA-FD74-5442-BF71-1E4931CA7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2041D4-0DBE-7A43-897B-B22E0E2546D0}"/>
              </a:ext>
            </a:extLst>
          </p:cNvPr>
          <p:cNvSpPr>
            <a:spLocks noGrp="1"/>
          </p:cNvSpPr>
          <p:nvPr>
            <p:ph type="dt" sz="half" idx="10"/>
          </p:nvPr>
        </p:nvSpPr>
        <p:spPr/>
        <p:txBody>
          <a:bodyPr/>
          <a:lstStyle/>
          <a:p>
            <a:fld id="{6EECE964-F870-0E41-9FE5-38142943DD71}" type="datetimeFigureOut">
              <a:rPr lang="en-US" smtClean="0"/>
              <a:t>7/21/24</a:t>
            </a:fld>
            <a:endParaRPr lang="en-US"/>
          </a:p>
        </p:txBody>
      </p:sp>
      <p:sp>
        <p:nvSpPr>
          <p:cNvPr id="4" name="Footer Placeholder 3">
            <a:extLst>
              <a:ext uri="{FF2B5EF4-FFF2-40B4-BE49-F238E27FC236}">
                <a16:creationId xmlns:a16="http://schemas.microsoft.com/office/drawing/2014/main" id="{5850DBF2-E963-E942-A045-ECDCDF198B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DC782F-97A5-4445-ADD2-16A5A997DB90}"/>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596354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7550D9-34E2-494D-8F81-DD79230EAE06}"/>
              </a:ext>
            </a:extLst>
          </p:cNvPr>
          <p:cNvSpPr>
            <a:spLocks noGrp="1"/>
          </p:cNvSpPr>
          <p:nvPr>
            <p:ph type="dt" sz="half" idx="10"/>
          </p:nvPr>
        </p:nvSpPr>
        <p:spPr/>
        <p:txBody>
          <a:bodyPr/>
          <a:lstStyle/>
          <a:p>
            <a:fld id="{6EECE964-F870-0E41-9FE5-38142943DD71}" type="datetimeFigureOut">
              <a:rPr lang="en-US" smtClean="0"/>
              <a:t>7/21/24</a:t>
            </a:fld>
            <a:endParaRPr lang="en-US"/>
          </a:p>
        </p:txBody>
      </p:sp>
      <p:sp>
        <p:nvSpPr>
          <p:cNvPr id="3" name="Footer Placeholder 2">
            <a:extLst>
              <a:ext uri="{FF2B5EF4-FFF2-40B4-BE49-F238E27FC236}">
                <a16:creationId xmlns:a16="http://schemas.microsoft.com/office/drawing/2014/main" id="{5B154BD3-48A6-5243-B89A-ABF7547EB5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5EA97B-F750-2B4F-B2F1-E76745D1244E}"/>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565894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64BA2-CCEF-9C4B-9341-1321C0582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366DF-94F2-014A-B39E-D158114395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22D09A-4A40-E841-8F70-E1D544E03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227AEE-0B60-6343-B03C-96B10444F686}"/>
              </a:ext>
            </a:extLst>
          </p:cNvPr>
          <p:cNvSpPr>
            <a:spLocks noGrp="1"/>
          </p:cNvSpPr>
          <p:nvPr>
            <p:ph type="dt" sz="half" idx="10"/>
          </p:nvPr>
        </p:nvSpPr>
        <p:spPr/>
        <p:txBody>
          <a:bodyPr/>
          <a:lstStyle/>
          <a:p>
            <a:fld id="{6EECE964-F870-0E41-9FE5-38142943DD71}" type="datetimeFigureOut">
              <a:rPr lang="en-US" smtClean="0"/>
              <a:t>7/21/24</a:t>
            </a:fld>
            <a:endParaRPr lang="en-US"/>
          </a:p>
        </p:txBody>
      </p:sp>
      <p:sp>
        <p:nvSpPr>
          <p:cNvPr id="6" name="Footer Placeholder 5">
            <a:extLst>
              <a:ext uri="{FF2B5EF4-FFF2-40B4-BE49-F238E27FC236}">
                <a16:creationId xmlns:a16="http://schemas.microsoft.com/office/drawing/2014/main" id="{FEEDEC06-105B-2E46-BC96-12B86D418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9B33B3-3AB6-CA41-B81D-4E3D938DD9D7}"/>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289818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51441-A4BA-BB44-8779-89F7828311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56B248-D1F2-2646-A192-94B788A8B7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90720E-5DD4-A642-9A31-CBA296386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2F844B1-5331-5F40-92A8-DA2DCDF3BEBB}"/>
              </a:ext>
            </a:extLst>
          </p:cNvPr>
          <p:cNvSpPr>
            <a:spLocks noGrp="1"/>
          </p:cNvSpPr>
          <p:nvPr>
            <p:ph type="dt" sz="half" idx="10"/>
          </p:nvPr>
        </p:nvSpPr>
        <p:spPr/>
        <p:txBody>
          <a:bodyPr/>
          <a:lstStyle/>
          <a:p>
            <a:fld id="{6EECE964-F870-0E41-9FE5-38142943DD71}" type="datetimeFigureOut">
              <a:rPr lang="en-US" smtClean="0"/>
              <a:t>7/21/24</a:t>
            </a:fld>
            <a:endParaRPr lang="en-US"/>
          </a:p>
        </p:txBody>
      </p:sp>
      <p:sp>
        <p:nvSpPr>
          <p:cNvPr id="6" name="Footer Placeholder 5">
            <a:extLst>
              <a:ext uri="{FF2B5EF4-FFF2-40B4-BE49-F238E27FC236}">
                <a16:creationId xmlns:a16="http://schemas.microsoft.com/office/drawing/2014/main" id="{DAFB5CF2-05E5-DE46-AD28-692F9DB716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14854-AFC5-2349-BC93-AD9DF51264F9}"/>
              </a:ext>
            </a:extLst>
          </p:cNvPr>
          <p:cNvSpPr>
            <a:spLocks noGrp="1"/>
          </p:cNvSpPr>
          <p:nvPr>
            <p:ph type="sldNum" sz="quarter" idx="12"/>
          </p:nvPr>
        </p:nvSpPr>
        <p:spPr/>
        <p:txBody>
          <a:bodyPr/>
          <a:lstStyle/>
          <a:p>
            <a:fld id="{F3281B17-8789-6B4C-B449-7FC9CCFFE3A3}" type="slidenum">
              <a:rPr lang="en-US" smtClean="0"/>
              <a:t>‹#›</a:t>
            </a:fld>
            <a:endParaRPr lang="en-US"/>
          </a:p>
        </p:txBody>
      </p:sp>
    </p:spTree>
    <p:extLst>
      <p:ext uri="{BB962C8B-B14F-4D97-AF65-F5344CB8AC3E}">
        <p14:creationId xmlns:p14="http://schemas.microsoft.com/office/powerpoint/2010/main" val="123011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3905A-E05F-754C-8F9F-A8D1000A32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80757D-7D59-B74F-B2FA-F4236D6F7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29EBB-89B5-F042-AECF-884D5A5ABB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CE964-F870-0E41-9FE5-38142943DD71}" type="datetimeFigureOut">
              <a:rPr lang="en-US" smtClean="0"/>
              <a:t>7/21/24</a:t>
            </a:fld>
            <a:endParaRPr lang="en-US"/>
          </a:p>
        </p:txBody>
      </p:sp>
      <p:sp>
        <p:nvSpPr>
          <p:cNvPr id="5" name="Footer Placeholder 4">
            <a:extLst>
              <a:ext uri="{FF2B5EF4-FFF2-40B4-BE49-F238E27FC236}">
                <a16:creationId xmlns:a16="http://schemas.microsoft.com/office/drawing/2014/main" id="{66FA4430-3170-3C4D-A968-03CE0D4A8B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C085EA-4CCE-EE49-A933-CFF5955BDB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81B17-8789-6B4C-B449-7FC9CCFFE3A3}" type="slidenum">
              <a:rPr lang="en-US" smtClean="0"/>
              <a:t>‹#›</a:t>
            </a:fld>
            <a:endParaRPr lang="en-US"/>
          </a:p>
        </p:txBody>
      </p:sp>
    </p:spTree>
    <p:extLst>
      <p:ext uri="{BB962C8B-B14F-4D97-AF65-F5344CB8AC3E}">
        <p14:creationId xmlns:p14="http://schemas.microsoft.com/office/powerpoint/2010/main" val="1858102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492990"/>
          </a:xfrm>
          <a:prstGeom prst="rect">
            <a:avLst/>
          </a:prstGeom>
          <a:solidFill>
            <a:schemeClr val="bg2">
              <a:lumMod val="25000"/>
            </a:schemeClr>
          </a:solidFill>
        </p:spPr>
        <p:txBody>
          <a:bodyPr wrap="none" rtlCol="0">
            <a:spAutoFit/>
          </a:bodyPr>
          <a:lstStyle/>
          <a:p>
            <a:r>
              <a:rPr lang="en-US" sz="6600" dirty="0">
                <a:solidFill>
                  <a:srgbClr val="FF6600"/>
                </a:solidFill>
              </a:rPr>
              <a:t>Exploratory Data Analysis</a:t>
            </a:r>
          </a:p>
          <a:p>
            <a:r>
              <a:rPr lang="en-US" sz="2500" dirty="0">
                <a:solidFill>
                  <a:srgbClr val="FF6600"/>
                </a:solidFill>
              </a:rPr>
              <a:t>Virtual</a:t>
            </a:r>
            <a:r>
              <a:rPr lang="en-US" sz="2500" dirty="0"/>
              <a:t> </a:t>
            </a:r>
            <a:r>
              <a:rPr lang="en-US" sz="2500" dirty="0">
                <a:solidFill>
                  <a:srgbClr val="FF6600"/>
                </a:solidFill>
              </a:rPr>
              <a:t>Internship</a:t>
            </a:r>
          </a:p>
          <a:p>
            <a:endParaRPr lang="en-US" sz="4000" dirty="0"/>
          </a:p>
          <a:p>
            <a:r>
              <a:rPr lang="en-US" sz="2500" dirty="0">
                <a:solidFill>
                  <a:srgbClr val="FF6600"/>
                </a:solidFill>
              </a:rPr>
              <a:t>13-July-2024</a:t>
            </a:r>
          </a:p>
        </p:txBody>
      </p:sp>
    </p:spTree>
    <p:extLst>
      <p:ext uri="{BB962C8B-B14F-4D97-AF65-F5344CB8AC3E}">
        <p14:creationId xmlns:p14="http://schemas.microsoft.com/office/powerpoint/2010/main" val="1491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386AC7E-BCF1-DB4E-BB4E-37D812E2A37F}"/>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Customer analysis based on ride distance and Price charged</a:t>
            </a:r>
            <a:endParaRPr lang="en-US" sz="4400" dirty="0">
              <a:solidFill>
                <a:schemeClr val="accent2"/>
              </a:solidFill>
              <a:latin typeface="+mj-lt"/>
            </a:endParaRPr>
          </a:p>
        </p:txBody>
      </p:sp>
      <p:pic>
        <p:nvPicPr>
          <p:cNvPr id="7170" name="Picture 2">
            <a:extLst>
              <a:ext uri="{FF2B5EF4-FFF2-40B4-BE49-F238E27FC236}">
                <a16:creationId xmlns:a16="http://schemas.microsoft.com/office/drawing/2014/main" id="{4748B47C-9C3E-F830-CB4E-DFD0572A8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23" y="1914792"/>
            <a:ext cx="10600918" cy="4116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844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087AA53-A2BE-554B-AAE4-C6D527006499}"/>
              </a:ext>
            </a:extLst>
          </p:cNvPr>
          <p:cNvSpPr txBox="1"/>
          <p:nvPr/>
        </p:nvSpPr>
        <p:spPr>
          <a:xfrm>
            <a:off x="289389" y="1882698"/>
            <a:ext cx="11430000" cy="4278094"/>
          </a:xfrm>
          <a:prstGeom prst="rect">
            <a:avLst/>
          </a:prstGeom>
          <a:noFill/>
        </p:spPr>
        <p:txBody>
          <a:bodyPr wrap="square" rtlCol="0">
            <a:spAutoFit/>
          </a:bodyPr>
          <a:lstStyle/>
          <a:p>
            <a:pPr algn="just"/>
            <a:r>
              <a:rPr lang="en-US" sz="1600" dirty="0"/>
              <a:t>After evaluating both cab companies, it was found that Yellow Cab outperforms Pink Cab based on the following criteria:</a:t>
            </a:r>
          </a:p>
          <a:p>
            <a:pPr algn="just"/>
            <a:endParaRPr lang="en-US" sz="1600" dirty="0"/>
          </a:p>
          <a:p>
            <a:pPr algn="just"/>
            <a:r>
              <a:rPr lang="en-US" sz="1600" dirty="0"/>
              <a:t>1. </a:t>
            </a:r>
            <a:r>
              <a:rPr lang="en-US" sz="1600" b="1" dirty="0"/>
              <a:t>Customers: </a:t>
            </a:r>
            <a:r>
              <a:rPr lang="en-US" sz="1600" dirty="0"/>
              <a:t>Yellow Cab has a wider customer reach across most cities compared to Pink Cab, which has a higher reach in fewer cities. Additionally, Yellow Cab is more successful in attracting other cab users than Pink Cab.</a:t>
            </a:r>
          </a:p>
          <a:p>
            <a:pPr algn="just"/>
            <a:endParaRPr lang="en-US" sz="1600" dirty="0"/>
          </a:p>
          <a:p>
            <a:pPr algn="just"/>
            <a:r>
              <a:rPr lang="en-US" sz="1600" dirty="0"/>
              <a:t>2. </a:t>
            </a:r>
            <a:r>
              <a:rPr lang="en-US" sz="1600" b="1" dirty="0"/>
              <a:t>Customer Retention: </a:t>
            </a:r>
            <a:r>
              <a:rPr lang="en-US" sz="1600" dirty="0"/>
              <a:t>Analysis indicates that Yellow Cab excels significantly over Pink Cab in retaining customers.</a:t>
            </a:r>
          </a:p>
          <a:p>
            <a:pPr algn="just"/>
            <a:endParaRPr lang="en-US" sz="1600" dirty="0"/>
          </a:p>
          <a:p>
            <a:pPr algn="just"/>
            <a:r>
              <a:rPr lang="en-US" sz="1600" dirty="0"/>
              <a:t>3. </a:t>
            </a:r>
            <a:r>
              <a:rPr lang="en-US" sz="1600" b="1" dirty="0"/>
              <a:t>Age group: </a:t>
            </a:r>
            <a:r>
              <a:rPr lang="en-US" sz="1600" dirty="0"/>
              <a:t>Yellow Cab attracts customers across all age groups and is equally popular among the 60+ age group as it is among the 18-25 age group.</a:t>
            </a:r>
          </a:p>
          <a:p>
            <a:pPr algn="just"/>
            <a:endParaRPr lang="en-US" sz="1600" dirty="0"/>
          </a:p>
          <a:p>
            <a:pPr algn="just"/>
            <a:r>
              <a:rPr lang="en-US" sz="1600" dirty="0"/>
              <a:t>4. </a:t>
            </a:r>
            <a:r>
              <a:rPr lang="en-US" sz="1600" b="1" dirty="0"/>
              <a:t>Average Profit per KM: </a:t>
            </a:r>
            <a:r>
              <a:rPr lang="en-US" sz="1600" dirty="0"/>
              <a:t>Yellow Cab's average profit per kilometer is nearly three times that of Pink Cab.</a:t>
            </a:r>
          </a:p>
          <a:p>
            <a:pPr algn="just"/>
            <a:endParaRPr lang="en-US" sz="1600" dirty="0"/>
          </a:p>
          <a:p>
            <a:pPr algn="just"/>
            <a:r>
              <a:rPr lang="en-US" sz="1600" dirty="0"/>
              <a:t>5. </a:t>
            </a:r>
            <a:r>
              <a:rPr lang="en-US" sz="1600" b="1" dirty="0"/>
              <a:t>Income-wise Reach: </a:t>
            </a:r>
            <a:r>
              <a:rPr lang="en-US" sz="1600" dirty="0"/>
              <a:t>While both cabs are popular among high and medium income classes, Yellow Cab performs better in serving all three income groups (low, medium, and high).</a:t>
            </a:r>
          </a:p>
          <a:p>
            <a:pPr algn="just"/>
            <a:endParaRPr lang="en-US" sz="1600" dirty="0"/>
          </a:p>
          <a:p>
            <a:pPr algn="just"/>
            <a:r>
              <a:rPr lang="en-US" sz="1600" dirty="0"/>
              <a:t>As a conclusion, based on above points , Yellow cab company is recommended for investment.</a:t>
            </a:r>
          </a:p>
          <a:p>
            <a:pPr algn="just"/>
            <a:endParaRPr lang="en-US" sz="1600" dirty="0"/>
          </a:p>
        </p:txBody>
      </p:sp>
      <p:sp>
        <p:nvSpPr>
          <p:cNvPr id="4" name="Rectangle 3">
            <a:extLst>
              <a:ext uri="{FF2B5EF4-FFF2-40B4-BE49-F238E27FC236}">
                <a16:creationId xmlns:a16="http://schemas.microsoft.com/office/drawing/2014/main" id="{B2BD046D-D4D3-5C48-9D68-AE42423390A9}"/>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dirty="0">
                <a:solidFill>
                  <a:schemeClr val="accent2"/>
                </a:solidFill>
                <a:latin typeface="+mj-lt"/>
              </a:rPr>
              <a:t>      Recommendations</a:t>
            </a:r>
          </a:p>
        </p:txBody>
      </p:sp>
    </p:spTree>
    <p:extLst>
      <p:ext uri="{BB962C8B-B14F-4D97-AF65-F5344CB8AC3E}">
        <p14:creationId xmlns:p14="http://schemas.microsoft.com/office/powerpoint/2010/main" val="3544474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872480" y="2601119"/>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
        <p:nvSpPr>
          <p:cNvPr id="3" name="Rectangle 2">
            <a:extLst>
              <a:ext uri="{FF2B5EF4-FFF2-40B4-BE49-F238E27FC236}">
                <a16:creationId xmlns:a16="http://schemas.microsoft.com/office/drawing/2014/main" id="{49C08CB0-2E68-164C-9080-887E2D20B522}"/>
              </a:ext>
            </a:extLst>
          </p:cNvPr>
          <p:cNvSpPr/>
          <p:nvPr/>
        </p:nvSpPr>
        <p:spPr>
          <a:xfrm>
            <a:off x="0" y="0"/>
            <a:ext cx="5872480" cy="68580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067532E-7508-4245-8E91-38CA363A6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6109624"/>
            <a:ext cx="1654627" cy="994232"/>
          </a:xfrm>
          <a:prstGeom prst="rect">
            <a:avLst/>
          </a:prstGeom>
        </p:spPr>
      </p:pic>
    </p:spTree>
    <p:extLst>
      <p:ext uri="{BB962C8B-B14F-4D97-AF65-F5344CB8AC3E}">
        <p14:creationId xmlns:p14="http://schemas.microsoft.com/office/powerpoint/2010/main" val="106790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XYZ is a private equity firm in US. Due to remarkable growth in the Cab Industry in last few years and multiple key players in the market, it is planning for an investment in Cab industry. </a:t>
            </a:r>
          </a:p>
          <a:p>
            <a:pPr marL="0" indent="0">
              <a:buNone/>
            </a:pPr>
            <a:endParaRPr lang="en-US" sz="1800" dirty="0"/>
          </a:p>
          <a:p>
            <a:r>
              <a:rPr lang="en-US" sz="1800" dirty="0"/>
              <a:t>Objective : Provide actionable insights to help XYZ firm in identifying the 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23018"/>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 –G2M(cab industry) case study</a:t>
            </a:r>
          </a:p>
        </p:txBody>
      </p:sp>
    </p:spTree>
    <p:extLst>
      <p:ext uri="{BB962C8B-B14F-4D97-AF65-F5344CB8AC3E}">
        <p14:creationId xmlns:p14="http://schemas.microsoft.com/office/powerpoint/2010/main" val="350453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BEE7A3-F2C2-8145-B852-24B96B83A958}"/>
              </a:ext>
            </a:extLst>
          </p:cNvPr>
          <p:cNvSpPr txBox="1"/>
          <p:nvPr/>
        </p:nvSpPr>
        <p:spPr>
          <a:xfrm>
            <a:off x="605156" y="1688267"/>
            <a:ext cx="10515600" cy="4247317"/>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12 Features</a:t>
            </a:r>
          </a:p>
          <a:p>
            <a:pPr marL="285750" indent="-285750">
              <a:buFont typeface="Arial" panose="020B0604020202020204" pitchFamily="34" charset="0"/>
              <a:buChar char="•"/>
            </a:pPr>
            <a:r>
              <a:rPr lang="en-US" dirty="0"/>
              <a:t>Timeframe of the data: 2016-01-01 to 2018-12-31</a:t>
            </a:r>
          </a:p>
          <a:p>
            <a:pPr marL="285750" indent="-285750">
              <a:buFont typeface="Arial" panose="020B0604020202020204" pitchFamily="34" charset="0"/>
              <a:buChar char="•"/>
            </a:pPr>
            <a:r>
              <a:rPr lang="en-US" dirty="0"/>
              <a:t>Total data points : 3,59,392 </a:t>
            </a:r>
          </a:p>
          <a:p>
            <a:endParaRPr lang="en-US" dirty="0"/>
          </a:p>
          <a:p>
            <a:endParaRPr lang="en-US" dirty="0"/>
          </a:p>
          <a:p>
            <a:r>
              <a:rPr lang="en-US" b="1" dirty="0"/>
              <a:t>Assumptions:</a:t>
            </a:r>
          </a:p>
          <a:p>
            <a:endParaRPr lang="en-US" b="1" dirty="0"/>
          </a:p>
          <a:p>
            <a:pPr marL="285750" indent="-285750">
              <a:buFont typeface="Arial" panose="020B0604020202020204" pitchFamily="34" charset="0"/>
              <a:buChar char="•"/>
            </a:pPr>
            <a:r>
              <a:rPr lang="en-US" dirty="0"/>
              <a:t>Outliers are present but due to high end cars included them.</a:t>
            </a:r>
          </a:p>
          <a:p>
            <a:endParaRPr lang="en-US" dirty="0"/>
          </a:p>
          <a:p>
            <a:pPr marL="285750" indent="-285750">
              <a:buFont typeface="Arial" panose="020B0604020202020204" pitchFamily="34" charset="0"/>
              <a:buChar char="•"/>
            </a:pPr>
            <a:r>
              <a:rPr lang="en-US" dirty="0"/>
              <a:t>The Users feature in the city dataset is treated as the number of cab users </a:t>
            </a:r>
          </a:p>
          <a:p>
            <a:r>
              <a:rPr lang="en-US" dirty="0"/>
              <a:t>in the city, assuming it includes users of both Yellow and Pink cabs.</a:t>
            </a:r>
          </a:p>
          <a:p>
            <a:endParaRPr lang="en-US" dirty="0"/>
          </a:p>
          <a:p>
            <a:pPr marL="285750" indent="-285750">
              <a:buFont typeface="Arial" panose="020B0604020202020204" pitchFamily="34" charset="0"/>
              <a:buChar char="•"/>
            </a:pPr>
            <a:r>
              <a:rPr lang="en-US" dirty="0"/>
              <a:t>The profit of rides is calculated by considering only the </a:t>
            </a:r>
            <a:r>
              <a:rPr lang="en-US" dirty="0" err="1"/>
              <a:t>Price_Charged</a:t>
            </a:r>
            <a:r>
              <a:rPr lang="en-US" dirty="0"/>
              <a:t> and </a:t>
            </a:r>
            <a:r>
              <a:rPr lang="en-US" dirty="0" err="1"/>
              <a:t>Cost_of_Trip</a:t>
            </a:r>
            <a:r>
              <a:rPr lang="en-US" dirty="0"/>
              <a:t> features, while keeping other factors constant.</a:t>
            </a:r>
          </a:p>
        </p:txBody>
      </p:sp>
      <p:grpSp>
        <p:nvGrpSpPr>
          <p:cNvPr id="13" name="Group 12">
            <a:extLst>
              <a:ext uri="{FF2B5EF4-FFF2-40B4-BE49-F238E27FC236}">
                <a16:creationId xmlns:a16="http://schemas.microsoft.com/office/drawing/2014/main" id="{C0570A45-712A-FC4A-9402-2A4A4E723192}"/>
              </a:ext>
            </a:extLst>
          </p:cNvPr>
          <p:cNvGrpSpPr/>
          <p:nvPr/>
        </p:nvGrpSpPr>
        <p:grpSpPr>
          <a:xfrm>
            <a:off x="7092970" y="2143030"/>
            <a:ext cx="4831612" cy="1066749"/>
            <a:chOff x="1702411" y="4026102"/>
            <a:chExt cx="5168575" cy="1602250"/>
          </a:xfrm>
        </p:grpSpPr>
        <p:sp>
          <p:nvSpPr>
            <p:cNvPr id="5" name="Freeform 86">
              <a:extLst>
                <a:ext uri="{FF2B5EF4-FFF2-40B4-BE49-F238E27FC236}">
                  <a16:creationId xmlns:a16="http://schemas.microsoft.com/office/drawing/2014/main" id="{A5420E7C-ED4E-3141-84D7-6FA339ADA06A}"/>
                </a:ext>
              </a:extLst>
            </p:cNvPr>
            <p:cNvSpPr>
              <a:spLocks noEditPoints="1"/>
            </p:cNvSpPr>
            <p:nvPr/>
          </p:nvSpPr>
          <p:spPr bwMode="auto">
            <a:xfrm>
              <a:off x="6051395" y="4026103"/>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 name="Freeform 86">
              <a:extLst>
                <a:ext uri="{FF2B5EF4-FFF2-40B4-BE49-F238E27FC236}">
                  <a16:creationId xmlns:a16="http://schemas.microsoft.com/office/drawing/2014/main" id="{25FB5E9C-5F16-7840-91D4-0CA515F11B0A}"/>
                </a:ext>
              </a:extLst>
            </p:cNvPr>
            <p:cNvSpPr>
              <a:spLocks noEditPoints="1"/>
            </p:cNvSpPr>
            <p:nvPr/>
          </p:nvSpPr>
          <p:spPr bwMode="auto">
            <a:xfrm>
              <a:off x="1961385"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 name="Freeform 86">
              <a:extLst>
                <a:ext uri="{FF2B5EF4-FFF2-40B4-BE49-F238E27FC236}">
                  <a16:creationId xmlns:a16="http://schemas.microsoft.com/office/drawing/2014/main" id="{A48BBFCE-C9BD-954E-8191-614CE084937B}"/>
                </a:ext>
              </a:extLst>
            </p:cNvPr>
            <p:cNvSpPr>
              <a:spLocks noEditPoints="1"/>
            </p:cNvSpPr>
            <p:nvPr/>
          </p:nvSpPr>
          <p:spPr bwMode="auto">
            <a:xfrm>
              <a:off x="3343118"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8" name="Freeform 86">
              <a:extLst>
                <a:ext uri="{FF2B5EF4-FFF2-40B4-BE49-F238E27FC236}">
                  <a16:creationId xmlns:a16="http://schemas.microsoft.com/office/drawing/2014/main" id="{3D562DC0-CBC2-BF44-AE9C-B6CF0C5141B1}"/>
                </a:ext>
              </a:extLst>
            </p:cNvPr>
            <p:cNvSpPr>
              <a:spLocks noEditPoints="1"/>
            </p:cNvSpPr>
            <p:nvPr/>
          </p:nvSpPr>
          <p:spPr bwMode="auto">
            <a:xfrm>
              <a:off x="4697256" y="4026102"/>
              <a:ext cx="662857" cy="926447"/>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9" name="TextBox 8">
              <a:extLst>
                <a:ext uri="{FF2B5EF4-FFF2-40B4-BE49-F238E27FC236}">
                  <a16:creationId xmlns:a16="http://schemas.microsoft.com/office/drawing/2014/main" id="{CE17AD06-A64A-D646-AFEE-C6362DD5F738}"/>
                </a:ext>
              </a:extLst>
            </p:cNvPr>
            <p:cNvSpPr txBox="1"/>
            <p:nvPr/>
          </p:nvSpPr>
          <p:spPr>
            <a:xfrm>
              <a:off x="1702411" y="5212301"/>
              <a:ext cx="1121326" cy="416051"/>
            </a:xfrm>
            <a:prstGeom prst="rect">
              <a:avLst/>
            </a:prstGeom>
            <a:noFill/>
          </p:spPr>
          <p:txBody>
            <a:bodyPr wrap="square" rtlCol="0">
              <a:spAutoFit/>
            </a:bodyPr>
            <a:lstStyle/>
            <a:p>
              <a:r>
                <a:rPr lang="en-US" sz="1200" dirty="0"/>
                <a:t>Cab_Data.csv </a:t>
              </a:r>
            </a:p>
          </p:txBody>
        </p:sp>
        <p:sp>
          <p:nvSpPr>
            <p:cNvPr id="10" name="TextBox 9">
              <a:extLst>
                <a:ext uri="{FF2B5EF4-FFF2-40B4-BE49-F238E27FC236}">
                  <a16:creationId xmlns:a16="http://schemas.microsoft.com/office/drawing/2014/main" id="{4A0D3DAE-96EE-934F-9AF0-0620F641D805}"/>
                </a:ext>
              </a:extLst>
            </p:cNvPr>
            <p:cNvSpPr txBox="1"/>
            <p:nvPr/>
          </p:nvSpPr>
          <p:spPr>
            <a:xfrm>
              <a:off x="3097359" y="5212301"/>
              <a:ext cx="1264000" cy="276999"/>
            </a:xfrm>
            <a:prstGeom prst="rect">
              <a:avLst/>
            </a:prstGeom>
            <a:noFill/>
          </p:spPr>
          <p:txBody>
            <a:bodyPr wrap="none" rtlCol="0">
              <a:spAutoFit/>
            </a:bodyPr>
            <a:lstStyle/>
            <a:p>
              <a:r>
                <a:rPr lang="en-US" sz="1200" dirty="0"/>
                <a:t>Customer_ID.csv </a:t>
              </a:r>
            </a:p>
          </p:txBody>
        </p:sp>
        <p:sp>
          <p:nvSpPr>
            <p:cNvPr id="11" name="TextBox 10">
              <a:extLst>
                <a:ext uri="{FF2B5EF4-FFF2-40B4-BE49-F238E27FC236}">
                  <a16:creationId xmlns:a16="http://schemas.microsoft.com/office/drawing/2014/main" id="{47AD77A3-4610-5746-A31C-60C6F70B1C43}"/>
                </a:ext>
              </a:extLst>
            </p:cNvPr>
            <p:cNvSpPr txBox="1"/>
            <p:nvPr/>
          </p:nvSpPr>
          <p:spPr>
            <a:xfrm>
              <a:off x="4525356" y="5212302"/>
              <a:ext cx="1376339" cy="276999"/>
            </a:xfrm>
            <a:prstGeom prst="rect">
              <a:avLst/>
            </a:prstGeom>
            <a:noFill/>
          </p:spPr>
          <p:txBody>
            <a:bodyPr wrap="none" rtlCol="0">
              <a:spAutoFit/>
            </a:bodyPr>
            <a:lstStyle/>
            <a:p>
              <a:r>
                <a:rPr lang="en-US" sz="1200" dirty="0"/>
                <a:t>Transaction_ID.csv </a:t>
              </a:r>
            </a:p>
          </p:txBody>
        </p:sp>
        <p:sp>
          <p:nvSpPr>
            <p:cNvPr id="12" name="TextBox 11">
              <a:extLst>
                <a:ext uri="{FF2B5EF4-FFF2-40B4-BE49-F238E27FC236}">
                  <a16:creationId xmlns:a16="http://schemas.microsoft.com/office/drawing/2014/main" id="{EB3521C2-5790-E344-BD1C-0D4FC1CF26FD}"/>
                </a:ext>
              </a:extLst>
            </p:cNvPr>
            <p:cNvSpPr txBox="1"/>
            <p:nvPr/>
          </p:nvSpPr>
          <p:spPr>
            <a:xfrm>
              <a:off x="6120505" y="5212301"/>
              <a:ext cx="750481" cy="416051"/>
            </a:xfrm>
            <a:prstGeom prst="rect">
              <a:avLst/>
            </a:prstGeom>
            <a:noFill/>
          </p:spPr>
          <p:txBody>
            <a:bodyPr wrap="square" rtlCol="0">
              <a:spAutoFit/>
            </a:bodyPr>
            <a:lstStyle/>
            <a:p>
              <a:r>
                <a:rPr lang="en-US" sz="1200" dirty="0"/>
                <a:t>City.csv</a:t>
              </a:r>
            </a:p>
          </p:txBody>
        </p:sp>
      </p:grpSp>
      <p:sp>
        <p:nvSpPr>
          <p:cNvPr id="18" name="Rectangle 17">
            <a:extLst>
              <a:ext uri="{FF2B5EF4-FFF2-40B4-BE49-F238E27FC236}">
                <a16:creationId xmlns:a16="http://schemas.microsoft.com/office/drawing/2014/main" id="{3FDECAE3-36C4-B048-BBC3-A0828AC8256E}"/>
              </a:ext>
            </a:extLst>
          </p:cNvPr>
          <p:cNvSpPr/>
          <p:nvPr/>
        </p:nvSpPr>
        <p:spPr>
          <a:xfrm>
            <a:off x="0" y="-39225"/>
            <a:ext cx="12192000" cy="1364465"/>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16">
            <a:extLst>
              <a:ext uri="{FF2B5EF4-FFF2-40B4-BE49-F238E27FC236}">
                <a16:creationId xmlns:a16="http://schemas.microsoft.com/office/drawing/2014/main" id="{C39E92EF-EA57-D14F-879A-1E01FCAE5C7C}"/>
              </a:ext>
            </a:extLst>
          </p:cNvPr>
          <p:cNvSpPr>
            <a:spLocks noGrp="1"/>
          </p:cNvSpPr>
          <p:nvPr>
            <p:ph type="title"/>
          </p:nvPr>
        </p:nvSpPr>
        <p:spPr>
          <a:xfrm>
            <a:off x="873493" y="93401"/>
            <a:ext cx="10515600" cy="1325563"/>
          </a:xfrm>
        </p:spPr>
        <p:txBody>
          <a:bodyPr/>
          <a:lstStyle/>
          <a:p>
            <a:r>
              <a:rPr lang="en-US" b="1" dirty="0">
                <a:solidFill>
                  <a:schemeClr val="accent2"/>
                </a:solidFill>
              </a:rPr>
              <a:t>Data Exploration</a:t>
            </a:r>
          </a:p>
        </p:txBody>
      </p:sp>
      <p:sp>
        <p:nvSpPr>
          <p:cNvPr id="3" name="Freeform 86">
            <a:extLst>
              <a:ext uri="{FF2B5EF4-FFF2-40B4-BE49-F238E27FC236}">
                <a16:creationId xmlns:a16="http://schemas.microsoft.com/office/drawing/2014/main" id="{FBE7F59E-AF13-2D8B-B641-301BFECA9D5C}"/>
              </a:ext>
            </a:extLst>
          </p:cNvPr>
          <p:cNvSpPr>
            <a:spLocks noEditPoints="1"/>
          </p:cNvSpPr>
          <p:nvPr/>
        </p:nvSpPr>
        <p:spPr bwMode="auto">
          <a:xfrm>
            <a:off x="9464011" y="3789753"/>
            <a:ext cx="619642" cy="616812"/>
          </a:xfrm>
          <a:custGeom>
            <a:avLst/>
            <a:gdLst>
              <a:gd name="T0" fmla="*/ 97 w 472"/>
              <a:gd name="T1" fmla="*/ 512 h 612"/>
              <a:gd name="T2" fmla="*/ 97 w 472"/>
              <a:gd name="T3" fmla="*/ 483 h 612"/>
              <a:gd name="T4" fmla="*/ 390 w 472"/>
              <a:gd name="T5" fmla="*/ 497 h 612"/>
              <a:gd name="T6" fmla="*/ 375 w 472"/>
              <a:gd name="T7" fmla="*/ 435 h 612"/>
              <a:gd name="T8" fmla="*/ 82 w 472"/>
              <a:gd name="T9" fmla="*/ 421 h 612"/>
              <a:gd name="T10" fmla="*/ 375 w 472"/>
              <a:gd name="T11" fmla="*/ 406 h 612"/>
              <a:gd name="T12" fmla="*/ 375 w 472"/>
              <a:gd name="T13" fmla="*/ 435 h 612"/>
              <a:gd name="T14" fmla="*/ 97 w 472"/>
              <a:gd name="T15" fmla="*/ 359 h 612"/>
              <a:gd name="T16" fmla="*/ 97 w 472"/>
              <a:gd name="T17" fmla="*/ 330 h 612"/>
              <a:gd name="T18" fmla="*/ 390 w 472"/>
              <a:gd name="T19" fmla="*/ 344 h 612"/>
              <a:gd name="T20" fmla="*/ 375 w 472"/>
              <a:gd name="T21" fmla="*/ 282 h 612"/>
              <a:gd name="T22" fmla="*/ 82 w 472"/>
              <a:gd name="T23" fmla="*/ 268 h 612"/>
              <a:gd name="T24" fmla="*/ 375 w 472"/>
              <a:gd name="T25" fmla="*/ 254 h 612"/>
              <a:gd name="T26" fmla="*/ 375 w 472"/>
              <a:gd name="T27" fmla="*/ 282 h 612"/>
              <a:gd name="T28" fmla="*/ 97 w 472"/>
              <a:gd name="T29" fmla="*/ 206 h 612"/>
              <a:gd name="T30" fmla="*/ 97 w 472"/>
              <a:gd name="T31" fmla="*/ 177 h 612"/>
              <a:gd name="T32" fmla="*/ 260 w 472"/>
              <a:gd name="T33" fmla="*/ 191 h 612"/>
              <a:gd name="T34" fmla="*/ 246 w 472"/>
              <a:gd name="T35" fmla="*/ 129 h 612"/>
              <a:gd name="T36" fmla="*/ 82 w 472"/>
              <a:gd name="T37" fmla="*/ 115 h 612"/>
              <a:gd name="T38" fmla="*/ 246 w 472"/>
              <a:gd name="T39" fmla="*/ 101 h 612"/>
              <a:gd name="T40" fmla="*/ 246 w 472"/>
              <a:gd name="T41" fmla="*/ 129 h 612"/>
              <a:gd name="T42" fmla="*/ 0 w 472"/>
              <a:gd name="T43" fmla="*/ 585 h 612"/>
              <a:gd name="T44" fmla="*/ 27 w 472"/>
              <a:gd name="T45" fmla="*/ 0 h 612"/>
              <a:gd name="T46" fmla="*/ 346 w 472"/>
              <a:gd name="T47" fmla="*/ 22 h 612"/>
              <a:gd name="T48" fmla="*/ 472 w 472"/>
              <a:gd name="T49" fmla="*/ 179 h 612"/>
              <a:gd name="T50" fmla="*/ 445 w 472"/>
              <a:gd name="T51" fmla="*/ 612 h 612"/>
              <a:gd name="T52" fmla="*/ 75 w 472"/>
              <a:gd name="T53" fmla="*/ 35 h 612"/>
              <a:gd name="T54" fmla="*/ 35 w 472"/>
              <a:gd name="T55" fmla="*/ 537 h 612"/>
              <a:gd name="T56" fmla="*/ 397 w 472"/>
              <a:gd name="T57" fmla="*/ 578 h 612"/>
              <a:gd name="T58" fmla="*/ 437 w 472"/>
              <a:gd name="T59" fmla="*/ 201 h 612"/>
              <a:gd name="T60" fmla="*/ 332 w 472"/>
              <a:gd name="T61" fmla="*/ 161 h 612"/>
              <a:gd name="T62" fmla="*/ 304 w 472"/>
              <a:gd name="T63" fmla="*/ 75 h 612"/>
              <a:gd name="T64" fmla="*/ 75 w 472"/>
              <a:gd name="T65" fmla="*/ 35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72" h="612">
                <a:moveTo>
                  <a:pt x="375" y="512"/>
                </a:moveTo>
                <a:cubicBezTo>
                  <a:pt x="97" y="512"/>
                  <a:pt x="97" y="512"/>
                  <a:pt x="97" y="512"/>
                </a:cubicBezTo>
                <a:cubicBezTo>
                  <a:pt x="89" y="512"/>
                  <a:pt x="82" y="505"/>
                  <a:pt x="82" y="497"/>
                </a:cubicBezTo>
                <a:cubicBezTo>
                  <a:pt x="82" y="489"/>
                  <a:pt x="89" y="483"/>
                  <a:pt x="97" y="483"/>
                </a:cubicBezTo>
                <a:cubicBezTo>
                  <a:pt x="375" y="483"/>
                  <a:pt x="375" y="483"/>
                  <a:pt x="375" y="483"/>
                </a:cubicBezTo>
                <a:cubicBezTo>
                  <a:pt x="383" y="483"/>
                  <a:pt x="390" y="489"/>
                  <a:pt x="390" y="497"/>
                </a:cubicBezTo>
                <a:cubicBezTo>
                  <a:pt x="390" y="505"/>
                  <a:pt x="383" y="512"/>
                  <a:pt x="375" y="512"/>
                </a:cubicBezTo>
                <a:close/>
                <a:moveTo>
                  <a:pt x="375" y="435"/>
                </a:moveTo>
                <a:cubicBezTo>
                  <a:pt x="97" y="435"/>
                  <a:pt x="97" y="435"/>
                  <a:pt x="97" y="435"/>
                </a:cubicBezTo>
                <a:cubicBezTo>
                  <a:pt x="89" y="435"/>
                  <a:pt x="82" y="429"/>
                  <a:pt x="82" y="421"/>
                </a:cubicBezTo>
                <a:cubicBezTo>
                  <a:pt x="82" y="413"/>
                  <a:pt x="89" y="406"/>
                  <a:pt x="97" y="406"/>
                </a:cubicBezTo>
                <a:cubicBezTo>
                  <a:pt x="375" y="406"/>
                  <a:pt x="375" y="406"/>
                  <a:pt x="375" y="406"/>
                </a:cubicBezTo>
                <a:cubicBezTo>
                  <a:pt x="383" y="406"/>
                  <a:pt x="390" y="413"/>
                  <a:pt x="390" y="421"/>
                </a:cubicBezTo>
                <a:cubicBezTo>
                  <a:pt x="390" y="429"/>
                  <a:pt x="383" y="435"/>
                  <a:pt x="375" y="435"/>
                </a:cubicBezTo>
                <a:close/>
                <a:moveTo>
                  <a:pt x="375" y="359"/>
                </a:moveTo>
                <a:cubicBezTo>
                  <a:pt x="97" y="359"/>
                  <a:pt x="97" y="359"/>
                  <a:pt x="97" y="359"/>
                </a:cubicBezTo>
                <a:cubicBezTo>
                  <a:pt x="89" y="359"/>
                  <a:pt x="82" y="352"/>
                  <a:pt x="82" y="344"/>
                </a:cubicBezTo>
                <a:cubicBezTo>
                  <a:pt x="82" y="336"/>
                  <a:pt x="89" y="330"/>
                  <a:pt x="97" y="330"/>
                </a:cubicBezTo>
                <a:cubicBezTo>
                  <a:pt x="375" y="330"/>
                  <a:pt x="375" y="330"/>
                  <a:pt x="375" y="330"/>
                </a:cubicBezTo>
                <a:cubicBezTo>
                  <a:pt x="383" y="330"/>
                  <a:pt x="390" y="336"/>
                  <a:pt x="390" y="344"/>
                </a:cubicBezTo>
                <a:cubicBezTo>
                  <a:pt x="390" y="352"/>
                  <a:pt x="383" y="359"/>
                  <a:pt x="375" y="359"/>
                </a:cubicBezTo>
                <a:close/>
                <a:moveTo>
                  <a:pt x="375" y="282"/>
                </a:moveTo>
                <a:cubicBezTo>
                  <a:pt x="97" y="282"/>
                  <a:pt x="97" y="282"/>
                  <a:pt x="97" y="282"/>
                </a:cubicBezTo>
                <a:cubicBezTo>
                  <a:pt x="89" y="282"/>
                  <a:pt x="82" y="276"/>
                  <a:pt x="82" y="268"/>
                </a:cubicBezTo>
                <a:cubicBezTo>
                  <a:pt x="82" y="260"/>
                  <a:pt x="89" y="254"/>
                  <a:pt x="97" y="254"/>
                </a:cubicBezTo>
                <a:cubicBezTo>
                  <a:pt x="375" y="254"/>
                  <a:pt x="375" y="254"/>
                  <a:pt x="375" y="254"/>
                </a:cubicBezTo>
                <a:cubicBezTo>
                  <a:pt x="383" y="254"/>
                  <a:pt x="390" y="260"/>
                  <a:pt x="390" y="268"/>
                </a:cubicBezTo>
                <a:cubicBezTo>
                  <a:pt x="390" y="276"/>
                  <a:pt x="383" y="282"/>
                  <a:pt x="375" y="282"/>
                </a:cubicBezTo>
                <a:close/>
                <a:moveTo>
                  <a:pt x="246" y="206"/>
                </a:moveTo>
                <a:cubicBezTo>
                  <a:pt x="97" y="206"/>
                  <a:pt x="97" y="206"/>
                  <a:pt x="97" y="206"/>
                </a:cubicBezTo>
                <a:cubicBezTo>
                  <a:pt x="89" y="206"/>
                  <a:pt x="82" y="199"/>
                  <a:pt x="82" y="191"/>
                </a:cubicBezTo>
                <a:cubicBezTo>
                  <a:pt x="82" y="183"/>
                  <a:pt x="89" y="177"/>
                  <a:pt x="97" y="177"/>
                </a:cubicBezTo>
                <a:cubicBezTo>
                  <a:pt x="246" y="177"/>
                  <a:pt x="246" y="177"/>
                  <a:pt x="246" y="177"/>
                </a:cubicBezTo>
                <a:cubicBezTo>
                  <a:pt x="254" y="177"/>
                  <a:pt x="260" y="183"/>
                  <a:pt x="260" y="191"/>
                </a:cubicBezTo>
                <a:cubicBezTo>
                  <a:pt x="260" y="199"/>
                  <a:pt x="254" y="206"/>
                  <a:pt x="246" y="206"/>
                </a:cubicBezTo>
                <a:close/>
                <a:moveTo>
                  <a:pt x="246" y="129"/>
                </a:moveTo>
                <a:cubicBezTo>
                  <a:pt x="97" y="129"/>
                  <a:pt x="97" y="129"/>
                  <a:pt x="97" y="129"/>
                </a:cubicBezTo>
                <a:cubicBezTo>
                  <a:pt x="89" y="129"/>
                  <a:pt x="82" y="123"/>
                  <a:pt x="82" y="115"/>
                </a:cubicBezTo>
                <a:cubicBezTo>
                  <a:pt x="82" y="107"/>
                  <a:pt x="89" y="101"/>
                  <a:pt x="97" y="101"/>
                </a:cubicBezTo>
                <a:cubicBezTo>
                  <a:pt x="246" y="101"/>
                  <a:pt x="246" y="101"/>
                  <a:pt x="246" y="101"/>
                </a:cubicBezTo>
                <a:cubicBezTo>
                  <a:pt x="254" y="101"/>
                  <a:pt x="260" y="107"/>
                  <a:pt x="260" y="115"/>
                </a:cubicBezTo>
                <a:cubicBezTo>
                  <a:pt x="260" y="123"/>
                  <a:pt x="254" y="129"/>
                  <a:pt x="246" y="129"/>
                </a:cubicBezTo>
                <a:close/>
                <a:moveTo>
                  <a:pt x="27" y="612"/>
                </a:moveTo>
                <a:cubicBezTo>
                  <a:pt x="12" y="612"/>
                  <a:pt x="0" y="600"/>
                  <a:pt x="0" y="585"/>
                </a:cubicBezTo>
                <a:cubicBezTo>
                  <a:pt x="0" y="27"/>
                  <a:pt x="0" y="27"/>
                  <a:pt x="0" y="27"/>
                </a:cubicBezTo>
                <a:cubicBezTo>
                  <a:pt x="0" y="12"/>
                  <a:pt x="12" y="0"/>
                  <a:pt x="27" y="0"/>
                </a:cubicBezTo>
                <a:cubicBezTo>
                  <a:pt x="293" y="0"/>
                  <a:pt x="293" y="0"/>
                  <a:pt x="293" y="0"/>
                </a:cubicBezTo>
                <a:cubicBezTo>
                  <a:pt x="310" y="0"/>
                  <a:pt x="334" y="10"/>
                  <a:pt x="346" y="22"/>
                </a:cubicBezTo>
                <a:cubicBezTo>
                  <a:pt x="450" y="126"/>
                  <a:pt x="450" y="126"/>
                  <a:pt x="450" y="126"/>
                </a:cubicBezTo>
                <a:cubicBezTo>
                  <a:pt x="462" y="138"/>
                  <a:pt x="472" y="162"/>
                  <a:pt x="472" y="179"/>
                </a:cubicBezTo>
                <a:cubicBezTo>
                  <a:pt x="472" y="585"/>
                  <a:pt x="472" y="585"/>
                  <a:pt x="472" y="585"/>
                </a:cubicBezTo>
                <a:cubicBezTo>
                  <a:pt x="472" y="600"/>
                  <a:pt x="460" y="612"/>
                  <a:pt x="445" y="612"/>
                </a:cubicBezTo>
                <a:lnTo>
                  <a:pt x="27" y="612"/>
                </a:lnTo>
                <a:close/>
                <a:moveTo>
                  <a:pt x="75" y="35"/>
                </a:moveTo>
                <a:cubicBezTo>
                  <a:pt x="53" y="35"/>
                  <a:pt x="35" y="53"/>
                  <a:pt x="35" y="75"/>
                </a:cubicBezTo>
                <a:cubicBezTo>
                  <a:pt x="35" y="537"/>
                  <a:pt x="35" y="537"/>
                  <a:pt x="35" y="537"/>
                </a:cubicBezTo>
                <a:cubicBezTo>
                  <a:pt x="35" y="560"/>
                  <a:pt x="53" y="578"/>
                  <a:pt x="75" y="578"/>
                </a:cubicBezTo>
                <a:cubicBezTo>
                  <a:pt x="397" y="578"/>
                  <a:pt x="397" y="578"/>
                  <a:pt x="397" y="578"/>
                </a:cubicBezTo>
                <a:cubicBezTo>
                  <a:pt x="419" y="578"/>
                  <a:pt x="437" y="560"/>
                  <a:pt x="437" y="537"/>
                </a:cubicBezTo>
                <a:cubicBezTo>
                  <a:pt x="437" y="201"/>
                  <a:pt x="437" y="201"/>
                  <a:pt x="437" y="201"/>
                </a:cubicBezTo>
                <a:cubicBezTo>
                  <a:pt x="437" y="179"/>
                  <a:pt x="419" y="161"/>
                  <a:pt x="397" y="161"/>
                </a:cubicBezTo>
                <a:cubicBezTo>
                  <a:pt x="332" y="161"/>
                  <a:pt x="332" y="161"/>
                  <a:pt x="332" y="161"/>
                </a:cubicBezTo>
                <a:cubicBezTo>
                  <a:pt x="317" y="161"/>
                  <a:pt x="304" y="149"/>
                  <a:pt x="304" y="134"/>
                </a:cubicBezTo>
                <a:cubicBezTo>
                  <a:pt x="304" y="75"/>
                  <a:pt x="304" y="75"/>
                  <a:pt x="304" y="75"/>
                </a:cubicBezTo>
                <a:cubicBezTo>
                  <a:pt x="304" y="53"/>
                  <a:pt x="286" y="35"/>
                  <a:pt x="264" y="35"/>
                </a:cubicBezTo>
                <a:lnTo>
                  <a:pt x="75" y="3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14" name="TextBox 13">
            <a:extLst>
              <a:ext uri="{FF2B5EF4-FFF2-40B4-BE49-F238E27FC236}">
                <a16:creationId xmlns:a16="http://schemas.microsoft.com/office/drawing/2014/main" id="{4418457E-0CFF-635E-962C-5532AAE9C6B4}"/>
              </a:ext>
            </a:extLst>
          </p:cNvPr>
          <p:cNvSpPr txBox="1"/>
          <p:nvPr/>
        </p:nvSpPr>
        <p:spPr>
          <a:xfrm>
            <a:off x="9539097" y="4631017"/>
            <a:ext cx="1048222" cy="276999"/>
          </a:xfrm>
          <a:prstGeom prst="rect">
            <a:avLst/>
          </a:prstGeom>
          <a:noFill/>
        </p:spPr>
        <p:txBody>
          <a:bodyPr wrap="square" rtlCol="0">
            <a:spAutoFit/>
          </a:bodyPr>
          <a:lstStyle/>
          <a:p>
            <a:r>
              <a:rPr lang="en-US" sz="1200" dirty="0" err="1"/>
              <a:t>data.csv</a:t>
            </a:r>
            <a:r>
              <a:rPr lang="en-US" sz="1200" dirty="0"/>
              <a:t> </a:t>
            </a:r>
          </a:p>
        </p:txBody>
      </p:sp>
      <p:cxnSp>
        <p:nvCxnSpPr>
          <p:cNvPr id="19" name="Straight Arrow Connector 18">
            <a:extLst>
              <a:ext uri="{FF2B5EF4-FFF2-40B4-BE49-F238E27FC236}">
                <a16:creationId xmlns:a16="http://schemas.microsoft.com/office/drawing/2014/main" id="{1BC21821-0178-FD9A-B256-29F1DB11375A}"/>
              </a:ext>
            </a:extLst>
          </p:cNvPr>
          <p:cNvCxnSpPr>
            <a:cxnSpLocks/>
            <a:stCxn id="9" idx="2"/>
          </p:cNvCxnSpPr>
          <p:nvPr/>
        </p:nvCxnSpPr>
        <p:spPr>
          <a:xfrm>
            <a:off x="7617081" y="3209779"/>
            <a:ext cx="1873592" cy="8883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CC24B3C-AA65-9A15-B5E4-D4704404A8E4}"/>
              </a:ext>
            </a:extLst>
          </p:cNvPr>
          <p:cNvCxnSpPr>
            <a:cxnSpLocks/>
            <a:endCxn id="3" idx="22"/>
          </p:cNvCxnSpPr>
          <p:nvPr/>
        </p:nvCxnSpPr>
        <p:spPr>
          <a:xfrm>
            <a:off x="8881000" y="3034280"/>
            <a:ext cx="618457" cy="755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8A8E704-C4B8-15A6-6E9C-E4221775831E}"/>
              </a:ext>
            </a:extLst>
          </p:cNvPr>
          <p:cNvCxnSpPr>
            <a:cxnSpLocks/>
            <a:stCxn id="11" idx="2"/>
            <a:endCxn id="3" idx="23"/>
          </p:cNvCxnSpPr>
          <p:nvPr/>
        </p:nvCxnSpPr>
        <p:spPr>
          <a:xfrm flipH="1">
            <a:off x="9918240" y="3117201"/>
            <a:ext cx="456939" cy="694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04B08D1-2CC5-3184-1356-D6B22895C092}"/>
              </a:ext>
            </a:extLst>
          </p:cNvPr>
          <p:cNvCxnSpPr>
            <a:cxnSpLocks/>
            <a:stCxn id="12" idx="2"/>
            <a:endCxn id="3" idx="23"/>
          </p:cNvCxnSpPr>
          <p:nvPr/>
        </p:nvCxnSpPr>
        <p:spPr>
          <a:xfrm flipH="1">
            <a:off x="9918240" y="3209779"/>
            <a:ext cx="1655565" cy="602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297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F258E9D-9119-1149-9B49-FE0FF5A3EE5F}"/>
              </a:ext>
            </a:extLst>
          </p:cNvPr>
          <p:cNvSpPr>
            <a:spLocks noGrp="1"/>
          </p:cNvSpPr>
          <p:nvPr>
            <p:ph type="title"/>
          </p:nvPr>
        </p:nvSpPr>
        <p:spPr>
          <a:xfrm>
            <a:off x="762000" y="7107"/>
            <a:ext cx="10498930" cy="1359380"/>
          </a:xfrm>
        </p:spPr>
        <p:txBody>
          <a:bodyPr>
            <a:normAutofit/>
          </a:bodyPr>
          <a:lstStyle/>
          <a:p>
            <a:r>
              <a:rPr lang="en-US" sz="3500" b="1" dirty="0">
                <a:solidFill>
                  <a:schemeClr val="accent2"/>
                </a:solidFill>
              </a:rPr>
              <a:t>Profit Analysis</a:t>
            </a:r>
          </a:p>
        </p:txBody>
      </p:sp>
      <p:pic>
        <p:nvPicPr>
          <p:cNvPr id="20" name="Picture 19">
            <a:extLst>
              <a:ext uri="{FF2B5EF4-FFF2-40B4-BE49-F238E27FC236}">
                <a16:creationId xmlns:a16="http://schemas.microsoft.com/office/drawing/2014/main" id="{EE1746ED-A342-1145-AB73-1B1757B8E828}"/>
              </a:ext>
            </a:extLst>
          </p:cNvPr>
          <p:cNvPicPr>
            <a:picLocks noChangeAspect="1"/>
          </p:cNvPicPr>
          <p:nvPr/>
        </p:nvPicPr>
        <p:blipFill>
          <a:blip r:embed="rId2"/>
          <a:stretch>
            <a:fillRect/>
          </a:stretch>
        </p:blipFill>
        <p:spPr>
          <a:xfrm>
            <a:off x="2540893" y="1891176"/>
            <a:ext cx="931174" cy="485213"/>
          </a:xfrm>
          <a:prstGeom prst="rect">
            <a:avLst/>
          </a:prstGeom>
        </p:spPr>
      </p:pic>
      <p:sp>
        <p:nvSpPr>
          <p:cNvPr id="3" name="Rectangle 2">
            <a:extLst>
              <a:ext uri="{FF2B5EF4-FFF2-40B4-BE49-F238E27FC236}">
                <a16:creationId xmlns:a16="http://schemas.microsoft.com/office/drawing/2014/main" id="{5379C949-80B5-CA4E-B810-B4F62F4B63E7}"/>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Analysis</a:t>
            </a:r>
            <a:endParaRPr lang="en-US" sz="4400" b="1" dirty="0">
              <a:solidFill>
                <a:schemeClr val="bg2">
                  <a:lumMod val="25000"/>
                </a:schemeClr>
              </a:solidFill>
              <a:latin typeface="+mj-lt"/>
            </a:endParaRPr>
          </a:p>
        </p:txBody>
      </p:sp>
      <p:pic>
        <p:nvPicPr>
          <p:cNvPr id="1026" name="Picture 2">
            <a:extLst>
              <a:ext uri="{FF2B5EF4-FFF2-40B4-BE49-F238E27FC236}">
                <a16:creationId xmlns:a16="http://schemas.microsoft.com/office/drawing/2014/main" id="{9CD2E9C1-499C-9FAB-0347-03CE1CA676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906" y="1804029"/>
            <a:ext cx="3381025" cy="32714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111CB6E-07B4-19DF-53B3-6B77EB88F5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8107" y="1793255"/>
            <a:ext cx="3495663" cy="329303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A8E7096-926F-7E07-E1CB-F5CA3972B311}"/>
              </a:ext>
            </a:extLst>
          </p:cNvPr>
          <p:cNvSpPr txBox="1"/>
          <p:nvPr/>
        </p:nvSpPr>
        <p:spPr>
          <a:xfrm>
            <a:off x="133135" y="5482247"/>
            <a:ext cx="10934725" cy="369332"/>
          </a:xfrm>
          <a:prstGeom prst="rect">
            <a:avLst/>
          </a:prstGeom>
          <a:noFill/>
        </p:spPr>
        <p:txBody>
          <a:bodyPr wrap="none" rtlCol="0">
            <a:spAutoFit/>
          </a:bodyPr>
          <a:lstStyle/>
          <a:p>
            <a:pPr marL="285750" indent="-285750">
              <a:buFont typeface="Arial" panose="020B0604020202020204" pitchFamily="34" charset="0"/>
              <a:buChar char="•"/>
            </a:pPr>
            <a:r>
              <a:rPr lang="en-US" dirty="0"/>
              <a:t>From the above graph, it is clear that yellow cab have more profits based on transactions compared to pink cab.</a:t>
            </a:r>
          </a:p>
        </p:txBody>
      </p:sp>
    </p:spTree>
    <p:extLst>
      <p:ext uri="{BB962C8B-B14F-4D97-AF65-F5344CB8AC3E}">
        <p14:creationId xmlns:p14="http://schemas.microsoft.com/office/powerpoint/2010/main" val="384811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B714281-3974-8549-B509-9AD67893AA9A}"/>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a:solidFill>
                  <a:schemeClr val="accent2"/>
                </a:solidFill>
                <a:latin typeface="+mj-lt"/>
              </a:rPr>
              <a:t>      Yearly Profit Analysis</a:t>
            </a:r>
            <a:endParaRPr lang="en-US" sz="4400" b="1" dirty="0">
              <a:solidFill>
                <a:schemeClr val="accent2"/>
              </a:solidFill>
              <a:latin typeface="+mj-lt"/>
            </a:endParaRPr>
          </a:p>
        </p:txBody>
      </p:sp>
      <p:pic>
        <p:nvPicPr>
          <p:cNvPr id="2050" name="Picture 2">
            <a:extLst>
              <a:ext uri="{FF2B5EF4-FFF2-40B4-BE49-F238E27FC236}">
                <a16:creationId xmlns:a16="http://schemas.microsoft.com/office/drawing/2014/main" id="{B64CB9AE-F037-B345-A43B-997242913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87376"/>
            <a:ext cx="5774076" cy="27494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A2BD350-E19A-B1FC-ADF5-A081709512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8058" y="2025736"/>
            <a:ext cx="5774076" cy="27494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F767B7C-C548-691A-2E4A-2294B777EBD0}"/>
              </a:ext>
            </a:extLst>
          </p:cNvPr>
          <p:cNvSpPr txBox="1"/>
          <p:nvPr/>
        </p:nvSpPr>
        <p:spPr>
          <a:xfrm>
            <a:off x="1258584" y="5352604"/>
            <a:ext cx="9030984"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t>From the above bar graphs, it is observed that yellow cab have more profits yearly based on considering the “Cost of the trip” and ”Price charged” compared to the pink cab profits yearly.</a:t>
            </a:r>
          </a:p>
        </p:txBody>
      </p:sp>
    </p:spTree>
    <p:extLst>
      <p:ext uri="{BB962C8B-B14F-4D97-AF65-F5344CB8AC3E}">
        <p14:creationId xmlns:p14="http://schemas.microsoft.com/office/powerpoint/2010/main" val="23655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AF0DD-367D-6B4B-97E6-2985AC7CE4BB}"/>
              </a:ext>
            </a:extLst>
          </p:cNvPr>
          <p:cNvSpPr txBox="1"/>
          <p:nvPr/>
        </p:nvSpPr>
        <p:spPr>
          <a:xfrm>
            <a:off x="1557099" y="5844996"/>
            <a:ext cx="8201004" cy="646331"/>
          </a:xfrm>
          <a:prstGeom prst="rect">
            <a:avLst/>
          </a:prstGeom>
          <a:noFill/>
        </p:spPr>
        <p:txBody>
          <a:bodyPr wrap="square" rtlCol="0">
            <a:spAutoFit/>
          </a:bodyPr>
          <a:lstStyle/>
          <a:p>
            <a:pPr marL="285750" indent="-285750" algn="just">
              <a:buFont typeface="Arial" panose="020B0604020202020204" pitchFamily="34" charset="0"/>
              <a:buChar char="•"/>
            </a:pPr>
            <a:r>
              <a:rPr lang="en-US" dirty="0"/>
              <a:t>From the above Pie chart, it is observed that there is almost equal distribution of gender in the profit and customer base of both the cabs.</a:t>
            </a:r>
          </a:p>
        </p:txBody>
      </p:sp>
      <p:sp>
        <p:nvSpPr>
          <p:cNvPr id="7" name="Rectangle 6">
            <a:extLst>
              <a:ext uri="{FF2B5EF4-FFF2-40B4-BE49-F238E27FC236}">
                <a16:creationId xmlns:a16="http://schemas.microsoft.com/office/drawing/2014/main" id="{F19C2959-59DB-F748-9A93-E5DF86BCF6D2}"/>
              </a:ext>
            </a:extLst>
          </p:cNvPr>
          <p:cNvSpPr/>
          <p:nvPr/>
        </p:nvSpPr>
        <p:spPr>
          <a:xfrm>
            <a:off x="0" y="0"/>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Profit and customer base Analysis Gender wise       </a:t>
            </a:r>
            <a:endParaRPr lang="en-US" sz="4400" dirty="0">
              <a:solidFill>
                <a:schemeClr val="accent2"/>
              </a:solidFill>
              <a:latin typeface="+mj-lt"/>
            </a:endParaRPr>
          </a:p>
        </p:txBody>
      </p:sp>
      <p:pic>
        <p:nvPicPr>
          <p:cNvPr id="3074" name="Picture 2">
            <a:extLst>
              <a:ext uri="{FF2B5EF4-FFF2-40B4-BE49-F238E27FC236}">
                <a16:creationId xmlns:a16="http://schemas.microsoft.com/office/drawing/2014/main" id="{A4B4C778-DDA8-B6AE-D0D9-DCD5172871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598" y="1383912"/>
            <a:ext cx="5442571" cy="396892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F06020DF-B665-FC4E-8B18-7060734F72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7601" y="1383912"/>
            <a:ext cx="5753564" cy="4195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57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90930E44-842B-1C4A-8E15-743CEE6E3FD1}"/>
              </a:ext>
            </a:extLst>
          </p:cNvPr>
          <p:cNvSpPr txBox="1"/>
          <p:nvPr/>
        </p:nvSpPr>
        <p:spPr>
          <a:xfrm>
            <a:off x="8396416" y="2741102"/>
            <a:ext cx="3583252" cy="1815882"/>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t>From the graph, it is clear that yellow cab constantly maintained their customers with good profits.</a:t>
            </a:r>
          </a:p>
          <a:p>
            <a:pPr algn="just"/>
            <a:endParaRPr lang="en-US" sz="1600" dirty="0"/>
          </a:p>
          <a:p>
            <a:pPr marL="285750" indent="-285750" algn="just">
              <a:buFont typeface="Arial" panose="020B0604020202020204" pitchFamily="34" charset="0"/>
              <a:buChar char="•"/>
            </a:pPr>
            <a:r>
              <a:rPr lang="en-US" sz="1600" dirty="0"/>
              <a:t>So, we can see that Yellow cab is able to retain their customers well as compared to Pink cab.</a:t>
            </a:r>
          </a:p>
        </p:txBody>
      </p:sp>
      <p:sp>
        <p:nvSpPr>
          <p:cNvPr id="15" name="Rectangle 14">
            <a:extLst>
              <a:ext uri="{FF2B5EF4-FFF2-40B4-BE49-F238E27FC236}">
                <a16:creationId xmlns:a16="http://schemas.microsoft.com/office/drawing/2014/main" id="{A86FFC35-F427-364C-BA92-634BB6B2B5AC}"/>
              </a:ext>
            </a:extLst>
          </p:cNvPr>
          <p:cNvSpPr/>
          <p:nvPr/>
        </p:nvSpPr>
        <p:spPr>
          <a:xfrm>
            <a:off x="4903852" y="5927907"/>
            <a:ext cx="4625008" cy="369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EE2ADCB-2F26-A940-B4CA-11022847FAA2}"/>
              </a:ext>
            </a:extLst>
          </p:cNvPr>
          <p:cNvSpPr/>
          <p:nvPr/>
        </p:nvSpPr>
        <p:spPr>
          <a:xfrm>
            <a:off x="0" y="-13733"/>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Customer Retention</a:t>
            </a:r>
          </a:p>
        </p:txBody>
      </p:sp>
      <p:pic>
        <p:nvPicPr>
          <p:cNvPr id="4100" name="Picture 4">
            <a:extLst>
              <a:ext uri="{FF2B5EF4-FFF2-40B4-BE49-F238E27FC236}">
                <a16:creationId xmlns:a16="http://schemas.microsoft.com/office/drawing/2014/main" id="{BF8AF318-80C6-3E09-2C5B-825360F292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67828"/>
            <a:ext cx="8137133" cy="4229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647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547194-76B4-9A45-9CA7-F07918211F38}"/>
              </a:ext>
            </a:extLst>
          </p:cNvPr>
          <p:cNvSpPr txBox="1"/>
          <p:nvPr/>
        </p:nvSpPr>
        <p:spPr>
          <a:xfrm>
            <a:off x="8209051" y="3151940"/>
            <a:ext cx="3595814"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This pie chart shows the number of users covered by Yellow and Pink cab in the city against all cab users present in the city.</a:t>
            </a:r>
          </a:p>
        </p:txBody>
      </p:sp>
      <p:sp>
        <p:nvSpPr>
          <p:cNvPr id="6" name="Rectangle 5">
            <a:extLst>
              <a:ext uri="{FF2B5EF4-FFF2-40B4-BE49-F238E27FC236}">
                <a16:creationId xmlns:a16="http://schemas.microsoft.com/office/drawing/2014/main" id="{F72A11D8-7445-6148-8CE7-8E1140D70E28}"/>
              </a:ext>
            </a:extLst>
          </p:cNvPr>
          <p:cNvSpPr/>
          <p:nvPr/>
        </p:nvSpPr>
        <p:spPr>
          <a:xfrm>
            <a:off x="0" y="-12312"/>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2"/>
                </a:solidFill>
                <a:latin typeface="+mj-lt"/>
              </a:rPr>
              <a:t>      City Wise Cab Users Covered By Company</a:t>
            </a:r>
            <a:endParaRPr lang="en-US" sz="4400" dirty="0">
              <a:solidFill>
                <a:schemeClr val="accent2"/>
              </a:solidFill>
              <a:latin typeface="+mj-lt"/>
            </a:endParaRPr>
          </a:p>
        </p:txBody>
      </p:sp>
      <p:pic>
        <p:nvPicPr>
          <p:cNvPr id="5122" name="Picture 2">
            <a:extLst>
              <a:ext uri="{FF2B5EF4-FFF2-40B4-BE49-F238E27FC236}">
                <a16:creationId xmlns:a16="http://schemas.microsoft.com/office/drawing/2014/main" id="{D54EF53B-6536-1A3F-05A7-00BF53ACF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552" y="1371600"/>
            <a:ext cx="7431499" cy="5467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414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4DDBF0E-CC36-9C41-940D-C9EE0C11B4F2}"/>
              </a:ext>
            </a:extLst>
          </p:cNvPr>
          <p:cNvSpPr/>
          <p:nvPr/>
        </p:nvSpPr>
        <p:spPr>
          <a:xfrm>
            <a:off x="0" y="-10498"/>
            <a:ext cx="12192000" cy="1383912"/>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300" b="1">
                <a:solidFill>
                  <a:schemeClr val="accent2"/>
                </a:solidFill>
                <a:latin typeface="+mj-lt"/>
              </a:rPr>
              <a:t>Customer Presence of Yellow and Pink cab city wise based on Transactions</a:t>
            </a:r>
            <a:endParaRPr lang="en-US" sz="4300" dirty="0">
              <a:solidFill>
                <a:schemeClr val="accent2"/>
              </a:solidFill>
              <a:latin typeface="+mj-lt"/>
            </a:endParaRPr>
          </a:p>
        </p:txBody>
      </p:sp>
      <p:pic>
        <p:nvPicPr>
          <p:cNvPr id="6146" name="Picture 2">
            <a:extLst>
              <a:ext uri="{FF2B5EF4-FFF2-40B4-BE49-F238E27FC236}">
                <a16:creationId xmlns:a16="http://schemas.microsoft.com/office/drawing/2014/main" id="{DF786733-02F9-BDFA-8ABE-7A29F5C69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15260"/>
            <a:ext cx="7089168" cy="3647679"/>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D9ADB768-9B79-A23C-AA73-2B87464D98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9662" y="1469202"/>
            <a:ext cx="6173260" cy="373979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D2B27F8-A5B4-78CF-37D5-0A213BDDA6B5}"/>
              </a:ext>
            </a:extLst>
          </p:cNvPr>
          <p:cNvSpPr txBox="1"/>
          <p:nvPr/>
        </p:nvSpPr>
        <p:spPr>
          <a:xfrm>
            <a:off x="463939" y="5691883"/>
            <a:ext cx="11264122" cy="646331"/>
          </a:xfrm>
          <a:prstGeom prst="rect">
            <a:avLst/>
          </a:prstGeom>
          <a:noFill/>
        </p:spPr>
        <p:txBody>
          <a:bodyPr wrap="square" rtlCol="0">
            <a:spAutoFit/>
          </a:bodyPr>
          <a:lstStyle/>
          <a:p>
            <a:pPr marL="285750" indent="-285750" algn="l">
              <a:buFont typeface="Arial" panose="020B0604020202020204" pitchFamily="34" charset="0"/>
              <a:buChar char="•"/>
            </a:pPr>
            <a:r>
              <a:rPr lang="en-US" i="0" dirty="0">
                <a:effectLst/>
                <a:latin typeface="-apple-system"/>
              </a:rPr>
              <a:t>From above pie chart, Yellow Cab has highest transactions in New York City which has the highest Cab Users of 28%.</a:t>
            </a:r>
          </a:p>
          <a:p>
            <a:pPr marL="285750" indent="-285750" algn="l">
              <a:buFont typeface="Arial" panose="020B0604020202020204" pitchFamily="34" charset="0"/>
              <a:buChar char="•"/>
            </a:pPr>
            <a:r>
              <a:rPr lang="en-US" i="0" dirty="0">
                <a:effectLst/>
                <a:latin typeface="-apple-system"/>
              </a:rPr>
              <a:t>Also, transactions for Pink Cab is more in Los Angeles City.</a:t>
            </a:r>
          </a:p>
        </p:txBody>
      </p:sp>
    </p:spTree>
    <p:extLst>
      <p:ext uri="{BB962C8B-B14F-4D97-AF65-F5344CB8AC3E}">
        <p14:creationId xmlns:p14="http://schemas.microsoft.com/office/powerpoint/2010/main" val="2689950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2856</TotalTime>
  <Words>644</Words>
  <Application>Microsoft Macintosh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Office Theme</vt:lpstr>
      <vt:lpstr>PowerPoint Presentation</vt:lpstr>
      <vt:lpstr>Background –G2M(cab industry) case study</vt:lpstr>
      <vt:lpstr>Data Exploration</vt:lpstr>
      <vt:lpstr>Profit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creator>surya prakash tripathi</dc:creator>
  <cp:lastModifiedBy>Nalijeni, Tejeswar Reddy (nalijety)</cp:lastModifiedBy>
  <cp:revision>151</cp:revision>
  <cp:lastPrinted>2019-08-24T08:13:50Z</cp:lastPrinted>
  <dcterms:created xsi:type="dcterms:W3CDTF">2019-08-19T15:39:24Z</dcterms:created>
  <dcterms:modified xsi:type="dcterms:W3CDTF">2024-07-21T08:01:49Z</dcterms:modified>
</cp:coreProperties>
</file>