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1602105"/>
            <a:ext cx="10942955" cy="1647190"/>
          </a:xfrm>
        </p:spPr>
        <p:txBody>
          <a:bodyPr/>
          <a:lstStyle/>
          <a:p>
            <a:pPr algn="ctr"/>
            <a:r>
              <a:rPr lang="en-US" dirty="0"/>
              <a:t>FINAL PROJECT PRESENTATION</a:t>
            </a:r>
            <a:br>
              <a:rPr lang="en-US" dirty="0"/>
            </a:br>
            <a:r>
              <a:rPr lang="en-US">
                <a:latin typeface="Times New Roman" panose="02020603050405020304" charset="0"/>
                <a:cs typeface="Times New Roman" panose="02020603050405020304" charset="0"/>
                <a:sym typeface="+mn-ea"/>
              </a:rPr>
              <a:t>Simple Socket Chat Application</a:t>
            </a:r>
            <a:br>
              <a:rPr lang="en-US" dirty="0"/>
            </a:br>
            <a:endParaRPr lang="en-US" dirty="0"/>
          </a:p>
        </p:txBody>
      </p:sp>
      <p:sp>
        <p:nvSpPr>
          <p:cNvPr id="3" name="Subtitle 2"/>
          <p:cNvSpPr>
            <a:spLocks noGrp="1"/>
          </p:cNvSpPr>
          <p:nvPr>
            <p:ph type="subTitle" idx="1"/>
          </p:nvPr>
        </p:nvSpPr>
        <p:spPr>
          <a:xfrm>
            <a:off x="1524000" y="3429635"/>
            <a:ext cx="9144000" cy="2179320"/>
          </a:xfrm>
        </p:spPr>
        <p:txBody>
          <a:bodyPr>
            <a:normAutofit/>
          </a:bodyPr>
          <a:lstStyle/>
          <a:p>
            <a:r>
              <a:rPr lang="en-US" sz="4000"/>
              <a:t>PRESENTED BY</a:t>
            </a:r>
            <a:endParaRPr lang="en-US" sz="4000"/>
          </a:p>
          <a:p>
            <a:r>
              <a:rPr lang="en-US" sz="4000"/>
              <a:t>NALIANYA KEVIN</a:t>
            </a:r>
            <a:endParaRPr lang="en-US" sz="4000"/>
          </a:p>
          <a:p>
            <a:r>
              <a:rPr lang="en-US" sz="4000"/>
              <a:t>SCT121-D1-0010/2023</a:t>
            </a:r>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sz="half" idx="1"/>
          </p:nvPr>
        </p:nvSpPr>
        <p:spPr>
          <a:xfrm>
            <a:off x="838200" y="1825625"/>
            <a:ext cx="11276330" cy="5032375"/>
          </a:xfrm>
        </p:spPr>
        <p:txBody>
          <a:bodyPr>
            <a:normAutofit fontScale="70000"/>
          </a:bodyPr>
          <a:p>
            <a:r>
              <a:rPr lang="en-US"/>
              <a:t>The phases taken to build this simple application implementing sockets were a stepping to learn so much about sockets.</a:t>
            </a:r>
            <a:endParaRPr lang="en-US"/>
          </a:p>
          <a:p>
            <a:r>
              <a:rPr lang="en-US"/>
              <a:t>Networking principles were covered that is TCP /IPv4 sockets on which this project relied so much.</a:t>
            </a:r>
            <a:endParaRPr lang="en-US"/>
          </a:p>
          <a:p>
            <a:r>
              <a:rPr lang="en-US"/>
              <a:t>Socket programming in C# was applied on building this project.  later advancements will involve use of other languages to bring out the GUI and other elements which I could not achieve in C#  which was only for project purposes.</a:t>
            </a:r>
            <a:endParaRPr lang="en-US"/>
          </a:p>
          <a:p>
            <a:r>
              <a:rPr lang="en-US"/>
              <a:t>Data structures and functions encountered were, socket (), bind (), connect (), listen (), accept and they formed a bigger role in making this application.</a:t>
            </a:r>
            <a:endParaRPr lang="en-US"/>
          </a:p>
          <a:p>
            <a:r>
              <a:rPr lang="en-US"/>
              <a:t>Socket programming is mainly implemented in distributed systems to allow programs to communicate with each other.</a:t>
            </a:r>
            <a:endParaRPr lang="en-US"/>
          </a:p>
        </p:txBody>
      </p:sp>
      <p:sp>
        <p:nvSpPr>
          <p:cNvPr id="4" name="Content Placeholder 3"/>
          <p:cNvSpPr>
            <a:spLocks noGrp="1"/>
          </p:cNvSpPr>
          <p:nvPr>
            <p:ph sz="half" idx="2"/>
          </p:nvPr>
        </p:nvSpPr>
        <p:spPr>
          <a:xfrm>
            <a:off x="11852275" y="1748790"/>
            <a:ext cx="5181600" cy="4351338"/>
          </a:xfrm>
        </p:spPr>
        <p:txBody>
          <a:bodyPr/>
          <a:p>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RECOMMENDATIONS AND FUTURE WORK</a:t>
            </a:r>
            <a:endParaRPr lang="en-US"/>
          </a:p>
        </p:txBody>
      </p:sp>
      <p:sp>
        <p:nvSpPr>
          <p:cNvPr id="3" name="Content Placeholder 2"/>
          <p:cNvSpPr>
            <a:spLocks noGrp="1"/>
          </p:cNvSpPr>
          <p:nvPr>
            <p:ph sz="half" idx="1"/>
          </p:nvPr>
        </p:nvSpPr>
        <p:spPr>
          <a:xfrm>
            <a:off x="838200" y="1825625"/>
            <a:ext cx="10114280" cy="4351655"/>
          </a:xfrm>
        </p:spPr>
        <p:txBody>
          <a:bodyPr>
            <a:normAutofit fontScale="90000" lnSpcReduction="20000"/>
          </a:bodyPr>
          <a:p>
            <a:r>
              <a:rPr lang="en-US"/>
              <a:t>The recommendation  for future development of this application is this:</a:t>
            </a:r>
            <a:endParaRPr lang="en-US"/>
          </a:p>
          <a:p>
            <a:r>
              <a:rPr lang="en-US"/>
              <a:t>A highly effective, responsive Graphical user interface (GUI)</a:t>
            </a:r>
            <a:endParaRPr lang="en-US"/>
          </a:p>
          <a:p>
            <a:r>
              <a:rPr lang="en-US"/>
              <a:t>Multithreaded server application (Non-Blocking server)</a:t>
            </a:r>
            <a:endParaRPr lang="en-US"/>
          </a:p>
          <a:p>
            <a:r>
              <a:rPr lang="en-US"/>
              <a:t>Better research in other languages like python, php, C++ and UNIX sockets to see which makes it better</a:t>
            </a:r>
            <a:endParaRPr lang="en-US"/>
          </a:p>
          <a:p>
            <a:r>
              <a:rPr lang="en-US"/>
              <a:t>Team development of this application from scratch.</a:t>
            </a:r>
            <a:endParaRPr lang="en-US"/>
          </a:p>
          <a:p>
            <a:r>
              <a:rPr lang="en-US"/>
              <a:t>Development of Advanced Sockets application </a:t>
            </a:r>
            <a:endParaRPr lang="en-US"/>
          </a:p>
          <a:p>
            <a:r>
              <a:rPr lang="en-US"/>
              <a:t>Implement a dedicated server where many clients can connect to.</a:t>
            </a:r>
            <a:endParaRPr lang="en-US"/>
          </a:p>
          <a:p>
            <a:endParaRPr lang="en-US"/>
          </a:p>
          <a:p>
            <a:endParaRPr lang="en-US"/>
          </a:p>
          <a:p>
            <a:r>
              <a:rPr lang="en-US" sz="3110"/>
              <a:t>END OF PRESENTATION</a:t>
            </a:r>
            <a:endParaRPr lang="en-US" sz="3110"/>
          </a:p>
        </p:txBody>
      </p:sp>
      <p:sp>
        <p:nvSpPr>
          <p:cNvPr id="4" name="Content Placeholder 3"/>
          <p:cNvSpPr>
            <a:spLocks noGrp="1"/>
          </p:cNvSpPr>
          <p:nvPr>
            <p:ph sz="half" idx="2"/>
          </p:nvPr>
        </p:nvSpPr>
        <p:spPr>
          <a:xfrm>
            <a:off x="10856595" y="1825625"/>
            <a:ext cx="497205" cy="4351655"/>
          </a:xfrm>
        </p:spPr>
        <p:txBody>
          <a:bodyPr/>
          <a:p>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609600" y="1174750"/>
            <a:ext cx="10972800" cy="3977005"/>
          </a:xfrm>
        </p:spPr>
        <p:txBody>
          <a:bodyPr/>
          <a:p>
            <a:r>
              <a:rPr lang="en-US"/>
              <a:t>A simple chat application enables communication and exchange of messages between clients and servers by utilizing synchronous information exchange. this is achieved by socket programming that enables programs to connect and exchange information at the socket level.</a:t>
            </a:r>
            <a:endParaRPr lang="en-US"/>
          </a:p>
          <a:p>
            <a:r>
              <a:rPr lang="en-US"/>
              <a:t>The aim of this project is to design and develop a simple chat application that implements sockets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a:t>
            </a:r>
            <a:endParaRPr lang="en-US"/>
          </a:p>
        </p:txBody>
      </p:sp>
      <p:sp>
        <p:nvSpPr>
          <p:cNvPr id="3" name="Content Placeholder 2"/>
          <p:cNvSpPr>
            <a:spLocks noGrp="1"/>
          </p:cNvSpPr>
          <p:nvPr>
            <p:ph sz="half" idx="1"/>
          </p:nvPr>
        </p:nvSpPr>
        <p:spPr>
          <a:xfrm>
            <a:off x="198120" y="1174750"/>
            <a:ext cx="8382000" cy="4953000"/>
          </a:xfrm>
        </p:spPr>
        <p:txBody>
          <a:bodyPr>
            <a:normAutofit fontScale="60000"/>
          </a:bodyPr>
          <a:p>
            <a:r>
              <a:rPr lang="en-US"/>
              <a:t>This chapter deals with the review of literature related to the system being developed. It also shows the current state of knowledge based on system being developed. includes:</a:t>
            </a:r>
            <a:endParaRPr lang="en-US"/>
          </a:p>
          <a:p>
            <a:r>
              <a:rPr lang="en-US"/>
              <a:t>server- which is a system that responds to requests from clients</a:t>
            </a:r>
            <a:endParaRPr lang="en-US"/>
          </a:p>
          <a:p>
            <a:r>
              <a:rPr lang="en-US"/>
              <a:t>client- which is a system that requests resources from the server.</a:t>
            </a:r>
            <a:endParaRPr lang="en-US"/>
          </a:p>
          <a:p>
            <a:r>
              <a:rPr lang="en-US"/>
              <a:t>socket - which is the endpoint that provides link for connection between the client and the server.</a:t>
            </a:r>
            <a:endParaRPr lang="en-US"/>
          </a:p>
          <a:p>
            <a:r>
              <a:rPr lang="en-US"/>
              <a:t>synchronous chats- this is form of communication where aserver is able to serve multiple users. include; web based chat rooms and real time chats.</a:t>
            </a:r>
            <a:endParaRPr lang="en-US"/>
          </a:p>
          <a:p>
            <a:r>
              <a:rPr lang="en-US"/>
              <a:t>asychronous chats- where a server is only capable of handling a single user at atime.</a:t>
            </a:r>
            <a:endParaRPr lang="en-US"/>
          </a:p>
        </p:txBody>
      </p:sp>
      <p:pic>
        <p:nvPicPr>
          <p:cNvPr id="4" name="Content Placeholder 3" descr="client.PNG"/>
          <p:cNvPicPr>
            <a:picLocks noChangeAspect="1"/>
          </p:cNvPicPr>
          <p:nvPr>
            <p:ph sz="half" idx="2"/>
          </p:nvPr>
        </p:nvPicPr>
        <p:blipFill>
          <a:blip r:embed="rId1">
            <a:lum bright="-10000" contrast="30000"/>
          </a:blip>
          <a:stretch>
            <a:fillRect/>
          </a:stretch>
        </p:blipFill>
        <p:spPr>
          <a:xfrm>
            <a:off x="8728710" y="2995930"/>
            <a:ext cx="3114675" cy="2009775"/>
          </a:xfrm>
          <a:prstGeom prst="snip2DiagRect">
            <a:avLst/>
          </a:prstGeom>
          <a:solidFill>
            <a:srgbClr val="FFFFFF">
              <a:shade val="85000"/>
            </a:srgbClr>
          </a:solidFill>
          <a:ln w="88900" cap="sq">
            <a:solidFill>
              <a:schemeClr val="bg1">
                <a:lumMod val="95000"/>
              </a:schemeClr>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REQUIREMENTS AND ANALYSIS</a:t>
            </a:r>
            <a:endParaRPr lang="en-US"/>
          </a:p>
        </p:txBody>
      </p:sp>
      <p:sp>
        <p:nvSpPr>
          <p:cNvPr id="3" name="Content Placeholder 2"/>
          <p:cNvSpPr>
            <a:spLocks noGrp="1"/>
          </p:cNvSpPr>
          <p:nvPr>
            <p:ph idx="1"/>
          </p:nvPr>
        </p:nvSpPr>
        <p:spPr/>
        <p:txBody>
          <a:bodyPr>
            <a:normAutofit fontScale="70000"/>
          </a:bodyPr>
          <a:p>
            <a:r>
              <a:rPr lang="en-US"/>
              <a:t>System Requirements.- This chapter outlines system requirements and specifications.</a:t>
            </a:r>
            <a:endParaRPr lang="en-US"/>
          </a:p>
          <a:p>
            <a:r>
              <a:rPr lang="en-US"/>
              <a:t>Network requirement- there must be connection between the server and the client  through the internet. a local host is used for the purpose of testing.</a:t>
            </a:r>
            <a:endParaRPr lang="en-US"/>
          </a:p>
          <a:p>
            <a:r>
              <a:rPr lang="en-US"/>
              <a:t>hardware components- the server computer should have higher processing speed ie corei 5, and large RAM of 8gb to serve the connected users efficiently. the clients also recommended to have higher specifications.</a:t>
            </a:r>
            <a:endParaRPr lang="en-US"/>
          </a:p>
          <a:p>
            <a:r>
              <a:rPr lang="en-US"/>
              <a:t>Software Requirements- server to have server running operating system and client also to have stable running operating system. VS code development environment needed for source code development and testing purposes.</a:t>
            </a:r>
            <a:endParaRPr lang="en-US"/>
          </a:p>
          <a:p>
            <a:r>
              <a:rPr lang="en-US"/>
              <a:t>Functional Requirements. the client and server should be able to connect , and communicate to share and exchange messages.</a:t>
            </a:r>
            <a:endParaRPr lang="en-US"/>
          </a:p>
          <a:p>
            <a:r>
              <a:rPr lang="en-US"/>
              <a:t>Operating Environment- the application can be operated on both windows or linux operated systems.</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Summary of tools requirement and estimated prices in Kenya shillings</a:t>
            </a:r>
            <a:endParaRPr lang="en-US"/>
          </a:p>
        </p:txBody>
      </p:sp>
      <p:sp>
        <p:nvSpPr>
          <p:cNvPr id="3" name="Content Placeholder 2"/>
          <p:cNvSpPr>
            <a:spLocks noGrp="1"/>
          </p:cNvSpPr>
          <p:nvPr>
            <p:ph idx="1"/>
          </p:nvPr>
        </p:nvSpPr>
        <p:spPr/>
        <p:txBody>
          <a:bodyPr/>
          <a:p>
            <a:r>
              <a:rPr lang="en-US"/>
              <a:t>software and hardware requirements.</a:t>
            </a:r>
            <a:endParaRPr lang="en-US"/>
          </a:p>
        </p:txBody>
      </p:sp>
      <p:graphicFrame>
        <p:nvGraphicFramePr>
          <p:cNvPr id="4" name="Table 3"/>
          <p:cNvGraphicFramePr/>
          <p:nvPr>
            <p:custDataLst>
              <p:tags r:id="rId1"/>
            </p:custDataLst>
          </p:nvPr>
        </p:nvGraphicFramePr>
        <p:xfrm>
          <a:off x="1566545" y="2266950"/>
          <a:ext cx="8887460" cy="3756025"/>
        </p:xfrm>
        <a:graphic>
          <a:graphicData uri="http://schemas.openxmlformats.org/drawingml/2006/table">
            <a:tbl>
              <a:tblPr/>
              <a:tblGrid>
                <a:gridCol w="1345565"/>
                <a:gridCol w="1165860"/>
                <a:gridCol w="1345565"/>
                <a:gridCol w="1156970"/>
                <a:gridCol w="1392555"/>
                <a:gridCol w="2480945"/>
              </a:tblGrid>
              <a:tr h="678180">
                <a:tc>
                  <a:txBody>
                    <a:bodyPr/>
                    <a:p>
                      <a:pPr marL="68580" indent="0">
                        <a:lnSpc>
                          <a:spcPct val="114000"/>
                        </a:lnSpc>
                        <a:spcBef>
                          <a:spcPct val="0"/>
                        </a:spcBef>
                        <a:spcAft>
                          <a:spcPct val="0"/>
                        </a:spcAft>
                      </a:pPr>
                      <a:r>
                        <a:rPr sz="1400" b="1">
                          <a:latin typeface="Times New Roman" panose="02020603050405020304"/>
                          <a:ea typeface="SimSun" panose="02010600030101010101" pitchFamily="2" charset="-122"/>
                        </a:rPr>
                        <a:t>Hardware Requirements</a:t>
                      </a:r>
                      <a:endParaRPr sz="1400" b="1">
                        <a:latin typeface="Times New Roman" panose="02020603050405020304"/>
                        <a:ea typeface="SimSun" panose="02010600030101010101" pitchFamily="2" charset="-122"/>
                      </a:endParaRPr>
                    </a:p>
                    <a:p>
                      <a:pPr marL="68580" indent="0">
                        <a:lnSpc>
                          <a:spcPct val="114000"/>
                        </a:lnSpc>
                        <a:spcBef>
                          <a:spcPct val="0"/>
                        </a:spcBef>
                        <a:spcAft>
                          <a:spcPct val="0"/>
                        </a:spcAft>
                      </a:pPr>
                      <a:r>
                        <a:rPr sz="1400" b="1">
                          <a:latin typeface="Times New Roman" panose="02020603050405020304"/>
                          <a:ea typeface="SimSun" panose="02010600030101010101" pitchFamily="2" charset="-122"/>
                        </a:rPr>
                        <a:t> </a:t>
                      </a:r>
                      <a:endParaRPr sz="1400" b="1">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28575" cap="flat" cmpd="sng">
                      <a:solidFill>
                        <a:srgbClr val="9BBB59"/>
                      </a:solidFill>
                      <a:prstDash val="solid"/>
                      <a:headEnd type="none" w="med" len="med"/>
                      <a:tailEnd type="none" w="med" len="med"/>
                    </a:lnB>
                    <a:noFill/>
                  </a:tcPr>
                </a:tc>
                <a:tc>
                  <a:txBody>
                    <a:bodyPr/>
                    <a:p>
                      <a:pPr marL="17780" indent="0">
                        <a:lnSpc>
                          <a:spcPct val="114000"/>
                        </a:lnSpc>
                        <a:spcBef>
                          <a:spcPct val="0"/>
                        </a:spcBef>
                        <a:spcAft>
                          <a:spcPct val="0"/>
                        </a:spcAft>
                      </a:pPr>
                      <a:r>
                        <a:rPr sz="1400" b="1">
                          <a:latin typeface="Times New Roman" panose="02020603050405020304"/>
                          <a:ea typeface="SimSun" panose="02010600030101010101" pitchFamily="2" charset="-122"/>
                        </a:rPr>
                        <a:t>Price(KSH)</a:t>
                      </a:r>
                      <a:endParaRPr sz="1400" b="1">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28575"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b="1">
                          <a:latin typeface="Times New Roman" panose="02020603050405020304"/>
                          <a:ea typeface="SimSun" panose="02010600030101010101" pitchFamily="2" charset="-122"/>
                        </a:rPr>
                        <a:t>Software Requirements</a:t>
                      </a:r>
                      <a:endParaRPr sz="1400" b="1">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28575" cap="flat" cmpd="sng">
                      <a:solidFill>
                        <a:srgbClr val="9BBB59"/>
                      </a:solidFill>
                      <a:prstDash val="solid"/>
                      <a:headEnd type="none" w="med" len="med"/>
                      <a:tailEnd type="none" w="med" len="med"/>
                    </a:lnB>
                    <a:noFill/>
                  </a:tcPr>
                </a:tc>
                <a:tc>
                  <a:txBody>
                    <a:bodyPr/>
                    <a:p>
                      <a:pPr marL="8890" indent="0">
                        <a:lnSpc>
                          <a:spcPct val="114000"/>
                        </a:lnSpc>
                        <a:spcBef>
                          <a:spcPct val="0"/>
                        </a:spcBef>
                        <a:spcAft>
                          <a:spcPct val="0"/>
                        </a:spcAft>
                      </a:pPr>
                      <a:r>
                        <a:rPr sz="1400" b="1">
                          <a:latin typeface="Times New Roman" panose="02020603050405020304"/>
                          <a:ea typeface="SimSun" panose="02010600030101010101" pitchFamily="2" charset="-122"/>
                        </a:rPr>
                        <a:t>Price(KSH)</a:t>
                      </a:r>
                      <a:endParaRPr sz="1400" b="1">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28575"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b="1">
                          <a:latin typeface="Times New Roman" panose="02020603050405020304"/>
                          <a:ea typeface="SimSun" panose="02010600030101010101" pitchFamily="2" charset="-122"/>
                        </a:rPr>
                        <a:t>Other</a:t>
                      </a:r>
                      <a:endParaRPr sz="1400" b="1">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28575" cap="flat" cmpd="sng">
                      <a:solidFill>
                        <a:srgbClr val="9BBB59"/>
                      </a:solidFill>
                      <a:prstDash val="solid"/>
                      <a:headEnd type="none" w="med" len="med"/>
                      <a:tailEnd type="none" w="med" len="med"/>
                    </a:lnB>
                    <a:noFill/>
                  </a:tcPr>
                </a:tc>
                <a:tc>
                  <a:txBody>
                    <a:bodyPr/>
                    <a:p>
                      <a:pPr marL="52070" indent="0">
                        <a:lnSpc>
                          <a:spcPct val="114000"/>
                        </a:lnSpc>
                        <a:spcBef>
                          <a:spcPct val="0"/>
                        </a:spcBef>
                        <a:spcAft>
                          <a:spcPct val="0"/>
                        </a:spcAft>
                      </a:pPr>
                      <a:r>
                        <a:rPr sz="1400" b="1">
                          <a:latin typeface="Times New Roman" panose="02020603050405020304"/>
                          <a:ea typeface="SimSun" panose="02010600030101010101" pitchFamily="2" charset="-122"/>
                        </a:rPr>
                        <a:t>Price(KSH)</a:t>
                      </a:r>
                      <a:endParaRPr sz="1400" b="1">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28575" cap="flat" cmpd="sng">
                      <a:solidFill>
                        <a:srgbClr val="9BBB59"/>
                      </a:solidFill>
                      <a:prstDash val="solid"/>
                      <a:headEnd type="none" w="med" len="med"/>
                      <a:tailEnd type="none" w="med" len="med"/>
                    </a:lnB>
                    <a:noFill/>
                  </a:tcPr>
                </a:tc>
              </a:tr>
              <a:tr h="739140">
                <a:tc>
                  <a:txBody>
                    <a:bodyPr/>
                    <a:p>
                      <a:pPr marL="68580" indent="0">
                        <a:lnSpc>
                          <a:spcPct val="114000"/>
                        </a:lnSpc>
                        <a:spcBef>
                          <a:spcPct val="0"/>
                        </a:spcBef>
                        <a:spcAft>
                          <a:spcPct val="0"/>
                        </a:spcAft>
                      </a:pPr>
                      <a:r>
                        <a:rPr sz="1400">
                          <a:latin typeface="Times New Roman" panose="02020603050405020304"/>
                          <a:ea typeface="SimSun" panose="02010600030101010101" pitchFamily="2" charset="-122"/>
                        </a:rPr>
                        <a:t>2 Laptops or PC</a:t>
                      </a:r>
                      <a:endParaRPr sz="1400">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28575"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70000</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28575"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Windows </a:t>
                      </a:r>
                      <a:r>
                        <a:rPr sz="1400">
                          <a:latin typeface="Times New Roman" panose="02020603050405020304"/>
                          <a:ea typeface="Calibri" panose="020F0502020204030204"/>
                        </a:rPr>
                        <a:t>10 </a:t>
                      </a:r>
                      <a:r>
                        <a:rPr sz="1400">
                          <a:latin typeface="Times New Roman" panose="02020603050405020304"/>
                          <a:ea typeface="Calibri" panose="020F0502020204030204"/>
                        </a:rPr>
                        <a:t>installed in both laptops</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28575"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NULL</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28575"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Skills</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28575"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NULL</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28575"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r>
              <a:tr h="492760">
                <a:tc>
                  <a:txBody>
                    <a:bodyPr/>
                    <a:p>
                      <a:pPr marL="68580" indent="0">
                        <a:lnSpc>
                          <a:spcPct val="114000"/>
                        </a:lnSpc>
                        <a:spcBef>
                          <a:spcPct val="0"/>
                        </a:spcBef>
                        <a:spcAft>
                          <a:spcPct val="0"/>
                        </a:spcAft>
                      </a:pPr>
                      <a:r>
                        <a:rPr sz="1400">
                          <a:latin typeface="Times New Roman" panose="02020603050405020304"/>
                          <a:ea typeface="SimSun" panose="02010600030101010101" pitchFamily="2" charset="-122"/>
                        </a:rPr>
                        <a:t>4 GB Flash disk</a:t>
                      </a:r>
                      <a:endParaRPr sz="1400">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1000</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spcBef>
                          <a:spcPct val="0"/>
                        </a:spcBef>
                        <a:spcAft>
                          <a:spcPct val="0"/>
                        </a:spcAft>
                      </a:pPr>
                      <a:r>
                        <a:rPr sz="1400">
                          <a:solidFill>
                            <a:srgbClr val="000000"/>
                          </a:solidFill>
                          <a:latin typeface="Times New Roman" panose="02020603050405020304"/>
                          <a:ea typeface="Calibri" panose="020F0502020204030204"/>
                        </a:rPr>
                        <a:t> </a:t>
                      </a:r>
                      <a:endParaRPr sz="1400">
                        <a:solidFill>
                          <a:srgbClr val="000000"/>
                        </a:solidFill>
                        <a:latin typeface="Times New Roman" panose="02020603050405020304"/>
                        <a:ea typeface="Calibri" panose="020F0502020204030204"/>
                      </a:endParaRPr>
                    </a:p>
                    <a:p>
                      <a:pPr marL="68580" indent="0">
                        <a:lnSpc>
                          <a:spcPct val="114000"/>
                        </a:lnSpc>
                        <a:spcBef>
                          <a:spcPct val="0"/>
                        </a:spcBef>
                        <a:spcAft>
                          <a:spcPct val="0"/>
                        </a:spcAft>
                      </a:pPr>
                      <a:r>
                        <a:rPr sz="1400">
                          <a:latin typeface="Times New Roman" panose="02020603050405020304"/>
                          <a:ea typeface="Calibri" panose="020F0502020204030204"/>
                        </a:rPr>
                        <a:t>Studio</a:t>
                      </a:r>
                      <a:endParaRPr sz="1400">
                        <a:solidFill>
                          <a:srgbClr val="000000"/>
                        </a:solidFill>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NULL</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spcBef>
                          <a:spcPct val="0"/>
                        </a:spcBef>
                        <a:spcAft>
                          <a:spcPct val="0"/>
                        </a:spcAft>
                      </a:pPr>
                      <a:r>
                        <a:rPr sz="1400">
                          <a:solidFill>
                            <a:srgbClr val="000000"/>
                          </a:solidFill>
                          <a:latin typeface="Times New Roman" panose="02020603050405020304"/>
                          <a:ea typeface="Calibri" panose="020F0502020204030204"/>
                        </a:rPr>
                        <a:t> </a:t>
                      </a:r>
                      <a:endParaRPr sz="1400">
                        <a:solidFill>
                          <a:srgbClr val="000000"/>
                        </a:solidFill>
                        <a:latin typeface="Times New Roman" panose="02020603050405020304"/>
                        <a:ea typeface="Calibri" panose="020F0502020204030204"/>
                      </a:endParaRPr>
                    </a:p>
                    <a:p>
                      <a:pPr marL="68580" indent="0">
                        <a:lnSpc>
                          <a:spcPct val="114000"/>
                        </a:lnSpc>
                        <a:spcBef>
                          <a:spcPct val="0"/>
                        </a:spcBef>
                        <a:spcAft>
                          <a:spcPct val="0"/>
                        </a:spcAft>
                      </a:pPr>
                      <a:r>
                        <a:rPr sz="1400">
                          <a:latin typeface="Times New Roman" panose="02020603050405020304"/>
                          <a:ea typeface="Calibri" panose="020F0502020204030204"/>
                        </a:rPr>
                        <a:t> </a:t>
                      </a:r>
                      <a:endParaRPr sz="1400">
                        <a:solidFill>
                          <a:srgbClr val="000000"/>
                        </a:solidFill>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NULL</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r>
              <a:tr h="492125">
                <a:tc>
                  <a:txBody>
                    <a:bodyPr/>
                    <a:p>
                      <a:pPr marL="68580" indent="0">
                        <a:lnSpc>
                          <a:spcPct val="114000"/>
                        </a:lnSpc>
                        <a:spcBef>
                          <a:spcPct val="0"/>
                        </a:spcBef>
                        <a:spcAft>
                          <a:spcPct val="0"/>
                        </a:spcAft>
                      </a:pPr>
                      <a:r>
                        <a:rPr sz="1400">
                          <a:latin typeface="Times New Roman" panose="02020603050405020304"/>
                          <a:ea typeface="SimSun" panose="02010600030101010101" pitchFamily="2" charset="-122"/>
                        </a:rPr>
                        <a:t>DVD’s and CD’s</a:t>
                      </a:r>
                      <a:endParaRPr sz="1400">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100</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QT software</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NULL</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Data Bundles</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1000</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r>
              <a:tr h="739140">
                <a:tc>
                  <a:txBody>
                    <a:bodyPr/>
                    <a:p>
                      <a:pPr marL="68580" indent="0">
                        <a:lnSpc>
                          <a:spcPct val="114000"/>
                        </a:lnSpc>
                        <a:spcBef>
                          <a:spcPct val="0"/>
                        </a:spcBef>
                        <a:spcAft>
                          <a:spcPct val="0"/>
                        </a:spcAft>
                      </a:pPr>
                      <a:r>
                        <a:rPr sz="1400">
                          <a:latin typeface="Times New Roman" panose="02020603050405020304"/>
                          <a:ea typeface="SimSun" panose="02010600030101010101" pitchFamily="2" charset="-122"/>
                        </a:rPr>
                        <a:t>500 GB External Hard-Disk</a:t>
                      </a:r>
                      <a:endParaRPr sz="1400">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5000</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noFill/>
                  </a:tcPr>
                </a:tc>
              </a:tr>
              <a:tr h="563245">
                <a:tc>
                  <a:txBody>
                    <a:bodyPr/>
                    <a:p>
                      <a:pPr marL="68580" indent="0">
                        <a:lnSpc>
                          <a:spcPct val="114000"/>
                        </a:lnSpc>
                        <a:spcBef>
                          <a:spcPct val="0"/>
                        </a:spcBef>
                        <a:spcAft>
                          <a:spcPct val="0"/>
                        </a:spcAft>
                      </a:pPr>
                      <a:r>
                        <a:rPr sz="1400">
                          <a:latin typeface="Times New Roman" panose="02020603050405020304"/>
                          <a:ea typeface="SimSun" panose="02010600030101010101" pitchFamily="2" charset="-122"/>
                        </a:rPr>
                        <a:t> </a:t>
                      </a:r>
                      <a:endParaRPr sz="1400">
                        <a:latin typeface="Times New Roman" panose="02020603050405020304"/>
                        <a:ea typeface="SimSun" panose="02010600030101010101" pitchFamily="2" charset="-122"/>
                      </a:endParaRPr>
                    </a:p>
                    <a:p>
                      <a:pPr marL="68580" indent="0">
                        <a:lnSpc>
                          <a:spcPct val="114000"/>
                        </a:lnSpc>
                        <a:spcBef>
                          <a:spcPct val="0"/>
                        </a:spcBef>
                        <a:spcAft>
                          <a:spcPct val="0"/>
                        </a:spcAft>
                      </a:pPr>
                      <a:r>
                        <a:rPr sz="1400">
                          <a:latin typeface="Times New Roman" panose="02020603050405020304"/>
                          <a:ea typeface="SimSun" panose="02010600030101010101" pitchFamily="2" charset="-122"/>
                        </a:rPr>
                        <a:t>4</a:t>
                      </a:r>
                      <a:r>
                        <a:rPr sz="1400">
                          <a:latin typeface="Times New Roman" panose="02020603050405020304"/>
                          <a:ea typeface="SimSun" panose="02010600030101010101" pitchFamily="2" charset="-122"/>
                        </a:rPr>
                        <a:t>G Modem</a:t>
                      </a:r>
                      <a:endParaRPr sz="1400">
                        <a:latin typeface="Times New Roman" panose="02020603050405020304"/>
                        <a:ea typeface="SimSun" panose="02010600030101010101" pitchFamily="2" charset="-122"/>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p>
                      <a:pPr marL="68580" indent="0">
                        <a:lnSpc>
                          <a:spcPct val="114000"/>
                        </a:lnSpc>
                        <a:spcBef>
                          <a:spcPct val="0"/>
                        </a:spcBef>
                        <a:spcAft>
                          <a:spcPct val="0"/>
                        </a:spcAft>
                      </a:pPr>
                      <a:r>
                        <a:rPr sz="1400">
                          <a:latin typeface="Times New Roman" panose="02020603050405020304"/>
                          <a:ea typeface="Calibri" panose="020F0502020204030204"/>
                        </a:rPr>
                        <a:t>3000</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c>
                  <a:txBody>
                    <a:bodyPr/>
                    <a:p>
                      <a:pPr marL="68580" indent="0">
                        <a:lnSpc>
                          <a:spcPct val="114000"/>
                        </a:lnSpc>
                        <a:spcBef>
                          <a:spcPct val="0"/>
                        </a:spcBef>
                        <a:spcAft>
                          <a:spcPct val="0"/>
                        </a:spcAft>
                      </a:pPr>
                      <a:r>
                        <a:rPr sz="1400">
                          <a:latin typeface="Times New Roman" panose="02020603050405020304"/>
                          <a:ea typeface="Calibri" panose="020F0502020204030204"/>
                        </a:rPr>
                        <a:t> </a:t>
                      </a:r>
                      <a:endParaRPr sz="1400">
                        <a:latin typeface="Times New Roman" panose="02020603050405020304"/>
                        <a:ea typeface="Calibri" panose="020F0502020204030204"/>
                      </a:endParaRPr>
                    </a:p>
                    <a:p>
                      <a:pPr marL="68580" indent="0">
                        <a:lnSpc>
                          <a:spcPct val="114000"/>
                        </a:lnSpc>
                        <a:spcBef>
                          <a:spcPct val="0"/>
                        </a:spcBef>
                        <a:spcAft>
                          <a:spcPct val="0"/>
                        </a:spcAft>
                      </a:pPr>
                      <a:endParaRPr sz="1400">
                        <a:latin typeface="Times New Roman" panose="02020603050405020304"/>
                        <a:ea typeface="Calibri" panose="020F0502020204030204"/>
                      </a:endParaRPr>
                    </a:p>
                  </a:txBody>
                  <a:tcPr marL="68580" marR="68580" marT="0" marB="0" anchor="t" anchorCtr="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solidFill>
                      <a:srgbClr val="E6EED5"/>
                    </a:solidFill>
                  </a:tcPr>
                </a:tc>
              </a:tr>
            </a:tbl>
          </a:graphicData>
        </a:graphic>
      </p:graphicFrame>
      <p:graphicFrame>
        <p:nvGraphicFramePr>
          <p:cNvPr id="5" name="Table 4"/>
          <p:cNvGraphicFramePr/>
          <p:nvPr/>
        </p:nvGraphicFramePr>
        <p:xfrm>
          <a:off x="4938078" y="2188845"/>
          <a:ext cx="1203960" cy="370205"/>
        </p:xfrm>
        <a:graphic>
          <a:graphicData uri="http://schemas.openxmlformats.org/drawingml/2006/table">
            <a:tbl>
              <a:tblPr/>
              <a:tblGrid>
                <a:gridCol w="0"/>
              </a:tblGrid>
              <a:tr h="135255">
                <a:tc>
                  <a:txBody>
                    <a:bodyPr/>
                    <a:p>
                      <a:pPr marL="68580" indent="0">
                        <a:spcBef>
                          <a:spcPct val="0"/>
                        </a:spcBef>
                        <a:spcAft>
                          <a:spcPct val="0"/>
                        </a:spcAft>
                      </a:pPr>
                      <a:r>
                        <a:rPr sz="1400">
                          <a:solidFill>
                            <a:srgbClr val="000000"/>
                          </a:solidFill>
                          <a:latin typeface="Times New Roman" panose="02020603050405020304"/>
                          <a:ea typeface="Calibri" panose="020F0502020204030204"/>
                        </a:rPr>
                        <a:t>Microsoft Visual</a:t>
                      </a:r>
                      <a:endParaRPr sz="1400">
                        <a:solidFill>
                          <a:srgbClr val="000000"/>
                        </a:solidFill>
                        <a:latin typeface="Times New Roman" panose="02020603050405020304"/>
                        <a:ea typeface="Calibri" panose="020F0502020204030204"/>
                      </a:endParaRPr>
                    </a:p>
                  </a:txBody>
                  <a:tcPr marL="68580" marR="68580" marT="0" marB="0" anchor="t" anchorCtr="0">
                    <a:lnL>
                      <a:noFill/>
                    </a:lnL>
                    <a:lnR>
                      <a:noFill/>
                    </a:lnR>
                    <a:lnT>
                      <a:noFill/>
                    </a:lnT>
                    <a:lnB>
                      <a:noFill/>
                    </a:lnB>
                    <a:noFill/>
                  </a:tcPr>
                </a:tc>
              </a:tr>
            </a:tbl>
          </a:graphicData>
        </a:graphic>
      </p:graphicFrame>
      <p:graphicFrame>
        <p:nvGraphicFramePr>
          <p:cNvPr id="6" name="Table 5"/>
          <p:cNvGraphicFramePr/>
          <p:nvPr/>
        </p:nvGraphicFramePr>
        <p:xfrm>
          <a:off x="7177088" y="2188845"/>
          <a:ext cx="1246505" cy="370205"/>
        </p:xfrm>
        <a:graphic>
          <a:graphicData uri="http://schemas.openxmlformats.org/drawingml/2006/table">
            <a:tbl>
              <a:tblPr/>
              <a:tblGrid>
                <a:gridCol w="0"/>
              </a:tblGrid>
              <a:tr h="370205">
                <a:tc>
                  <a:txBody>
                    <a:bodyPr/>
                    <a:p>
                      <a:pPr marL="68580" indent="0">
                        <a:spcBef>
                          <a:spcPct val="0"/>
                        </a:spcBef>
                        <a:spcAft>
                          <a:spcPct val="0"/>
                        </a:spcAft>
                      </a:pPr>
                      <a:r>
                        <a:rPr sz="1400">
                          <a:solidFill>
                            <a:srgbClr val="000000"/>
                          </a:solidFill>
                          <a:latin typeface="Times New Roman" panose="02020603050405020304"/>
                          <a:ea typeface="Calibri" panose="020F0502020204030204"/>
                        </a:rPr>
                        <a:t>Internet connection </a:t>
                      </a:r>
                      <a:endParaRPr sz="1400">
                        <a:solidFill>
                          <a:srgbClr val="000000"/>
                        </a:solidFill>
                        <a:latin typeface="Times New Roman" panose="02020603050405020304"/>
                        <a:ea typeface="Calibri" panose="020F0502020204030204"/>
                      </a:endParaRPr>
                    </a:p>
                  </a:txBody>
                  <a:tcPr marL="68580" marR="68580" marT="0" marB="0" anchor="t" anchorCtr="0">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SYSTEM DESIGN</a:t>
            </a:r>
            <a:endParaRPr lang="en-US"/>
          </a:p>
        </p:txBody>
      </p:sp>
      <p:sp>
        <p:nvSpPr>
          <p:cNvPr id="3" name="Content Placeholder 2"/>
          <p:cNvSpPr>
            <a:spLocks noGrp="1"/>
          </p:cNvSpPr>
          <p:nvPr>
            <p:ph sz="half" idx="1"/>
          </p:nvPr>
        </p:nvSpPr>
        <p:spPr>
          <a:xfrm>
            <a:off x="609600" y="1174750"/>
            <a:ext cx="5562600" cy="5683250"/>
          </a:xfrm>
        </p:spPr>
        <p:txBody>
          <a:bodyPr>
            <a:normAutofit fontScale="70000"/>
          </a:bodyPr>
          <a:p>
            <a:r>
              <a:rPr lang="en-US"/>
              <a:t>Design Considerations- the system need to reliable and maintainable.</a:t>
            </a:r>
            <a:endParaRPr lang="en-US"/>
          </a:p>
          <a:p>
            <a:r>
              <a:rPr lang="en-US"/>
              <a:t>User Interface Design- design and interface that the user will to interact with the system</a:t>
            </a:r>
            <a:endParaRPr lang="en-US"/>
          </a:p>
          <a:p>
            <a:r>
              <a:rPr lang="en-US"/>
              <a:t>Data Flow diagram for the Proposed System- this shows how data is logically shared between the systems in the application.</a:t>
            </a:r>
            <a:endParaRPr lang="en-US"/>
          </a:p>
          <a:p>
            <a:r>
              <a:rPr lang="en-US"/>
              <a:t>Entities identified included the following: server, client, messages.</a:t>
            </a:r>
            <a:endParaRPr lang="en-US"/>
          </a:p>
          <a:p>
            <a:r>
              <a:rPr lang="en-US"/>
              <a:t>Code design/Networking- this include produres and algorithms used in the communication process.</a:t>
            </a:r>
            <a:endParaRPr lang="en-US"/>
          </a:p>
          <a:p>
            <a:r>
              <a:rPr lang="en-US"/>
              <a:t>Input Design/Output Design.</a:t>
            </a:r>
            <a:endParaRPr lang="en-US"/>
          </a:p>
        </p:txBody>
      </p:sp>
      <p:pic>
        <p:nvPicPr>
          <p:cNvPr id="23" name="Picture 19"/>
          <p:cNvPicPr>
            <a:picLocks noChangeAspect="1" noChangeArrowheads="1"/>
          </p:cNvPicPr>
          <p:nvPr>
            <p:ph sz="half" idx="2"/>
          </p:nvPr>
        </p:nvPicPr>
        <p:blipFill>
          <a:blip r:embed="rId1"/>
          <a:srcRect/>
          <a:stretch>
            <a:fillRect/>
          </a:stretch>
        </p:blipFill>
        <p:spPr>
          <a:xfrm>
            <a:off x="6172200" y="1893570"/>
            <a:ext cx="5181600" cy="421449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SYTSTEM IMPLIMENTATION</a:t>
            </a:r>
            <a:endParaRPr lang="en-US"/>
          </a:p>
        </p:txBody>
      </p:sp>
      <p:sp>
        <p:nvSpPr>
          <p:cNvPr id="3" name="Content Placeholder 2"/>
          <p:cNvSpPr>
            <a:spLocks noGrp="1"/>
          </p:cNvSpPr>
          <p:nvPr>
            <p:ph sz="half" idx="1"/>
          </p:nvPr>
        </p:nvSpPr>
        <p:spPr>
          <a:xfrm>
            <a:off x="164465" y="1174750"/>
            <a:ext cx="8225790" cy="5513705"/>
          </a:xfrm>
        </p:spPr>
        <p:txBody>
          <a:bodyPr>
            <a:normAutofit lnSpcReduction="10000"/>
          </a:bodyPr>
          <a:p>
            <a:r>
              <a:rPr lang="en-US"/>
              <a:t>this involves converting the design into an operating application. and is set to achieve the following;</a:t>
            </a:r>
            <a:endParaRPr lang="en-US"/>
          </a:p>
          <a:p>
            <a:r>
              <a:rPr lang="en-US"/>
              <a:t>how the  application should be build into a physical system</a:t>
            </a:r>
            <a:endParaRPr lang="en-US"/>
          </a:p>
          <a:p>
            <a:r>
              <a:rPr lang="en-US"/>
              <a:t>ensuring that the chat application is operational and in use.</a:t>
            </a:r>
            <a:endParaRPr lang="en-US"/>
          </a:p>
          <a:p>
            <a:r>
              <a:rPr lang="en-US"/>
              <a:t>C# programming language was used to implement creation of the source code for both client and server application.</a:t>
            </a:r>
            <a:endParaRPr lang="en-US"/>
          </a:p>
          <a:p>
            <a:endParaRPr lang="en-US"/>
          </a:p>
        </p:txBody>
      </p:sp>
      <p:pic>
        <p:nvPicPr>
          <p:cNvPr id="7" name="Picture 8"/>
          <p:cNvPicPr>
            <a:picLocks noChangeAspect="1" noChangeArrowheads="1"/>
          </p:cNvPicPr>
          <p:nvPr>
            <p:ph sz="half" idx="2"/>
          </p:nvPr>
        </p:nvPicPr>
        <p:blipFill>
          <a:blip r:embed="rId1">
            <a:lum/>
          </a:blip>
          <a:srcRect/>
          <a:stretch>
            <a:fillRect/>
          </a:stretch>
        </p:blipFill>
        <p:spPr>
          <a:xfrm>
            <a:off x="8310880" y="1825625"/>
            <a:ext cx="3728085" cy="409956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TESTING PHASE</a:t>
            </a:r>
            <a:endParaRPr lang="en-US"/>
          </a:p>
        </p:txBody>
      </p:sp>
      <p:sp>
        <p:nvSpPr>
          <p:cNvPr id="3" name="Content Placeholder 2"/>
          <p:cNvSpPr>
            <a:spLocks noGrp="1"/>
          </p:cNvSpPr>
          <p:nvPr>
            <p:ph sz="half" idx="1"/>
          </p:nvPr>
        </p:nvSpPr>
        <p:spPr>
          <a:xfrm>
            <a:off x="609600" y="1174750"/>
            <a:ext cx="11409045" cy="4953000"/>
          </a:xfrm>
        </p:spPr>
        <p:txBody>
          <a:bodyPr>
            <a:normAutofit fontScale="80000"/>
          </a:bodyPr>
          <a:p>
            <a:r>
              <a:rPr lang="en-US"/>
              <a:t>Testing objectives: </a:t>
            </a:r>
            <a:endParaRPr lang="en-US"/>
          </a:p>
          <a:p>
            <a:r>
              <a:rPr lang="en-US"/>
              <a:t>To determine whether the system can carry its required objectives without breakdown </a:t>
            </a:r>
            <a:endParaRPr lang="en-US"/>
          </a:p>
          <a:p>
            <a:endParaRPr lang="en-US"/>
          </a:p>
          <a:p>
            <a:r>
              <a:rPr lang="en-US"/>
              <a:t>To determine errors, faults and malfunctioning of the system. </a:t>
            </a:r>
            <a:endParaRPr lang="en-US"/>
          </a:p>
          <a:p>
            <a:endParaRPr lang="en-US"/>
          </a:p>
          <a:p>
            <a:r>
              <a:rPr lang="en-US"/>
              <a:t>To give a clear operation of the system towards attaining the user needs. </a:t>
            </a:r>
            <a:endParaRPr lang="en-US"/>
          </a:p>
          <a:p>
            <a:endParaRPr lang="en-US"/>
          </a:p>
          <a:p>
            <a:r>
              <a:rPr lang="en-US"/>
              <a:t>To see if the intended new system meets both user and system requirements. </a:t>
            </a:r>
            <a:endParaRPr lang="en-US"/>
          </a:p>
        </p:txBody>
      </p:sp>
      <p:sp>
        <p:nvSpPr>
          <p:cNvPr id="4" name="Content Placeholder 3"/>
          <p:cNvSpPr>
            <a:spLocks noGrp="1"/>
          </p:cNvSpPr>
          <p:nvPr>
            <p:ph sz="half" idx="2"/>
          </p:nvPr>
        </p:nvSpPr>
        <p:spPr>
          <a:xfrm>
            <a:off x="11815445" y="1057275"/>
            <a:ext cx="115570" cy="5271135"/>
          </a:xfrm>
        </p:spPr>
        <p:txBody>
          <a:bodyPr/>
          <a:p>
            <a:pPr marL="0" indent="0">
              <a:buNone/>
            </a:pP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EVALUATION</a:t>
            </a:r>
            <a:endParaRPr lang="en-US"/>
          </a:p>
        </p:txBody>
      </p:sp>
      <p:sp>
        <p:nvSpPr>
          <p:cNvPr id="3" name="Content Placeholder 2"/>
          <p:cNvSpPr>
            <a:spLocks noGrp="1"/>
          </p:cNvSpPr>
          <p:nvPr>
            <p:ph sz="half" idx="1"/>
          </p:nvPr>
        </p:nvSpPr>
        <p:spPr>
          <a:xfrm>
            <a:off x="838200" y="1409065"/>
            <a:ext cx="11000105" cy="5362575"/>
          </a:xfrm>
        </p:spPr>
        <p:txBody>
          <a:bodyPr>
            <a:normAutofit fontScale="90000" lnSpcReduction="10000"/>
          </a:bodyPr>
          <a:p>
            <a:r>
              <a:rPr lang="en-US"/>
              <a:t>To evaluate this software application the key areas to look are:</a:t>
            </a:r>
            <a:endParaRPr lang="en-US"/>
          </a:p>
          <a:p>
            <a:r>
              <a:rPr lang="en-US"/>
              <a:t>Performance- the perfomance were tested and the client and server were able to connect and share information.</a:t>
            </a:r>
            <a:endParaRPr lang="en-US"/>
          </a:p>
          <a:p>
            <a:r>
              <a:rPr lang="en-US"/>
              <a:t>Security- for project testing purposes was not able to invest much in security design. </a:t>
            </a:r>
            <a:endParaRPr lang="en-US"/>
          </a:p>
          <a:p>
            <a:r>
              <a:rPr lang="en-US"/>
              <a:t>Usability- the project when build to .exe file was able to run on windows and easy to use and interact with.</a:t>
            </a:r>
            <a:endParaRPr lang="en-US"/>
          </a:p>
          <a:p>
            <a:r>
              <a:rPr lang="en-US"/>
              <a:t>Expected requirements met and not met- met basic design requirements though there was some challenges in implementing some of the application functions.</a:t>
            </a:r>
            <a:endParaRPr lang="en-US"/>
          </a:p>
          <a:p>
            <a:r>
              <a:rPr lang="en-US"/>
              <a:t>Quality of app- the app had good appearance and managed to achieve some functions.</a:t>
            </a:r>
            <a:endParaRPr lang="en-US"/>
          </a:p>
        </p:txBody>
      </p:sp>
      <p:sp>
        <p:nvSpPr>
          <p:cNvPr id="4" name="Content Placeholder 3"/>
          <p:cNvSpPr>
            <a:spLocks noGrp="1"/>
          </p:cNvSpPr>
          <p:nvPr>
            <p:ph sz="half" idx="2"/>
          </p:nvPr>
        </p:nvSpPr>
        <p:spPr>
          <a:xfrm>
            <a:off x="11838305" y="1825625"/>
            <a:ext cx="3893185" cy="4351655"/>
          </a:xfrm>
        </p:spPr>
        <p:txBody>
          <a:bodyPr/>
          <a:p>
            <a:r>
              <a:rPr lang="en-US"/>
              <a:t>.</a:t>
            </a:r>
            <a:endParaRPr lang="en-US"/>
          </a:p>
        </p:txBody>
      </p:sp>
    </p:spTree>
  </p:cSld>
  <p:clrMapOvr>
    <a:masterClrMapping/>
  </p:clrMapOvr>
</p:sld>
</file>

<file path=ppt/tags/tag1.xml><?xml version="1.0" encoding="utf-8"?>
<p:tagLst xmlns:p="http://schemas.openxmlformats.org/presentationml/2006/main">
  <p:tag name="TABLE_ENDDRAG_ORIGIN_RECT" val="699*315"/>
  <p:tag name="TABLE_ENDDRAG_RECT" val="123*158*699*315"/>
</p:tagLst>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5482</Words>
  <Application>WPS Presentation</Application>
  <PresentationFormat>Widescreen</PresentationFormat>
  <Paragraphs>186</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Times New Roman</vt:lpstr>
      <vt:lpstr>Calibri</vt:lpstr>
      <vt:lpstr>Calibri Light</vt:lpstr>
      <vt:lpstr>Microsoft YaHei</vt:lpstr>
      <vt:lpstr>Arial Unicode MS</vt:lpstr>
      <vt:lpstr>Calibri</vt:lpstr>
      <vt:lpstr>Bahnschrift</vt:lpstr>
      <vt:lpstr>Bahnschrift Condensed</vt:lpstr>
      <vt:lpstr>Freestyle Script</vt:lpstr>
      <vt:lpstr>Segoe MDL2 Assets</vt:lpstr>
      <vt:lpstr>Times New Roman</vt:lpstr>
      <vt:lpstr>Green Color</vt:lpstr>
      <vt:lpstr>FINAL PROJECT PRESENTATION</vt:lpstr>
      <vt:lpstr>INTRODUCTION</vt:lpstr>
      <vt:lpstr>LITERATURE REVIEW</vt:lpstr>
      <vt:lpstr>REQUIREMENTS AND ANALYSIS</vt:lpstr>
      <vt:lpstr>Summary of tools requirement and estimated prices in Kenya shillings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
  <cp:lastModifiedBy>kevin nalianya</cp:lastModifiedBy>
  <cp:revision>21</cp:revision>
  <dcterms:created xsi:type="dcterms:W3CDTF">2024-08-15T07:30:00Z</dcterms:created>
  <dcterms:modified xsi:type="dcterms:W3CDTF">2024-08-15T09:41:57Z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C69BF539297F432C9BFFFDB334DF4BB8_11</vt:lpwstr>
  </property>
  <property fmtid="{D5CDD505-2E9C-101B-9397-08002B2CF9AE}" pid="3" name="KSOProductBuildVer">
    <vt:lpwstr>1033-12.2.0.17562</vt:lpwstr>
  </property>
</Properties>
</file>