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3.svg" ContentType="image/svg+xml"/>
  <Override PartName="/ppt/media/image2.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9" r:id="rId4"/>
    <p:sldId id="260" r:id="rId5"/>
    <p:sldId id="261" r:id="rId6"/>
    <p:sldId id="262" r:id="rId7"/>
    <p:sldId id="263" r:id="rId8"/>
    <p:sldId id="264" r:id="rId9"/>
    <p:sldId id="271" r:id="rId10"/>
    <p:sldId id="272" r:id="rId11"/>
    <p:sldId id="265" r:id="rId12"/>
    <p:sldId id="266" r:id="rId13"/>
    <p:sldId id="267" r:id="rId14"/>
    <p:sldId id="268" r:id="rId15"/>
    <p:sldId id="269" r:id="rId16"/>
    <p:sldId id="270" r:id="rId17"/>
  </p:sldIdLst>
  <p:sldSz cx="18288000" cy="10287000"/>
  <p:notesSz cx="6858000" cy="9144000"/>
  <p:embeddedFontLst>
    <p:embeddedFont>
      <p:font typeface="SimSun" panose="02010600030101010101" pitchFamily="2" charset="-122"/>
      <p:regular r:id="rId21"/>
    </p:embeddedFont>
    <p:embeddedFont>
      <p:font typeface="Inter Bold" panose="020B0802030000000004"/>
      <p:bold r:id="rId22"/>
    </p:embeddedFont>
    <p:embeddedFont>
      <p:font typeface="Open Sans Medium"/>
      <p:regular r:id="rId23"/>
    </p:embeddedFont>
    <p:embeddedFont>
      <p:font typeface="Open Sans Bold"/>
      <p:bold r:id="rId24"/>
    </p:embeddedFont>
    <p:embeddedFont>
      <p:font typeface="Open Sans" panose="020B0606030504020204"/>
      <p:regular r:id="rId25"/>
      <p:bold r:id="rId26"/>
      <p:italic r:id="rId27"/>
      <p:boldItalic r:id="rId28"/>
    </p:embeddedFont>
    <p:embeddedFont>
      <p:font typeface="Open Sans Semi-Bold"/>
      <p:bold r:id="rId29"/>
    </p:embeddedFont>
    <p:embeddedFont>
      <p:font typeface="Inter Ultra-Bold" panose="02000503000000020004"/>
      <p:bold r:id="rId30"/>
    </p:embeddedFont>
    <p:embeddedFont>
      <p:font typeface="Inter Heavy" panose="02000503000000020004"/>
      <p:bold r:id="rId31"/>
    </p:embeddedFont>
    <p:embeddedFont>
      <p:font typeface="Montserrat Semi-Bold" panose="00000700000000000000"/>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49" d="100"/>
          <a:sy n="49" d="100"/>
        </p:scale>
        <p:origin x="57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font" Target="fonts/font12.fntdata"/><Relationship Id="rId31" Type="http://schemas.openxmlformats.org/officeDocument/2006/relationships/font" Target="fonts/font11.fntdata"/><Relationship Id="rId30" Type="http://schemas.openxmlformats.org/officeDocument/2006/relationships/font" Target="fonts/font10.fntdata"/><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3384550" y="6617495"/>
            <a:ext cx="3733800" cy="3495675"/>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sz="2700"/>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sz="2700"/>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sz="2700"/>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sz="2700"/>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sz="2700"/>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sz="2700"/>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sz="2700"/>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sz="2700"/>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sz="2700"/>
            </a:p>
          </p:txBody>
        </p:sp>
      </p:grpSp>
      <p:sp>
        <p:nvSpPr>
          <p:cNvPr id="2051" name="未知"/>
          <p:cNvSpPr>
            <a:spLocks noChangeAspect="1"/>
          </p:cNvSpPr>
          <p:nvPr/>
        </p:nvSpPr>
        <p:spPr>
          <a:xfrm>
            <a:off x="4565650" y="3440907"/>
            <a:ext cx="13795376" cy="6886575"/>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sz="2700"/>
          </a:p>
        </p:txBody>
      </p:sp>
      <p:sp>
        <p:nvSpPr>
          <p:cNvPr id="2061" name="Rectangle 13"/>
          <p:cNvSpPr>
            <a:spLocks noGrp="1" noChangeArrowheads="1"/>
          </p:cNvSpPr>
          <p:nvPr>
            <p:ph type="ctrTitle" sz="quarter"/>
          </p:nvPr>
        </p:nvSpPr>
        <p:spPr>
          <a:xfrm>
            <a:off x="793750" y="3200400"/>
            <a:ext cx="16846550" cy="2205038"/>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2743200" y="5829300"/>
            <a:ext cx="12801600" cy="1797845"/>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914400" y="9367838"/>
            <a:ext cx="4267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smtClean="0"/>
            </a:fld>
            <a:endParaRPr lang="en-US"/>
          </a:p>
        </p:txBody>
      </p:sp>
      <p:sp>
        <p:nvSpPr>
          <p:cNvPr id="30" name="Rectangle 16"/>
          <p:cNvSpPr>
            <a:spLocks noGrp="1" noChangeArrowheads="1"/>
          </p:cNvSpPr>
          <p:nvPr>
            <p:ph type="ftr" sz="quarter" idx="3"/>
          </p:nvPr>
        </p:nvSpPr>
        <p:spPr bwMode="auto">
          <a:xfrm>
            <a:off x="6248400" y="9367838"/>
            <a:ext cx="5791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13106400" y="9367838"/>
            <a:ext cx="4267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57"/>
            <a:ext cx="4114800" cy="8777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411957"/>
            <a:ext cx="12039600" cy="877728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2564607"/>
            <a:ext cx="15773400" cy="4279106"/>
          </a:xfrm>
        </p:spPr>
        <p:txBody>
          <a:bodyPr anchor="b"/>
          <a:lstStyle>
            <a:lvl1pPr>
              <a:defRPr sz="9000"/>
            </a:lvl1pPr>
          </a:lstStyle>
          <a:p>
            <a:r>
              <a:rPr lang="en-US" smtClean="0"/>
              <a:t>Click to edit Master title style</a:t>
            </a:r>
            <a:endParaRPr lang="en-US"/>
          </a:p>
        </p:txBody>
      </p:sp>
      <p:sp>
        <p:nvSpPr>
          <p:cNvPr id="3" name="Text Placeholder 2"/>
          <p:cNvSpPr>
            <a:spLocks noGrp="1"/>
          </p:cNvSpPr>
          <p:nvPr>
            <p:ph type="body" idx="1"/>
          </p:nvPr>
        </p:nvSpPr>
        <p:spPr>
          <a:xfrm>
            <a:off x="1247776" y="6884195"/>
            <a:ext cx="15773400" cy="2250281"/>
          </a:xfrm>
        </p:spPr>
        <p:txBody>
          <a:bodyPr/>
          <a:lstStyle>
            <a:lvl1pPr marL="0" indent="0">
              <a:buNone/>
              <a:defRPr sz="3600"/>
            </a:lvl1pPr>
            <a:lvl2pPr marL="685800" indent="0">
              <a:buNone/>
              <a:defRPr sz="3000"/>
            </a:lvl2pPr>
            <a:lvl3pPr marL="1371600" indent="0">
              <a:buNone/>
              <a:defRPr sz="27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400300"/>
            <a:ext cx="8077200" cy="678894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9296400" y="2400300"/>
            <a:ext cx="8077200" cy="678894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6" y="547688"/>
            <a:ext cx="15773400" cy="198834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60476" y="2521745"/>
            <a:ext cx="7737474"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60476" y="3757613"/>
            <a:ext cx="7737474" cy="552688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9258300" y="2521745"/>
            <a:ext cx="7775576"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9258300" y="3757613"/>
            <a:ext cx="7775576" cy="552688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6" y="685800"/>
            <a:ext cx="5899150" cy="2400300"/>
          </a:xfrm>
        </p:spPr>
        <p:txBody>
          <a:bodyPr anchor="b"/>
          <a:lstStyle>
            <a:lvl1pPr>
              <a:defRPr sz="4800"/>
            </a:lvl1pPr>
          </a:lstStyle>
          <a:p>
            <a:r>
              <a:rPr lang="en-US" smtClean="0"/>
              <a:t>Click to edit Master title style</a:t>
            </a:r>
            <a:endParaRPr lang="en-US"/>
          </a:p>
        </p:txBody>
      </p:sp>
      <p:sp>
        <p:nvSpPr>
          <p:cNvPr id="3" name="Content Placeholder 2"/>
          <p:cNvSpPr>
            <a:spLocks noGrp="1"/>
          </p:cNvSpPr>
          <p:nvPr>
            <p:ph idx="1"/>
          </p:nvPr>
        </p:nvSpPr>
        <p:spPr>
          <a:xfrm>
            <a:off x="7775576"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260476" y="3086100"/>
            <a:ext cx="5899150"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6" y="685800"/>
            <a:ext cx="5899150" cy="2400300"/>
          </a:xfrm>
        </p:spPr>
        <p:txBody>
          <a:bodyPr anchor="b"/>
          <a:lstStyle>
            <a:lvl1pPr>
              <a:defRPr sz="4800"/>
            </a:lvl1pPr>
          </a:lstStyle>
          <a:p>
            <a:r>
              <a:rPr lang="en-US" smtClean="0"/>
              <a:t>Click to edit Master title style</a:t>
            </a:r>
            <a:endParaRPr lang="en-US"/>
          </a:p>
        </p:txBody>
      </p:sp>
      <p:sp>
        <p:nvSpPr>
          <p:cNvPr id="3" name="Picture Placeholder 2"/>
          <p:cNvSpPr>
            <a:spLocks noGrp="1"/>
          </p:cNvSpPr>
          <p:nvPr>
            <p:ph type="pic" idx="1"/>
          </p:nvPr>
        </p:nvSpPr>
        <p:spPr>
          <a:xfrm>
            <a:off x="7775576" y="1481138"/>
            <a:ext cx="9258300" cy="7310438"/>
          </a:xfrm>
        </p:spPr>
        <p:txBody>
          <a:bodyPr vert="horz" wrap="square" lIns="91440" tIns="45720" rIns="91440" bIns="45720" numCol="1" anchor="t" anchorCtr="0" compatLnSpc="1"/>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260476" y="3086100"/>
            <a:ext cx="5899150"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10525126" y="6115050"/>
            <a:ext cx="2794000" cy="2624138"/>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sz="2700"/>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sz="2700"/>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sz="2700"/>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sz="2700"/>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sz="2700"/>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sz="2700"/>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sz="2700"/>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sz="2700"/>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sz="2700"/>
            </a:p>
          </p:txBody>
        </p:sp>
      </p:grpSp>
      <p:sp>
        <p:nvSpPr>
          <p:cNvPr id="1027" name="未知"/>
          <p:cNvSpPr>
            <a:spLocks noChangeAspect="1"/>
          </p:cNvSpPr>
          <p:nvPr/>
        </p:nvSpPr>
        <p:spPr>
          <a:xfrm>
            <a:off x="4260850" y="7124700"/>
            <a:ext cx="14027150" cy="3202782"/>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sz="2700"/>
          </a:p>
        </p:txBody>
      </p:sp>
      <p:sp>
        <p:nvSpPr>
          <p:cNvPr id="1028" name="Rectangle 13"/>
          <p:cNvSpPr>
            <a:spLocks noGrp="1"/>
          </p:cNvSpPr>
          <p:nvPr>
            <p:ph type="title"/>
          </p:nvPr>
        </p:nvSpPr>
        <p:spPr>
          <a:xfrm>
            <a:off x="914400" y="411957"/>
            <a:ext cx="16459200" cy="17145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914400" y="2400300"/>
            <a:ext cx="16459200" cy="6788945"/>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914400" y="9367838"/>
            <a:ext cx="4267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2100"/>
            </a:lvl1pPr>
          </a:lstStyle>
          <a:p>
            <a:fld id="{1D8BD707-D9CF-40AE-B4C6-C98DA3205C09}" type="datetimeFigureOut">
              <a:rPr lang="en-US" smtClean="0"/>
            </a:fld>
            <a:endParaRPr lang="en-US"/>
          </a:p>
        </p:txBody>
      </p:sp>
      <p:sp>
        <p:nvSpPr>
          <p:cNvPr id="3" name="Rectangle 16"/>
          <p:cNvSpPr>
            <a:spLocks noGrp="1" noChangeArrowheads="1"/>
          </p:cNvSpPr>
          <p:nvPr>
            <p:ph type="ftr" sz="quarter" idx="3"/>
          </p:nvPr>
        </p:nvSpPr>
        <p:spPr bwMode="auto">
          <a:xfrm>
            <a:off x="6248400" y="9367838"/>
            <a:ext cx="5791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2100"/>
            </a:lvl1pPr>
          </a:lstStyle>
          <a:p>
            <a:endParaRPr lang="en-US"/>
          </a:p>
        </p:txBody>
      </p:sp>
      <p:sp>
        <p:nvSpPr>
          <p:cNvPr id="4" name="Rectangle 17"/>
          <p:cNvSpPr>
            <a:spLocks noGrp="1" noChangeArrowheads="1"/>
          </p:cNvSpPr>
          <p:nvPr>
            <p:ph type="sldNum" sz="quarter" idx="4"/>
          </p:nvPr>
        </p:nvSpPr>
        <p:spPr bwMode="auto">
          <a:xfrm>
            <a:off x="13106400" y="9367838"/>
            <a:ext cx="4267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2100"/>
            </a:lvl1pPr>
          </a:lstStyle>
          <a:p>
            <a:fld id="{B6F15528-21DE-4FAA-801E-634DDDAF4B2B}"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54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514350" indent="-514350" algn="l" rtl="0" fontAlgn="base">
        <a:spcBef>
          <a:spcPct val="30000"/>
        </a:spcBef>
        <a:spcAft>
          <a:spcPct val="0"/>
        </a:spcAft>
        <a:buChar char="•"/>
        <a:defRPr sz="4800" kern="1200">
          <a:solidFill>
            <a:schemeClr val="tx1"/>
          </a:solidFill>
          <a:latin typeface="+mn-lt"/>
          <a:ea typeface="+mn-ea"/>
          <a:cs typeface="+mn-cs"/>
        </a:defRPr>
      </a:lvl1pPr>
      <a:lvl2pPr marL="1114425" indent="-428625" algn="l" rtl="0" fontAlgn="base">
        <a:spcBef>
          <a:spcPct val="30000"/>
        </a:spcBef>
        <a:spcAft>
          <a:spcPct val="0"/>
        </a:spcAft>
        <a:buChar char="–"/>
        <a:defRPr sz="4200" kern="1200">
          <a:solidFill>
            <a:schemeClr val="tx1"/>
          </a:solidFill>
          <a:latin typeface="+mn-lt"/>
          <a:ea typeface="+mn-ea"/>
          <a:cs typeface="+mn-cs"/>
        </a:defRPr>
      </a:lvl2pPr>
      <a:lvl3pPr marL="1714500" indent="-342900" algn="l" rtl="0" fontAlgn="base">
        <a:spcBef>
          <a:spcPct val="30000"/>
        </a:spcBef>
        <a:spcAft>
          <a:spcPct val="0"/>
        </a:spcAft>
        <a:buChar char="•"/>
        <a:defRPr sz="3600" kern="1200">
          <a:solidFill>
            <a:schemeClr val="tx1"/>
          </a:solidFill>
          <a:latin typeface="+mn-lt"/>
          <a:ea typeface="+mn-ea"/>
          <a:cs typeface="+mn-cs"/>
        </a:defRPr>
      </a:lvl3pPr>
      <a:lvl4pPr marL="2400300" indent="-342900" algn="l" rtl="0" fontAlgn="base">
        <a:spcBef>
          <a:spcPct val="30000"/>
        </a:spcBef>
        <a:spcAft>
          <a:spcPct val="0"/>
        </a:spcAft>
        <a:buChar char="–"/>
        <a:defRPr sz="3000" kern="1200">
          <a:solidFill>
            <a:schemeClr val="tx1"/>
          </a:solidFill>
          <a:latin typeface="+mn-lt"/>
          <a:ea typeface="+mn-ea"/>
          <a:cs typeface="+mn-cs"/>
        </a:defRPr>
      </a:lvl4pPr>
      <a:lvl5pPr marL="3086100" indent="-342900" algn="l" rtl="0" fontAlgn="base">
        <a:spcBef>
          <a:spcPct val="30000"/>
        </a:spcBef>
        <a:spcAft>
          <a:spcPct val="0"/>
        </a:spcAft>
        <a:buChar char="»"/>
        <a:defRPr sz="30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sv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jpeg"/><Relationship Id="rId2" Type="http://schemas.openxmlformats.org/officeDocument/2006/relationships/image" Target="../media/image13.sv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jpeg"/><Relationship Id="rId2" Type="http://schemas.openxmlformats.org/officeDocument/2006/relationships/image" Target="../media/image8.sv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5.jpeg"/><Relationship Id="rId3" Type="http://schemas.openxmlformats.org/officeDocument/2006/relationships/image" Target="../media/image10.jpeg"/><Relationship Id="rId2" Type="http://schemas.openxmlformats.org/officeDocument/2006/relationships/image" Target="../media/image8.sv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5" name="AutoShape 5"/>
          <p:cNvSpPr/>
          <p:nvPr/>
        </p:nvSpPr>
        <p:spPr>
          <a:xfrm>
            <a:off x="1074658" y="8563446"/>
            <a:ext cx="16138684" cy="0"/>
          </a:xfrm>
          <a:prstGeom prst="line">
            <a:avLst/>
          </a:prstGeom>
          <a:ln w="38100" cap="flat">
            <a:solidFill>
              <a:srgbClr val="17726D"/>
            </a:solidFill>
            <a:prstDash val="solid"/>
            <a:headEnd type="none" w="sm" len="sm"/>
            <a:tailEnd type="none" w="sm" len="sm"/>
          </a:ln>
        </p:spPr>
      </p:sp>
      <p:grpSp>
        <p:nvGrpSpPr>
          <p:cNvPr id="9" name="Group 9"/>
          <p:cNvGrpSpPr/>
          <p:nvPr/>
        </p:nvGrpSpPr>
        <p:grpSpPr>
          <a:xfrm>
            <a:off x="1074658" y="5553371"/>
            <a:ext cx="447675" cy="44767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grpSp>
        <p:nvGrpSpPr>
          <p:cNvPr id="13" name="Group 13"/>
          <p:cNvGrpSpPr/>
          <p:nvPr/>
        </p:nvGrpSpPr>
        <p:grpSpPr>
          <a:xfrm>
            <a:off x="15972039" y="656036"/>
            <a:ext cx="1241303" cy="575606"/>
            <a:chOff x="0" y="0"/>
            <a:chExt cx="326928" cy="151600"/>
          </a:xfrm>
        </p:grpSpPr>
        <p:sp>
          <p:nvSpPr>
            <p:cNvPr id="14" name="Freeform 14"/>
            <p:cNvSpPr/>
            <p:nvPr/>
          </p:nvSpPr>
          <p:spPr>
            <a:xfrm>
              <a:off x="0" y="0"/>
              <a:ext cx="326928" cy="151600"/>
            </a:xfrm>
            <a:custGeom>
              <a:avLst/>
              <a:gdLst/>
              <a:ahLst/>
              <a:cxnLst/>
              <a:rect l="l" t="t" r="r" b="b"/>
              <a:pathLst>
                <a:path w="326928" h="15160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id="15" name="TextBox 15"/>
            <p:cNvSpPr txBox="1"/>
            <p:nvPr/>
          </p:nvSpPr>
          <p:spPr>
            <a:xfrm>
              <a:off x="0" y="-47625"/>
              <a:ext cx="326928" cy="199225"/>
            </a:xfrm>
            <a:prstGeom prst="rect">
              <a:avLst/>
            </a:prstGeom>
          </p:spPr>
          <p:txBody>
            <a:bodyPr lIns="50800" tIns="50800" rIns="50800" bIns="50800" rtlCol="0" anchor="ctr"/>
            <a:lstStyle/>
            <a:p>
              <a:pPr algn="ctr">
                <a:lnSpc>
                  <a:spcPts val="2480"/>
                </a:lnSpc>
              </a:pPr>
            </a:p>
          </p:txBody>
        </p:sp>
      </p:grpSp>
      <p:sp>
        <p:nvSpPr>
          <p:cNvPr id="16" name="Freeform 16"/>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7" name="TextBox 17"/>
          <p:cNvSpPr txBox="1"/>
          <p:nvPr/>
        </p:nvSpPr>
        <p:spPr>
          <a:xfrm>
            <a:off x="208915" y="2884170"/>
            <a:ext cx="12162155" cy="2804795"/>
          </a:xfrm>
          <a:prstGeom prst="rect">
            <a:avLst/>
          </a:prstGeom>
        </p:spPr>
        <p:txBody>
          <a:bodyPr wrap="square" lIns="0" tIns="0" rIns="0" bIns="0" rtlCol="0" anchor="t">
            <a:spAutoFit/>
          </a:bodyPr>
          <a:lstStyle/>
          <a:p>
            <a:pPr algn="l">
              <a:lnSpc>
                <a:spcPts val="21875"/>
              </a:lnSpc>
            </a:pPr>
            <a:r>
              <a:rPr lang="en-US" sz="15625" b="1">
                <a:solidFill>
                  <a:srgbClr val="17726D"/>
                </a:solidFill>
                <a:latin typeface="Inter Bold" panose="020B0802030000000004"/>
                <a:ea typeface="Inter Bold" panose="020B0802030000000004"/>
                <a:cs typeface="Inter Bold" panose="020B0802030000000004"/>
                <a:sym typeface="Inter Bold" panose="020B0802030000000004"/>
              </a:rPr>
              <a:t>driver allert</a:t>
            </a:r>
            <a:endParaRPr lang="en-US" sz="15625" b="1">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18" name="TextBox 18"/>
          <p:cNvSpPr txBox="1"/>
          <p:nvPr/>
        </p:nvSpPr>
        <p:spPr>
          <a:xfrm>
            <a:off x="1074658" y="9213231"/>
            <a:ext cx="2012164" cy="31750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Medium"/>
                <a:ea typeface="Open Sans Medium"/>
                <a:cs typeface="Open Sans Medium"/>
                <a:sym typeface="Open Sans Medium"/>
              </a:rPr>
              <a:t>0717131147 </a:t>
            </a:r>
            <a:endParaRPr lang="en-US" sz="1600" b="1">
              <a:solidFill>
                <a:srgbClr val="000000"/>
              </a:solidFill>
              <a:latin typeface="Open Sans Medium"/>
              <a:ea typeface="Open Sans Medium"/>
              <a:cs typeface="Open Sans Medium"/>
              <a:sym typeface="Open Sans Medium"/>
            </a:endParaRPr>
          </a:p>
        </p:txBody>
      </p:sp>
      <p:sp>
        <p:nvSpPr>
          <p:cNvPr id="19" name="TextBox 19"/>
          <p:cNvSpPr txBox="1"/>
          <p:nvPr/>
        </p:nvSpPr>
        <p:spPr>
          <a:xfrm>
            <a:off x="1074658" y="8881603"/>
            <a:ext cx="2012164"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Bold"/>
                <a:ea typeface="Open Sans Bold"/>
                <a:cs typeface="Open Sans Bold"/>
                <a:sym typeface="Open Sans Bold"/>
              </a:rPr>
              <a:t>Telephone</a:t>
            </a:r>
            <a:endParaRPr lang="en-US" sz="1600" b="1">
              <a:solidFill>
                <a:srgbClr val="000000"/>
              </a:solidFill>
              <a:latin typeface="Open Sans Bold"/>
              <a:ea typeface="Open Sans Bold"/>
              <a:cs typeface="Open Sans Bold"/>
              <a:sym typeface="Open Sans Bold"/>
            </a:endParaRPr>
          </a:p>
        </p:txBody>
      </p:sp>
      <p:sp>
        <p:nvSpPr>
          <p:cNvPr id="20" name="TextBox 20"/>
          <p:cNvSpPr txBox="1"/>
          <p:nvPr/>
        </p:nvSpPr>
        <p:spPr>
          <a:xfrm>
            <a:off x="3575225" y="9213231"/>
            <a:ext cx="2725663" cy="635635"/>
          </a:xfrm>
          <a:prstGeom prst="rect">
            <a:avLst/>
          </a:prstGeom>
        </p:spPr>
        <p:txBody>
          <a:bodyPr lIns="0" tIns="0" rIns="0" bIns="0" rtlCol="0" anchor="t">
            <a:spAutoFit/>
          </a:bodyPr>
          <a:lstStyle/>
          <a:p>
            <a:pPr algn="just">
              <a:lnSpc>
                <a:spcPts val="2480"/>
              </a:lnSpc>
            </a:pPr>
            <a:r>
              <a:rPr lang="en-US" sz="1600">
                <a:solidFill>
                  <a:srgbClr val="000000"/>
                </a:solidFill>
                <a:latin typeface="Open Sans" panose="020B0606030504020204"/>
                <a:ea typeface="Open Sans" panose="020B0606030504020204"/>
                <a:cs typeface="Open Sans" panose="020B0606030504020204"/>
                <a:sym typeface="Open Sans" panose="020B0606030504020204"/>
              </a:rPr>
              <a:t> </a:t>
            </a:r>
            <a:endParaRPr lang="en-US" sz="1600">
              <a:solidFill>
                <a:srgbClr val="000000"/>
              </a:solidFill>
              <a:latin typeface="Open Sans" panose="020B0606030504020204"/>
              <a:ea typeface="Open Sans" panose="020B0606030504020204"/>
              <a:cs typeface="Open Sans" panose="020B0606030504020204"/>
              <a:sym typeface="Open Sans" panose="020B0606030504020204"/>
            </a:endParaRPr>
          </a:p>
          <a:p>
            <a:pPr marL="0" lvl="0" indent="0" algn="just">
              <a:lnSpc>
                <a:spcPts val="2480"/>
              </a:lnSpc>
            </a:pPr>
            <a:r>
              <a:rPr lang="en-US" sz="1600">
                <a:solidFill>
                  <a:srgbClr val="000000"/>
                </a:solidFill>
                <a:latin typeface="Open Sans" panose="020B0606030504020204"/>
                <a:ea typeface="Open Sans" panose="020B0606030504020204"/>
                <a:cs typeface="Open Sans" panose="020B0606030504020204"/>
                <a:sym typeface="Open Sans" panose="020B0606030504020204"/>
              </a:rPr>
              <a:t> kevnal456@gmail.com</a:t>
            </a:r>
            <a:endParaRPr lang="en-US" sz="16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21" name="TextBox 21"/>
          <p:cNvSpPr txBox="1"/>
          <p:nvPr/>
        </p:nvSpPr>
        <p:spPr>
          <a:xfrm>
            <a:off x="6824763" y="9213231"/>
            <a:ext cx="2868747" cy="290830"/>
          </a:xfrm>
          <a:prstGeom prst="rect">
            <a:avLst/>
          </a:prstGeom>
        </p:spPr>
        <p:txBody>
          <a:bodyPr lIns="0" tIns="0" rIns="0" bIns="0" rtlCol="0" anchor="t">
            <a:spAutoFit/>
          </a:bodyPr>
          <a:lstStyle/>
          <a:p>
            <a:pPr marL="0" lvl="0" indent="0" algn="just">
              <a:lnSpc>
                <a:spcPts val="2480"/>
              </a:lnSpc>
            </a:pPr>
            <a:r>
              <a:rPr lang="en-US" sz="1600">
                <a:solidFill>
                  <a:srgbClr val="000000"/>
                </a:solidFill>
                <a:latin typeface="Open Sans" panose="020B0606030504020204"/>
                <a:ea typeface="Open Sans" panose="020B0606030504020204"/>
                <a:cs typeface="Open Sans" panose="020B0606030504020204"/>
                <a:sym typeface="Open Sans" panose="020B0606030504020204"/>
              </a:rPr>
              <a:t>www.reallygreatsite.com </a:t>
            </a:r>
            <a:endParaRPr lang="en-US" sz="16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22" name="TextBox 22"/>
          <p:cNvSpPr txBox="1"/>
          <p:nvPr/>
        </p:nvSpPr>
        <p:spPr>
          <a:xfrm>
            <a:off x="3575225" y="8881603"/>
            <a:ext cx="2725663"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Bold"/>
                <a:ea typeface="Open Sans Bold"/>
                <a:cs typeface="Open Sans Bold"/>
                <a:sym typeface="Open Sans Bold"/>
              </a:rPr>
              <a:t>Address</a:t>
            </a:r>
            <a:endParaRPr lang="en-US" sz="1600" b="1">
              <a:solidFill>
                <a:srgbClr val="000000"/>
              </a:solidFill>
              <a:latin typeface="Open Sans Bold"/>
              <a:ea typeface="Open Sans Bold"/>
              <a:cs typeface="Open Sans Bold"/>
              <a:sym typeface="Open Sans Bold"/>
            </a:endParaRPr>
          </a:p>
        </p:txBody>
      </p:sp>
      <p:sp>
        <p:nvSpPr>
          <p:cNvPr id="23" name="TextBox 23"/>
          <p:cNvSpPr txBox="1"/>
          <p:nvPr/>
        </p:nvSpPr>
        <p:spPr>
          <a:xfrm>
            <a:off x="6824763" y="8881603"/>
            <a:ext cx="2868747"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Bold"/>
                <a:ea typeface="Open Sans Bold"/>
                <a:cs typeface="Open Sans Bold"/>
                <a:sym typeface="Open Sans Bold"/>
              </a:rPr>
              <a:t>Website</a:t>
            </a:r>
            <a:endParaRPr lang="en-US" sz="1600" b="1">
              <a:solidFill>
                <a:srgbClr val="000000"/>
              </a:solidFill>
              <a:latin typeface="Open Sans Bold"/>
              <a:ea typeface="Open Sans Bold"/>
              <a:cs typeface="Open Sans Bold"/>
              <a:sym typeface="Open Sans Bold"/>
            </a:endParaRPr>
          </a:p>
        </p:txBody>
      </p:sp>
      <p:sp>
        <p:nvSpPr>
          <p:cNvPr id="24" name="TextBox 24"/>
          <p:cNvSpPr txBox="1"/>
          <p:nvPr/>
        </p:nvSpPr>
        <p:spPr>
          <a:xfrm>
            <a:off x="14344595" y="8862553"/>
            <a:ext cx="2868747" cy="397510"/>
          </a:xfrm>
          <a:prstGeom prst="rect">
            <a:avLst/>
          </a:prstGeom>
        </p:spPr>
        <p:txBody>
          <a:bodyPr lIns="0" tIns="0" rIns="0" bIns="0" rtlCol="0" anchor="t">
            <a:spAutoFit/>
          </a:bodyPr>
          <a:lstStyle/>
          <a:p>
            <a:pPr marL="0" lvl="0" indent="0" algn="r">
              <a:lnSpc>
                <a:spcPts val="3100"/>
              </a:lnSpc>
            </a:pPr>
            <a:r>
              <a:rPr lang="en-US" sz="2000" b="1">
                <a:solidFill>
                  <a:srgbClr val="000000"/>
                </a:solidFill>
                <a:latin typeface="Open Sans Bold"/>
                <a:ea typeface="Open Sans Bold"/>
                <a:cs typeface="Open Sans Bold"/>
                <a:sym typeface="Open Sans Bold"/>
              </a:rPr>
              <a:t>september 2024</a:t>
            </a:r>
            <a:endParaRPr lang="en-US" sz="2000" b="1">
              <a:solidFill>
                <a:srgbClr val="000000"/>
              </a:solidFill>
              <a:latin typeface="Open Sans Bold"/>
              <a:ea typeface="Open Sans Bold"/>
              <a:cs typeface="Open Sans Bold"/>
              <a:sym typeface="Open Sans Bold"/>
            </a:endParaRPr>
          </a:p>
        </p:txBody>
      </p:sp>
      <p:sp>
        <p:nvSpPr>
          <p:cNvPr id="25" name="TextBox 25"/>
          <p:cNvSpPr txBox="1"/>
          <p:nvPr/>
        </p:nvSpPr>
        <p:spPr>
          <a:xfrm>
            <a:off x="1690843" y="5507968"/>
            <a:ext cx="8069342" cy="481330"/>
          </a:xfrm>
          <a:prstGeom prst="rect">
            <a:avLst/>
          </a:prstGeom>
        </p:spPr>
        <p:txBody>
          <a:bodyPr lIns="0" tIns="0" rIns="0" bIns="0" rtlCol="0" anchor="t">
            <a:spAutoFit/>
          </a:bodyPr>
          <a:lstStyle/>
          <a:p>
            <a:pPr marL="0" lvl="0" indent="0" algn="l">
              <a:lnSpc>
                <a:spcPts val="3920"/>
              </a:lnSpc>
            </a:pPr>
            <a:r>
              <a:rPr lang="en-US" sz="2800" b="1" spc="207">
                <a:solidFill>
                  <a:srgbClr val="000000"/>
                </a:solidFill>
                <a:latin typeface="Open Sans Semi-Bold"/>
                <a:ea typeface="Open Sans Semi-Bold"/>
                <a:cs typeface="Open Sans Semi-Bold"/>
                <a:sym typeface="Open Sans Semi-Bold"/>
              </a:rPr>
              <a:t>BUSINESS PRESENTATION</a:t>
            </a:r>
            <a:endParaRPr lang="en-US" sz="2800" b="1" spc="207">
              <a:solidFill>
                <a:srgbClr val="000000"/>
              </a:solidFill>
              <a:latin typeface="Open Sans Semi-Bold"/>
              <a:ea typeface="Open Sans Semi-Bold"/>
              <a:cs typeface="Open Sans Semi-Bold"/>
              <a:sym typeface="Open Sans Semi-Bold"/>
            </a:endParaRPr>
          </a:p>
        </p:txBody>
      </p:sp>
      <p:pic>
        <p:nvPicPr>
          <p:cNvPr id="27" name="Picture 26" descr="driver allert"/>
          <p:cNvPicPr>
            <a:picLocks noChangeAspect="1"/>
          </p:cNvPicPr>
          <p:nvPr/>
        </p:nvPicPr>
        <p:blipFill>
          <a:blip r:embed="rId3"/>
          <a:stretch>
            <a:fillRect/>
          </a:stretch>
        </p:blipFill>
        <p:spPr>
          <a:xfrm>
            <a:off x="11687175" y="991870"/>
            <a:ext cx="6014085" cy="52374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2945152"/>
            <a:chOff x="0" y="0"/>
            <a:chExt cx="4816593" cy="775678"/>
          </a:xfrm>
        </p:grpSpPr>
        <p:sp>
          <p:nvSpPr>
            <p:cNvPr id="3" name="Freeform 3"/>
            <p:cNvSpPr/>
            <p:nvPr/>
          </p:nvSpPr>
          <p:spPr>
            <a:xfrm>
              <a:off x="0" y="0"/>
              <a:ext cx="4816592" cy="775678"/>
            </a:xfrm>
            <a:custGeom>
              <a:avLst/>
              <a:gdLst/>
              <a:ahLst/>
              <a:cxnLst/>
              <a:rect l="l" t="t" r="r" b="b"/>
              <a:pathLst>
                <a:path w="4816592" h="775678">
                  <a:moveTo>
                    <a:pt x="0" y="0"/>
                  </a:moveTo>
                  <a:lnTo>
                    <a:pt x="4816592" y="0"/>
                  </a:lnTo>
                  <a:lnTo>
                    <a:pt x="4816592" y="775678"/>
                  </a:lnTo>
                  <a:lnTo>
                    <a:pt x="0" y="775678"/>
                  </a:lnTo>
                  <a:close/>
                </a:path>
              </a:pathLst>
            </a:custGeom>
            <a:solidFill>
              <a:srgbClr val="17726D"/>
            </a:solidFill>
          </p:spPr>
        </p:sp>
        <p:sp>
          <p:nvSpPr>
            <p:cNvPr id="4" name="TextBox 4"/>
            <p:cNvSpPr txBox="1"/>
            <p:nvPr/>
          </p:nvSpPr>
          <p:spPr>
            <a:xfrm>
              <a:off x="0" y="-47625"/>
              <a:ext cx="4816593" cy="823303"/>
            </a:xfrm>
            <a:prstGeom prst="rect">
              <a:avLst/>
            </a:prstGeom>
          </p:spPr>
          <p:txBody>
            <a:bodyPr lIns="50800" tIns="50800" rIns="50800" bIns="50800" rtlCol="0" anchor="ctr"/>
            <a:lstStyle/>
            <a:p>
              <a:pPr algn="ctr">
                <a:lnSpc>
                  <a:spcPts val="2480"/>
                </a:lnSpc>
              </a:pPr>
            </a:p>
          </p:txBody>
        </p:sp>
      </p:grpSp>
      <p:sp>
        <p:nvSpPr>
          <p:cNvPr id="5" name="TextBox 5"/>
          <p:cNvSpPr txBox="1"/>
          <p:nvPr/>
        </p:nvSpPr>
        <p:spPr>
          <a:xfrm>
            <a:off x="820895" y="4631674"/>
            <a:ext cx="6127720" cy="1937385"/>
          </a:xfrm>
          <a:prstGeom prst="rect">
            <a:avLst/>
          </a:prstGeom>
        </p:spPr>
        <p:txBody>
          <a:bodyPr lIns="0" tIns="0" rIns="0" bIns="0" rtlCol="0" anchor="t">
            <a:spAutoFit/>
          </a:bodyPr>
          <a:lstStyle/>
          <a:p>
            <a:pPr algn="l">
              <a:lnSpc>
                <a:spcPts val="7560"/>
              </a:lnSpc>
            </a:pPr>
            <a:r>
              <a:rPr lang="en-US" sz="7200" b="1">
                <a:solidFill>
                  <a:srgbClr val="17726D"/>
                </a:solidFill>
                <a:latin typeface="Inter Bold" panose="020B0802030000000004"/>
                <a:ea typeface="Inter Bold" panose="020B0802030000000004"/>
                <a:cs typeface="Inter Bold" panose="020B0802030000000004"/>
                <a:sym typeface="Inter Bold" panose="020B0802030000000004"/>
              </a:rPr>
              <a:t>BUSINESS MODEL</a:t>
            </a:r>
            <a:endParaRPr lang="en-US" sz="7200" b="1">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6" name="TextBox 6"/>
          <p:cNvSpPr txBox="1"/>
          <p:nvPr/>
        </p:nvSpPr>
        <p:spPr>
          <a:xfrm>
            <a:off x="849470" y="6607159"/>
            <a:ext cx="6099145" cy="39624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Bold"/>
                <a:ea typeface="Open Sans Bold"/>
                <a:cs typeface="Open Sans Bold"/>
                <a:sym typeface="Open Sans Bold"/>
              </a:rPr>
              <a:t>OUR BUSINESS MODEL</a:t>
            </a:r>
            <a:endParaRPr lang="en-US" sz="2400" b="1" spc="177">
              <a:solidFill>
                <a:srgbClr val="000000"/>
              </a:solidFill>
              <a:latin typeface="Open Sans Bold"/>
              <a:ea typeface="Open Sans Bold"/>
              <a:cs typeface="Open Sans Bold"/>
              <a:sym typeface="Open Sans Bold"/>
            </a:endParaRPr>
          </a:p>
        </p:txBody>
      </p:sp>
      <p:grpSp>
        <p:nvGrpSpPr>
          <p:cNvPr id="7" name="Group 7"/>
          <p:cNvGrpSpPr/>
          <p:nvPr/>
        </p:nvGrpSpPr>
        <p:grpSpPr>
          <a:xfrm>
            <a:off x="15745226" y="-1332365"/>
            <a:ext cx="3803190" cy="380319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grpSp>
        <p:nvGrpSpPr>
          <p:cNvPr id="10" name="Group 10"/>
          <p:cNvGrpSpPr/>
          <p:nvPr/>
        </p:nvGrpSpPr>
        <p:grpSpPr>
          <a:xfrm>
            <a:off x="849470" y="752128"/>
            <a:ext cx="16589060" cy="3437392"/>
            <a:chOff x="0" y="0"/>
            <a:chExt cx="22118747" cy="4583190"/>
          </a:xfrm>
        </p:grpSpPr>
        <p:pic>
          <p:nvPicPr>
            <p:cNvPr id="11" name="Picture 11"/>
            <p:cNvPicPr>
              <a:picLocks noChangeAspect="1"/>
            </p:cNvPicPr>
            <p:nvPr/>
          </p:nvPicPr>
          <p:blipFill>
            <a:blip r:embed="rId1"/>
            <a:srcRect t="43919" b="21034"/>
            <a:stretch>
              <a:fillRect/>
            </a:stretch>
          </p:blipFill>
          <p:spPr>
            <a:xfrm>
              <a:off x="0" y="0"/>
              <a:ext cx="22118747" cy="4583190"/>
            </a:xfrm>
            <a:prstGeom prst="rect">
              <a:avLst/>
            </a:prstGeom>
          </p:spPr>
        </p:pic>
      </p:grpSp>
      <p:pic>
        <p:nvPicPr>
          <p:cNvPr id="12" name="Picture 12"/>
          <p:cNvPicPr>
            <a:picLocks noChangeAspect="1"/>
          </p:cNvPicPr>
          <p:nvPr/>
        </p:nvPicPr>
        <p:blipFill>
          <a:blip r:embed="rId2"/>
          <a:stretch>
            <a:fillRect/>
          </a:stretch>
        </p:blipFill>
        <p:spPr>
          <a:xfrm>
            <a:off x="8314547" y="3930905"/>
            <a:ext cx="9953436" cy="6577153"/>
          </a:xfrm>
          <a:prstGeom prst="rect">
            <a:avLst/>
          </a:prstGeom>
        </p:spPr>
      </p:pic>
      <p:sp>
        <p:nvSpPr>
          <p:cNvPr id="13" name="TextBox 13"/>
          <p:cNvSpPr txBox="1"/>
          <p:nvPr/>
        </p:nvSpPr>
        <p:spPr>
          <a:xfrm>
            <a:off x="849470" y="8122221"/>
            <a:ext cx="7512107" cy="5869492"/>
          </a:xfrm>
          <a:prstGeom prst="rect">
            <a:avLst/>
          </a:prstGeom>
        </p:spPr>
        <p:txBody>
          <a:bodyPr lIns="0" tIns="0" rIns="0" bIns="0" rtlCol="0" anchor="t">
            <a:spAutoFit/>
          </a:bodyPr>
          <a:lstStyle/>
          <a:p>
            <a:pPr marL="0" lvl="0" indent="0" algn="just">
              <a:lnSpc>
                <a:spcPts val="4200"/>
              </a:lnSpc>
            </a:pP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Our business model thrives on creating an electronic device which we sell by doing a sell and free installation after which we charge annual renewal fee, we also charge repair and replacement fee.</a:t>
            </a:r>
            <a:endParaRPr lang="en-US" sz="2400" dirty="0">
              <a:solidFill>
                <a:srgbClr val="000000"/>
              </a:solidFill>
              <a:latin typeface="Open Sans" panose="020B0606030504020204"/>
              <a:ea typeface="Open Sans" panose="020B0606030504020204"/>
              <a:cs typeface="Open Sans" panose="020B0606030504020204"/>
              <a:sym typeface="Open Sans" panose="020B0606030504020204"/>
            </a:endParaRPr>
          </a:p>
          <a:p>
            <a:pPr marL="0" lvl="0" indent="0" algn="just">
              <a:lnSpc>
                <a:spcPts val="4200"/>
              </a:lnSpc>
            </a:pP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We indent to </a:t>
            </a:r>
            <a:r>
              <a:rPr lang="en-US" sz="2400" dirty="0" err="1">
                <a:solidFill>
                  <a:srgbClr val="000000"/>
                </a:solidFill>
                <a:latin typeface="Open Sans" panose="020B0606030504020204"/>
                <a:ea typeface="Open Sans" panose="020B0606030504020204"/>
                <a:cs typeface="Open Sans" panose="020B0606030504020204"/>
                <a:sym typeface="Open Sans" panose="020B0606030504020204"/>
              </a:rPr>
              <a:t>angage</a:t>
            </a: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 policy makers to introduce product to be part of security transport requirements  so that we when approved it an be included in public transport sector as requirement, with such we can engage in large scale manufacturing and integration into transport databases.</a:t>
            </a:r>
            <a:endParaRPr lang="en-US" sz="2400" dirty="0">
              <a:solidFill>
                <a:srgbClr val="000000"/>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78614" y="0"/>
            <a:ext cx="7799121" cy="6275956"/>
            <a:chOff x="0" y="0"/>
            <a:chExt cx="2054089" cy="1652927"/>
          </a:xfrm>
        </p:grpSpPr>
        <p:sp>
          <p:nvSpPr>
            <p:cNvPr id="3" name="Freeform 3"/>
            <p:cNvSpPr/>
            <p:nvPr/>
          </p:nvSpPr>
          <p:spPr>
            <a:xfrm>
              <a:off x="0" y="0"/>
              <a:ext cx="2054089" cy="1652927"/>
            </a:xfrm>
            <a:custGeom>
              <a:avLst/>
              <a:gdLst/>
              <a:ahLst/>
              <a:cxnLst/>
              <a:rect l="l" t="t" r="r" b="b"/>
              <a:pathLst>
                <a:path w="2054089" h="1652927">
                  <a:moveTo>
                    <a:pt x="0" y="0"/>
                  </a:moveTo>
                  <a:lnTo>
                    <a:pt x="2054089" y="0"/>
                  </a:lnTo>
                  <a:lnTo>
                    <a:pt x="2054089" y="1652927"/>
                  </a:lnTo>
                  <a:lnTo>
                    <a:pt x="0" y="1652927"/>
                  </a:lnTo>
                  <a:close/>
                </a:path>
              </a:pathLst>
            </a:custGeom>
            <a:solidFill>
              <a:srgbClr val="17726D"/>
            </a:solidFill>
          </p:spPr>
        </p:sp>
        <p:sp>
          <p:nvSpPr>
            <p:cNvPr id="4" name="TextBox 4"/>
            <p:cNvSpPr txBox="1"/>
            <p:nvPr/>
          </p:nvSpPr>
          <p:spPr>
            <a:xfrm>
              <a:off x="0" y="-47625"/>
              <a:ext cx="2054089" cy="1700552"/>
            </a:xfrm>
            <a:prstGeom prst="rect">
              <a:avLst/>
            </a:prstGeom>
          </p:spPr>
          <p:txBody>
            <a:bodyPr lIns="50800" tIns="50800" rIns="50800" bIns="50800" rtlCol="0" anchor="ctr"/>
            <a:lstStyle/>
            <a:p>
              <a:pPr algn="ctr">
                <a:lnSpc>
                  <a:spcPts val="2480"/>
                </a:lnSpc>
              </a:pPr>
            </a:p>
          </p:txBody>
        </p:sp>
      </p:grpSp>
      <p:grpSp>
        <p:nvGrpSpPr>
          <p:cNvPr id="5" name="Group 5"/>
          <p:cNvGrpSpPr/>
          <p:nvPr/>
        </p:nvGrpSpPr>
        <p:grpSpPr>
          <a:xfrm>
            <a:off x="0" y="8790247"/>
            <a:ext cx="778614" cy="1496753"/>
            <a:chOff x="0" y="0"/>
            <a:chExt cx="205067" cy="394207"/>
          </a:xfrm>
        </p:grpSpPr>
        <p:sp>
          <p:nvSpPr>
            <p:cNvPr id="6" name="Freeform 6"/>
            <p:cNvSpPr/>
            <p:nvPr/>
          </p:nvSpPr>
          <p:spPr>
            <a:xfrm>
              <a:off x="0" y="0"/>
              <a:ext cx="205067" cy="394207"/>
            </a:xfrm>
            <a:custGeom>
              <a:avLst/>
              <a:gdLst/>
              <a:ahLst/>
              <a:cxnLst/>
              <a:rect l="l" t="t" r="r" b="b"/>
              <a:pathLst>
                <a:path w="205067" h="394207">
                  <a:moveTo>
                    <a:pt x="0" y="0"/>
                  </a:moveTo>
                  <a:lnTo>
                    <a:pt x="205067" y="0"/>
                  </a:lnTo>
                  <a:lnTo>
                    <a:pt x="205067" y="394207"/>
                  </a:lnTo>
                  <a:lnTo>
                    <a:pt x="0" y="394207"/>
                  </a:lnTo>
                  <a:close/>
                </a:path>
              </a:pathLst>
            </a:custGeom>
            <a:solidFill>
              <a:srgbClr val="17726D"/>
            </a:solidFill>
          </p:spPr>
        </p:sp>
        <p:sp>
          <p:nvSpPr>
            <p:cNvPr id="7" name="TextBox 7"/>
            <p:cNvSpPr txBox="1"/>
            <p:nvPr/>
          </p:nvSpPr>
          <p:spPr>
            <a:xfrm>
              <a:off x="0" y="-47625"/>
              <a:ext cx="205067" cy="441832"/>
            </a:xfrm>
            <a:prstGeom prst="rect">
              <a:avLst/>
            </a:prstGeom>
          </p:spPr>
          <p:txBody>
            <a:bodyPr lIns="50800" tIns="50800" rIns="50800" bIns="50800" rtlCol="0" anchor="ctr"/>
            <a:lstStyle/>
            <a:p>
              <a:pPr algn="ctr">
                <a:lnSpc>
                  <a:spcPts val="2480"/>
                </a:lnSpc>
              </a:pPr>
            </a:p>
          </p:txBody>
        </p:sp>
      </p:grpSp>
      <p:sp>
        <p:nvSpPr>
          <p:cNvPr id="8" name="AutoShape 8"/>
          <p:cNvSpPr/>
          <p:nvPr/>
        </p:nvSpPr>
        <p:spPr>
          <a:xfrm flipV="1">
            <a:off x="1359021" y="2418387"/>
            <a:ext cx="1858299" cy="0"/>
          </a:xfrm>
          <a:prstGeom prst="line">
            <a:avLst/>
          </a:prstGeom>
          <a:ln w="76200" cap="flat">
            <a:solidFill>
              <a:srgbClr val="EAE4D2"/>
            </a:solidFill>
            <a:prstDash val="solid"/>
            <a:headEnd type="none" w="sm" len="sm"/>
            <a:tailEnd type="none" w="sm" len="sm"/>
          </a:ln>
        </p:spPr>
      </p:sp>
      <p:pic>
        <p:nvPicPr>
          <p:cNvPr id="9" name="Picture 9"/>
          <p:cNvPicPr>
            <a:picLocks noChangeAspect="1"/>
          </p:cNvPicPr>
          <p:nvPr/>
        </p:nvPicPr>
        <p:blipFill>
          <a:blip r:embed="rId1"/>
          <a:stretch>
            <a:fillRect/>
          </a:stretch>
        </p:blipFill>
        <p:spPr>
          <a:xfrm>
            <a:off x="8654328" y="-90030"/>
            <a:ext cx="9387242" cy="6444425"/>
          </a:xfrm>
          <a:prstGeom prst="rect">
            <a:avLst/>
          </a:prstGeom>
        </p:spPr>
      </p:pic>
      <p:grpSp>
        <p:nvGrpSpPr>
          <p:cNvPr id="10" name="Group 10"/>
          <p:cNvGrpSpPr/>
          <p:nvPr/>
        </p:nvGrpSpPr>
        <p:grpSpPr>
          <a:xfrm>
            <a:off x="778614" y="6275956"/>
            <a:ext cx="7799121" cy="4011044"/>
            <a:chOff x="0" y="0"/>
            <a:chExt cx="10398828" cy="5348058"/>
          </a:xfrm>
        </p:grpSpPr>
        <p:pic>
          <p:nvPicPr>
            <p:cNvPr id="11" name="Picture 11"/>
            <p:cNvPicPr>
              <a:picLocks noChangeAspect="1"/>
            </p:cNvPicPr>
            <p:nvPr/>
          </p:nvPicPr>
          <p:blipFill>
            <a:blip r:embed="rId2"/>
            <a:srcRect t="6781" b="6781"/>
            <a:stretch>
              <a:fillRect/>
            </a:stretch>
          </p:blipFill>
          <p:spPr>
            <a:xfrm>
              <a:off x="0" y="0"/>
              <a:ext cx="10398828" cy="5348058"/>
            </a:xfrm>
            <a:prstGeom prst="rect">
              <a:avLst/>
            </a:prstGeom>
          </p:spPr>
        </p:pic>
      </p:grpSp>
      <p:grpSp>
        <p:nvGrpSpPr>
          <p:cNvPr id="12" name="Group 12"/>
          <p:cNvGrpSpPr/>
          <p:nvPr/>
        </p:nvGrpSpPr>
        <p:grpSpPr>
          <a:xfrm>
            <a:off x="9436598" y="6556539"/>
            <a:ext cx="738460" cy="73846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grpSp>
        <p:nvGrpSpPr>
          <p:cNvPr id="15" name="Group 15"/>
          <p:cNvGrpSpPr/>
          <p:nvPr/>
        </p:nvGrpSpPr>
        <p:grpSpPr>
          <a:xfrm>
            <a:off x="9436598" y="7809441"/>
            <a:ext cx="738460" cy="73846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2B08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grpSp>
        <p:nvGrpSpPr>
          <p:cNvPr id="18" name="Group 18"/>
          <p:cNvGrpSpPr/>
          <p:nvPr/>
        </p:nvGrpSpPr>
        <p:grpSpPr>
          <a:xfrm>
            <a:off x="9436598" y="9062343"/>
            <a:ext cx="738460" cy="73846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21" name="TextBox 21"/>
          <p:cNvSpPr txBox="1"/>
          <p:nvPr/>
        </p:nvSpPr>
        <p:spPr>
          <a:xfrm>
            <a:off x="1359021" y="562269"/>
            <a:ext cx="6543494" cy="1949252"/>
          </a:xfrm>
          <a:prstGeom prst="rect">
            <a:avLst/>
          </a:prstGeom>
        </p:spPr>
        <p:txBody>
          <a:bodyPr lIns="0" tIns="0" rIns="0" bIns="0" rtlCol="0" anchor="t">
            <a:spAutoFit/>
          </a:bodyPr>
          <a:lstStyle/>
          <a:p>
            <a:pPr algn="l">
              <a:lnSpc>
                <a:spcPts val="7560"/>
              </a:lnSpc>
            </a:pPr>
            <a:r>
              <a:rPr lang="en-US" sz="7200" b="1" dirty="0">
                <a:solidFill>
                  <a:srgbClr val="FFFFFF"/>
                </a:solidFill>
                <a:latin typeface="Inter Bold" panose="020B0802030000000004"/>
                <a:ea typeface="Inter Bold" panose="020B0802030000000004"/>
                <a:cs typeface="Inter Bold" panose="020B0802030000000004"/>
                <a:sym typeface="Inter Bold" panose="020B0802030000000004"/>
              </a:rPr>
              <a:t>GO TO MARKET</a:t>
            </a:r>
            <a:endParaRPr lang="en-US" sz="7200" b="1" dirty="0">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22" name="TextBox 22"/>
          <p:cNvSpPr txBox="1"/>
          <p:nvPr/>
        </p:nvSpPr>
        <p:spPr>
          <a:xfrm>
            <a:off x="1368546" y="1556679"/>
            <a:ext cx="6533969" cy="396240"/>
          </a:xfrm>
          <a:prstGeom prst="rect">
            <a:avLst/>
          </a:prstGeom>
        </p:spPr>
        <p:txBody>
          <a:bodyPr lIns="0" tIns="0" rIns="0" bIns="0" rtlCol="0" anchor="t">
            <a:spAutoFit/>
          </a:bodyPr>
          <a:lstStyle/>
          <a:p>
            <a:pPr marL="0" lvl="0" indent="0" algn="l">
              <a:lnSpc>
                <a:spcPts val="3360"/>
              </a:lnSpc>
            </a:pPr>
            <a:r>
              <a:rPr lang="en-US" sz="2400" b="1" spc="177">
                <a:solidFill>
                  <a:srgbClr val="FFFFFF"/>
                </a:solidFill>
                <a:latin typeface="Open Sans Semi-Bold"/>
                <a:ea typeface="Open Sans Semi-Bold"/>
                <a:cs typeface="Open Sans Semi-Bold"/>
                <a:sym typeface="Open Sans Semi-Bold"/>
              </a:rPr>
              <a:t>CLIENT’S SATISFACTION</a:t>
            </a:r>
            <a:endParaRPr lang="en-US" sz="2400" b="1" spc="177">
              <a:solidFill>
                <a:srgbClr val="FFFFFF"/>
              </a:solidFill>
              <a:latin typeface="Open Sans Semi-Bold"/>
              <a:ea typeface="Open Sans Semi-Bold"/>
              <a:cs typeface="Open Sans Semi-Bold"/>
              <a:sym typeface="Open Sans Semi-Bold"/>
            </a:endParaRPr>
          </a:p>
        </p:txBody>
      </p:sp>
      <p:sp>
        <p:nvSpPr>
          <p:cNvPr id="23" name="TextBox 23"/>
          <p:cNvSpPr txBox="1"/>
          <p:nvPr/>
        </p:nvSpPr>
        <p:spPr>
          <a:xfrm>
            <a:off x="1368546" y="3021965"/>
            <a:ext cx="6533969" cy="2579937"/>
          </a:xfrm>
          <a:prstGeom prst="rect">
            <a:avLst/>
          </a:prstGeom>
        </p:spPr>
        <p:txBody>
          <a:bodyPr lIns="0" tIns="0" rIns="0" bIns="0" rtlCol="0" anchor="t">
            <a:spAutoFit/>
          </a:bodyPr>
          <a:lstStyle/>
          <a:p>
            <a:pPr marL="0" lvl="0" indent="0" algn="just">
              <a:lnSpc>
                <a:spcPts val="3410"/>
              </a:lnSpc>
            </a:pPr>
            <a:r>
              <a:rPr lang="en-US" sz="2200" dirty="0">
                <a:solidFill>
                  <a:srgbClr val="FFFFFF"/>
                </a:solidFill>
                <a:latin typeface="Open Sans" panose="020B0606030504020204"/>
                <a:ea typeface="Open Sans" panose="020B0606030504020204"/>
                <a:cs typeface="Open Sans" panose="020B0606030504020204"/>
                <a:sym typeface="Open Sans" panose="020B0606030504020204"/>
              </a:rPr>
              <a:t>We are reaching the market through printing of </a:t>
            </a:r>
            <a:r>
              <a:rPr lang="en-US" sz="2200" dirty="0" err="1">
                <a:solidFill>
                  <a:srgbClr val="FFFFFF"/>
                </a:solidFill>
                <a:latin typeface="Open Sans" panose="020B0606030504020204"/>
                <a:ea typeface="Open Sans" panose="020B0606030504020204"/>
                <a:cs typeface="Open Sans" panose="020B0606030504020204"/>
                <a:sym typeface="Open Sans" panose="020B0606030504020204"/>
              </a:rPr>
              <a:t>bronchures</a:t>
            </a:r>
            <a:r>
              <a:rPr lang="en-US" sz="2200" dirty="0">
                <a:solidFill>
                  <a:srgbClr val="FFFFFF"/>
                </a:solidFill>
                <a:latin typeface="Open Sans" panose="020B0606030504020204"/>
                <a:ea typeface="Open Sans" panose="020B0606030504020204"/>
                <a:cs typeface="Open Sans" panose="020B0606030504020204"/>
                <a:sym typeface="Open Sans" panose="020B0606030504020204"/>
              </a:rPr>
              <a:t> and distributing them to large cargo handling companies and matatu transport saccos,</a:t>
            </a:r>
            <a:endParaRPr lang="en-US" sz="2200" dirty="0">
              <a:solidFill>
                <a:srgbClr val="FFFFFF"/>
              </a:solidFill>
              <a:latin typeface="Open Sans" panose="020B0606030504020204"/>
              <a:ea typeface="Open Sans" panose="020B0606030504020204"/>
              <a:cs typeface="Open Sans" panose="020B0606030504020204"/>
              <a:sym typeface="Open Sans" panose="020B0606030504020204"/>
            </a:endParaRPr>
          </a:p>
          <a:p>
            <a:pPr marL="0" lvl="0" indent="0" algn="just">
              <a:lnSpc>
                <a:spcPts val="3410"/>
              </a:lnSpc>
            </a:pPr>
            <a:r>
              <a:rPr lang="en-US" sz="2200" dirty="0">
                <a:solidFill>
                  <a:srgbClr val="FFFFFF"/>
                </a:solidFill>
                <a:latin typeface="Open Sans" panose="020B0606030504020204"/>
                <a:ea typeface="Open Sans" panose="020B0606030504020204"/>
                <a:cs typeface="Open Sans" panose="020B0606030504020204"/>
                <a:sym typeface="Open Sans" panose="020B0606030504020204"/>
              </a:rPr>
              <a:t>We also do advertisement on taxi related companies such as </a:t>
            </a:r>
            <a:r>
              <a:rPr lang="en-US" sz="2200" dirty="0" err="1">
                <a:solidFill>
                  <a:srgbClr val="FFFFFF"/>
                </a:solidFill>
                <a:latin typeface="Open Sans" panose="020B0606030504020204"/>
                <a:ea typeface="Open Sans" panose="020B0606030504020204"/>
                <a:cs typeface="Open Sans" panose="020B0606030504020204"/>
                <a:sym typeface="Open Sans" panose="020B0606030504020204"/>
              </a:rPr>
              <a:t>ubber</a:t>
            </a:r>
            <a:r>
              <a:rPr lang="en-US" sz="2200" dirty="0">
                <a:solidFill>
                  <a:srgbClr val="FFFFFF"/>
                </a:solidFill>
                <a:latin typeface="Open Sans" panose="020B0606030504020204"/>
                <a:ea typeface="Open Sans" panose="020B0606030504020204"/>
                <a:cs typeface="Open Sans" panose="020B0606030504020204"/>
                <a:sym typeface="Open Sans" panose="020B0606030504020204"/>
              </a:rPr>
              <a:t> who allows us to post our product on their social media platforms.</a:t>
            </a:r>
            <a:endParaRPr lang="en-US" sz="2200" dirty="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4" name="TextBox 24"/>
          <p:cNvSpPr txBox="1"/>
          <p:nvPr/>
        </p:nvSpPr>
        <p:spPr>
          <a:xfrm>
            <a:off x="10435473" y="6518439"/>
            <a:ext cx="6823827" cy="394970"/>
          </a:xfrm>
          <a:prstGeom prst="rect">
            <a:avLst/>
          </a:prstGeom>
        </p:spPr>
        <p:txBody>
          <a:bodyPr lIns="0" tIns="0" rIns="0" bIns="0" rtlCol="0" anchor="t">
            <a:spAutoFit/>
          </a:bodyPr>
          <a:lstStyle/>
          <a:p>
            <a:pPr marL="0" lvl="0" indent="0" algn="just">
              <a:lnSpc>
                <a:spcPts val="308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Freach out to cargo handling companies.</a:t>
            </a:r>
            <a:endParaRPr lang="en-US" sz="2200">
              <a:solidFill>
                <a:srgbClr val="000000"/>
              </a:solidFill>
              <a:latin typeface="Open Sans" panose="020B0606030504020204"/>
              <a:ea typeface="Open Sans" panose="020B0606030504020204"/>
              <a:cs typeface="Open Sans" panose="020B0606030504020204"/>
              <a:sym typeface="Open Sans" panose="020B0606030504020204"/>
            </a:endParaRPr>
          </a:p>
        </p:txBody>
      </p:sp>
      <p:grpSp>
        <p:nvGrpSpPr>
          <p:cNvPr id="25" name="Group 25"/>
          <p:cNvGrpSpPr/>
          <p:nvPr/>
        </p:nvGrpSpPr>
        <p:grpSpPr>
          <a:xfrm>
            <a:off x="15357705" y="7637029"/>
            <a:ext cx="4136867" cy="413686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27" name="TextBox 27"/>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28" name="TextBox 28"/>
          <p:cNvSpPr txBox="1"/>
          <p:nvPr/>
        </p:nvSpPr>
        <p:spPr>
          <a:xfrm>
            <a:off x="10435473" y="7771341"/>
            <a:ext cx="6823827" cy="789940"/>
          </a:xfrm>
          <a:prstGeom prst="rect">
            <a:avLst/>
          </a:prstGeom>
        </p:spPr>
        <p:txBody>
          <a:bodyPr lIns="0" tIns="0" rIns="0" bIns="0" rtlCol="0" anchor="t">
            <a:spAutoFit/>
          </a:bodyPr>
          <a:lstStyle/>
          <a:p>
            <a:pPr marL="0" lvl="0" indent="0" algn="just">
              <a:lnSpc>
                <a:spcPts val="308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print bronchours and give them to drivers on the roads for overview.</a:t>
            </a:r>
            <a:endParaRPr lang="en-US" sz="22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29" name="TextBox 29"/>
          <p:cNvSpPr txBox="1"/>
          <p:nvPr/>
        </p:nvSpPr>
        <p:spPr>
          <a:xfrm>
            <a:off x="10435473" y="9020386"/>
            <a:ext cx="6823827" cy="394970"/>
          </a:xfrm>
          <a:prstGeom prst="rect">
            <a:avLst/>
          </a:prstGeom>
        </p:spPr>
        <p:txBody>
          <a:bodyPr lIns="0" tIns="0" rIns="0" bIns="0" rtlCol="0" anchor="t">
            <a:spAutoFit/>
          </a:bodyPr>
          <a:lstStyle/>
          <a:p>
            <a:pPr marL="0" lvl="0" indent="0" algn="just">
              <a:lnSpc>
                <a:spcPts val="308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angage law makers to publisize our products.</a:t>
            </a:r>
            <a:endParaRPr lang="en-US" sz="2200">
              <a:solidFill>
                <a:srgbClr val="000000"/>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457494"/>
            <a:ext cx="18288000" cy="1495425"/>
            <a:chOff x="0" y="0"/>
            <a:chExt cx="4816593" cy="393857"/>
          </a:xfrm>
        </p:grpSpPr>
        <p:sp>
          <p:nvSpPr>
            <p:cNvPr id="3" name="Freeform 3"/>
            <p:cNvSpPr/>
            <p:nvPr/>
          </p:nvSpPr>
          <p:spPr>
            <a:xfrm>
              <a:off x="0" y="0"/>
              <a:ext cx="4816592" cy="393857"/>
            </a:xfrm>
            <a:custGeom>
              <a:avLst/>
              <a:gdLst/>
              <a:ahLst/>
              <a:cxnLst/>
              <a:rect l="l" t="t" r="r" b="b"/>
              <a:pathLst>
                <a:path w="4816592" h="393857">
                  <a:moveTo>
                    <a:pt x="0" y="0"/>
                  </a:moveTo>
                  <a:lnTo>
                    <a:pt x="4816592" y="0"/>
                  </a:lnTo>
                  <a:lnTo>
                    <a:pt x="4816592" y="393857"/>
                  </a:lnTo>
                  <a:lnTo>
                    <a:pt x="0" y="393857"/>
                  </a:lnTo>
                  <a:close/>
                </a:path>
              </a:pathLst>
            </a:custGeom>
            <a:solidFill>
              <a:srgbClr val="17726D"/>
            </a:solidFill>
          </p:spPr>
        </p:sp>
        <p:sp>
          <p:nvSpPr>
            <p:cNvPr id="4" name="TextBox 4"/>
            <p:cNvSpPr txBox="1"/>
            <p:nvPr/>
          </p:nvSpPr>
          <p:spPr>
            <a:xfrm>
              <a:off x="0" y="-47625"/>
              <a:ext cx="4816593" cy="441482"/>
            </a:xfrm>
            <a:prstGeom prst="rect">
              <a:avLst/>
            </a:prstGeom>
          </p:spPr>
          <p:txBody>
            <a:bodyPr lIns="50800" tIns="50800" rIns="50800" bIns="50800" rtlCol="0" anchor="ctr"/>
            <a:lstStyle/>
            <a:p>
              <a:pPr algn="ctr">
                <a:lnSpc>
                  <a:spcPts val="2480"/>
                </a:lnSpc>
              </a:pPr>
            </a:p>
          </p:txBody>
        </p:sp>
      </p:grpSp>
      <p:sp>
        <p:nvSpPr>
          <p:cNvPr id="5" name="TextBox 5"/>
          <p:cNvSpPr txBox="1"/>
          <p:nvPr/>
        </p:nvSpPr>
        <p:spPr>
          <a:xfrm>
            <a:off x="839945" y="765151"/>
            <a:ext cx="8147912" cy="984885"/>
          </a:xfrm>
          <a:prstGeom prst="rect">
            <a:avLst/>
          </a:prstGeom>
        </p:spPr>
        <p:txBody>
          <a:bodyPr lIns="0" tIns="0" rIns="0" bIns="0" rtlCol="0" anchor="t">
            <a:spAutoFit/>
          </a:bodyPr>
          <a:lstStyle/>
          <a:p>
            <a:pPr algn="l">
              <a:lnSpc>
                <a:spcPts val="7560"/>
              </a:lnSpc>
            </a:pPr>
            <a:r>
              <a:rPr lang="en-US" sz="7200" b="1">
                <a:solidFill>
                  <a:srgbClr val="FFFFFF"/>
                </a:solidFill>
                <a:latin typeface="Inter Bold" panose="020B0802030000000004"/>
                <a:ea typeface="Inter Bold" panose="020B0802030000000004"/>
                <a:cs typeface="Inter Bold" panose="020B0802030000000004"/>
                <a:sym typeface="Inter Bold" panose="020B0802030000000004"/>
              </a:rPr>
              <a:t>STATISTIC</a:t>
            </a:r>
            <a:endParaRPr lang="en-US" sz="7200" b="1">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7" name="TextBox 7"/>
          <p:cNvSpPr txBox="1"/>
          <p:nvPr/>
        </p:nvSpPr>
        <p:spPr>
          <a:xfrm>
            <a:off x="14848250" y="970256"/>
            <a:ext cx="3191396" cy="448310"/>
          </a:xfrm>
          <a:prstGeom prst="rect">
            <a:avLst/>
          </a:prstGeom>
        </p:spPr>
        <p:txBody>
          <a:bodyPr lIns="0" tIns="0" rIns="0" bIns="0" rtlCol="0" anchor="t">
            <a:spAutoFit/>
          </a:bodyPr>
          <a:lstStyle/>
          <a:p>
            <a:pPr algn="l">
              <a:lnSpc>
                <a:spcPts val="3500"/>
              </a:lnSpc>
            </a:pPr>
            <a:endParaRPr lang="en-US" sz="2500" b="1">
              <a:solidFill>
                <a:srgbClr val="FFFFFF"/>
              </a:solidFill>
              <a:latin typeface="Open Sans Semi-Bold"/>
              <a:ea typeface="Open Sans Semi-Bold"/>
              <a:cs typeface="Open Sans Semi-Bold"/>
              <a:sym typeface="Open Sans Semi-Bold"/>
            </a:endParaRPr>
          </a:p>
        </p:txBody>
      </p:sp>
      <p:pic>
        <p:nvPicPr>
          <p:cNvPr id="8" name="Picture 8"/>
          <p:cNvPicPr>
            <a:picLocks noChangeAspect="1"/>
          </p:cNvPicPr>
          <p:nvPr/>
        </p:nvPicPr>
        <p:blipFill>
          <a:blip r:embed="rId1"/>
          <a:stretch>
            <a:fillRect/>
          </a:stretch>
        </p:blipFill>
        <p:spPr>
          <a:xfrm>
            <a:off x="107073" y="1744732"/>
            <a:ext cx="8794465" cy="6200871"/>
          </a:xfrm>
          <a:prstGeom prst="rect">
            <a:avLst/>
          </a:prstGeom>
        </p:spPr>
      </p:pic>
      <p:pic>
        <p:nvPicPr>
          <p:cNvPr id="9" name="Picture 9"/>
          <p:cNvPicPr>
            <a:picLocks noChangeAspect="1"/>
          </p:cNvPicPr>
          <p:nvPr/>
        </p:nvPicPr>
        <p:blipFill>
          <a:blip r:embed="rId2"/>
          <a:stretch>
            <a:fillRect/>
          </a:stretch>
        </p:blipFill>
        <p:spPr>
          <a:xfrm>
            <a:off x="8670785" y="1686935"/>
            <a:ext cx="9488030" cy="6316465"/>
          </a:xfrm>
          <a:prstGeom prst="rect">
            <a:avLst/>
          </a:prstGeom>
        </p:spPr>
      </p:pic>
      <p:sp>
        <p:nvSpPr>
          <p:cNvPr id="10" name="TextBox 10"/>
          <p:cNvSpPr txBox="1"/>
          <p:nvPr/>
        </p:nvSpPr>
        <p:spPr>
          <a:xfrm>
            <a:off x="839945" y="8303715"/>
            <a:ext cx="7328721" cy="3105850"/>
          </a:xfrm>
          <a:prstGeom prst="rect">
            <a:avLst/>
          </a:prstGeom>
        </p:spPr>
        <p:txBody>
          <a:bodyPr lIns="0" tIns="0" rIns="0" bIns="0" rtlCol="0" anchor="t">
            <a:spAutoFit/>
          </a:bodyPr>
          <a:lstStyle/>
          <a:p>
            <a:pPr marL="0" lvl="0" indent="0" algn="just">
              <a:lnSpc>
                <a:spcPts val="3450"/>
              </a:lnSpc>
            </a:pPr>
            <a:r>
              <a:rPr lang="en-US" sz="2300" dirty="0">
                <a:solidFill>
                  <a:srgbClr val="000000"/>
                </a:solidFill>
                <a:latin typeface="Open Sans" panose="020B0606030504020204"/>
                <a:ea typeface="Open Sans" panose="020B0606030504020204"/>
                <a:cs typeface="Open Sans" panose="020B0606030504020204"/>
                <a:sym typeface="Open Sans" panose="020B0606030504020204"/>
              </a:rPr>
              <a:t>The clients we have served have given as good feedback,  companies that are handling long distance travels have reported improvement in terms of security of their products, and have reported reduced instances related to </a:t>
            </a:r>
            <a:r>
              <a:rPr lang="en-US" sz="2300" dirty="0" err="1">
                <a:solidFill>
                  <a:srgbClr val="000000"/>
                </a:solidFill>
                <a:latin typeface="Open Sans" panose="020B0606030504020204"/>
                <a:ea typeface="Open Sans" panose="020B0606030504020204"/>
                <a:cs typeface="Open Sans" panose="020B0606030504020204"/>
                <a:sym typeface="Open Sans" panose="020B0606030504020204"/>
              </a:rPr>
              <a:t>fartigue</a:t>
            </a:r>
            <a:r>
              <a:rPr lang="en-US" sz="2300" dirty="0">
                <a:solidFill>
                  <a:srgbClr val="000000"/>
                </a:solidFill>
                <a:latin typeface="Open Sans" panose="020B0606030504020204"/>
                <a:ea typeface="Open Sans" panose="020B0606030504020204"/>
                <a:cs typeface="Open Sans" panose="020B0606030504020204"/>
                <a:sym typeface="Open Sans" panose="020B0606030504020204"/>
              </a:rPr>
              <a:t> and sleep. Also this has ensured that only recognized drivers handle the cars that leading to competence and accountability.</a:t>
            </a:r>
            <a:endParaRPr lang="en-US" sz="2300" dirty="0">
              <a:solidFill>
                <a:srgbClr val="000000"/>
              </a:solidFill>
              <a:latin typeface="Open Sans" panose="020B0606030504020204"/>
              <a:ea typeface="Open Sans" panose="020B0606030504020204"/>
              <a:cs typeface="Open Sans" panose="020B0606030504020204"/>
              <a:sym typeface="Open Sans" panose="020B0606030504020204"/>
            </a:endParaRPr>
          </a:p>
        </p:txBody>
      </p:sp>
      <p:grpSp>
        <p:nvGrpSpPr>
          <p:cNvPr id="11" name="Group 11"/>
          <p:cNvGrpSpPr/>
          <p:nvPr/>
        </p:nvGrpSpPr>
        <p:grpSpPr>
          <a:xfrm>
            <a:off x="15357705" y="7637029"/>
            <a:ext cx="4136867" cy="413686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14" name="TextBox 14"/>
          <p:cNvSpPr txBox="1"/>
          <p:nvPr/>
        </p:nvSpPr>
        <p:spPr>
          <a:xfrm>
            <a:off x="9461454" y="8303715"/>
            <a:ext cx="7906692" cy="861646"/>
          </a:xfrm>
          <a:prstGeom prst="rect">
            <a:avLst/>
          </a:prstGeom>
        </p:spPr>
        <p:txBody>
          <a:bodyPr lIns="0" tIns="0" rIns="0" bIns="0" rtlCol="0" anchor="t">
            <a:spAutoFit/>
          </a:bodyPr>
          <a:lstStyle/>
          <a:p>
            <a:pPr marL="0" lvl="0" indent="0" algn="just">
              <a:lnSpc>
                <a:spcPts val="3450"/>
              </a:lnSpc>
            </a:pPr>
            <a:r>
              <a:rPr lang="en-US" sz="2300" dirty="0">
                <a:solidFill>
                  <a:srgbClr val="000000"/>
                </a:solidFill>
                <a:latin typeface="Open Sans" panose="020B0606030504020204"/>
                <a:ea typeface="Open Sans" panose="020B0606030504020204"/>
                <a:cs typeface="Open Sans" panose="020B0606030504020204"/>
                <a:sym typeface="Open Sans" panose="020B0606030504020204"/>
              </a:rPr>
              <a:t>This has let to positive recommendations and </a:t>
            </a:r>
            <a:r>
              <a:rPr lang="en-US" sz="2300" dirty="0" err="1">
                <a:solidFill>
                  <a:srgbClr val="000000"/>
                </a:solidFill>
                <a:latin typeface="Open Sans" panose="020B0606030504020204"/>
                <a:ea typeface="Open Sans" panose="020B0606030504020204"/>
                <a:cs typeface="Open Sans" panose="020B0606030504020204"/>
                <a:sym typeface="Open Sans" panose="020B0606030504020204"/>
              </a:rPr>
              <a:t>refferals</a:t>
            </a:r>
            <a:r>
              <a:rPr lang="en-US" sz="2300" dirty="0">
                <a:solidFill>
                  <a:srgbClr val="000000"/>
                </a:solidFill>
                <a:latin typeface="Open Sans" panose="020B0606030504020204"/>
                <a:ea typeface="Open Sans" panose="020B0606030504020204"/>
                <a:cs typeface="Open Sans" panose="020B0606030504020204"/>
                <a:sym typeface="Open Sans" panose="020B0606030504020204"/>
              </a:rPr>
              <a:t> leading to more sales and production of more units. </a:t>
            </a:r>
            <a:endParaRPr lang="en-US" sz="2300" dirty="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15" name="TextBox 15"/>
          <p:cNvSpPr txBox="1"/>
          <p:nvPr/>
        </p:nvSpPr>
        <p:spPr>
          <a:xfrm>
            <a:off x="839945" y="7822331"/>
            <a:ext cx="7328721" cy="405765"/>
          </a:xfrm>
          <a:prstGeom prst="rect">
            <a:avLst/>
          </a:prstGeom>
        </p:spPr>
        <p:txBody>
          <a:bodyPr lIns="0" tIns="0" rIns="0" bIns="0" rtlCol="0" anchor="t">
            <a:spAutoFit/>
          </a:bodyPr>
          <a:lstStyle/>
          <a:p>
            <a:pPr algn="l">
              <a:lnSpc>
                <a:spcPts val="3360"/>
              </a:lnSpc>
            </a:pPr>
            <a:r>
              <a:rPr lang="en-US" sz="2400" b="1">
                <a:solidFill>
                  <a:srgbClr val="000000"/>
                </a:solidFill>
                <a:latin typeface="Inter Ultra-Bold" panose="02000503000000020004"/>
                <a:ea typeface="Inter Ultra-Bold" panose="02000503000000020004"/>
                <a:cs typeface="Inter Ultra-Bold" panose="02000503000000020004"/>
                <a:sym typeface="Inter Ultra-Bold" panose="02000503000000020004"/>
              </a:rPr>
              <a:t>Our Customer’s Satisfaction</a:t>
            </a:r>
            <a:endParaRPr lang="en-US" sz="2400" b="1">
              <a:solidFill>
                <a:srgbClr val="000000"/>
              </a:solidFill>
              <a:latin typeface="Inter Ultra-Bold" panose="02000503000000020004"/>
              <a:ea typeface="Inter Ultra-Bold" panose="02000503000000020004"/>
              <a:cs typeface="Inter Ultra-Bold" panose="02000503000000020004"/>
              <a:sym typeface="Inter Ultra-Bold" panose="02000503000000020004"/>
            </a:endParaRPr>
          </a:p>
        </p:txBody>
      </p:sp>
      <p:sp>
        <p:nvSpPr>
          <p:cNvPr id="16" name="TextBox 16"/>
          <p:cNvSpPr txBox="1"/>
          <p:nvPr/>
        </p:nvSpPr>
        <p:spPr>
          <a:xfrm>
            <a:off x="9461454" y="7822331"/>
            <a:ext cx="7906692" cy="405765"/>
          </a:xfrm>
          <a:prstGeom prst="rect">
            <a:avLst/>
          </a:prstGeom>
        </p:spPr>
        <p:txBody>
          <a:bodyPr lIns="0" tIns="0" rIns="0" bIns="0" rtlCol="0" anchor="t">
            <a:spAutoFit/>
          </a:bodyPr>
          <a:lstStyle/>
          <a:p>
            <a:pPr algn="l">
              <a:lnSpc>
                <a:spcPts val="3360"/>
              </a:lnSpc>
            </a:pPr>
            <a:r>
              <a:rPr lang="en-US" sz="2400" b="1">
                <a:solidFill>
                  <a:srgbClr val="000000"/>
                </a:solidFill>
                <a:latin typeface="Inter Ultra-Bold" panose="02000503000000020004"/>
                <a:ea typeface="Inter Ultra-Bold" panose="02000503000000020004"/>
                <a:cs typeface="Inter Ultra-Bold" panose="02000503000000020004"/>
                <a:sym typeface="Inter Ultra-Bold" panose="02000503000000020004"/>
              </a:rPr>
              <a:t>Repeat Order Rate</a:t>
            </a:r>
            <a:endParaRPr lang="en-US" sz="2400" b="1">
              <a:solidFill>
                <a:srgbClr val="000000"/>
              </a:solidFill>
              <a:latin typeface="Inter Ultra-Bold" panose="02000503000000020004"/>
              <a:ea typeface="Inter Ultra-Bold" panose="02000503000000020004"/>
              <a:cs typeface="Inter Ultra-Bold" panose="02000503000000020004"/>
              <a:sym typeface="Inter Ultra-Bold" panose="020005030000000200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186411" y="2105463"/>
            <a:ext cx="7956703" cy="7956703"/>
          </a:xfrm>
          <a:prstGeom prst="rect">
            <a:avLst/>
          </a:prstGeom>
        </p:spPr>
      </p:pic>
      <p:grpSp>
        <p:nvGrpSpPr>
          <p:cNvPr id="3" name="Group 3"/>
          <p:cNvGrpSpPr/>
          <p:nvPr/>
        </p:nvGrpSpPr>
        <p:grpSpPr>
          <a:xfrm>
            <a:off x="8510867" y="457494"/>
            <a:ext cx="9777133" cy="1495425"/>
            <a:chOff x="0" y="0"/>
            <a:chExt cx="2575047" cy="393857"/>
          </a:xfrm>
        </p:grpSpPr>
        <p:sp>
          <p:nvSpPr>
            <p:cNvPr id="4" name="Freeform 4"/>
            <p:cNvSpPr/>
            <p:nvPr/>
          </p:nvSpPr>
          <p:spPr>
            <a:xfrm>
              <a:off x="0" y="0"/>
              <a:ext cx="2575047" cy="393857"/>
            </a:xfrm>
            <a:custGeom>
              <a:avLst/>
              <a:gdLst/>
              <a:ahLst/>
              <a:cxnLst/>
              <a:rect l="l" t="t" r="r" b="b"/>
              <a:pathLst>
                <a:path w="2575047" h="393857">
                  <a:moveTo>
                    <a:pt x="0" y="0"/>
                  </a:moveTo>
                  <a:lnTo>
                    <a:pt x="2575047" y="0"/>
                  </a:lnTo>
                  <a:lnTo>
                    <a:pt x="2575047" y="393857"/>
                  </a:lnTo>
                  <a:lnTo>
                    <a:pt x="0" y="393857"/>
                  </a:lnTo>
                  <a:close/>
                </a:path>
              </a:pathLst>
            </a:custGeom>
            <a:solidFill>
              <a:srgbClr val="17726D"/>
            </a:solidFill>
          </p:spPr>
        </p:sp>
        <p:sp>
          <p:nvSpPr>
            <p:cNvPr id="5" name="TextBox 5"/>
            <p:cNvSpPr txBox="1"/>
            <p:nvPr/>
          </p:nvSpPr>
          <p:spPr>
            <a:xfrm>
              <a:off x="0" y="-47625"/>
              <a:ext cx="2575047" cy="441482"/>
            </a:xfrm>
            <a:prstGeom prst="rect">
              <a:avLst/>
            </a:prstGeom>
          </p:spPr>
          <p:txBody>
            <a:bodyPr lIns="50800" tIns="50800" rIns="50800" bIns="50800" rtlCol="0" anchor="ctr"/>
            <a:lstStyle/>
            <a:p>
              <a:pPr algn="ctr">
                <a:lnSpc>
                  <a:spcPts val="2480"/>
                </a:lnSpc>
              </a:pPr>
            </a:p>
          </p:txBody>
        </p:sp>
      </p:grpSp>
      <p:grpSp>
        <p:nvGrpSpPr>
          <p:cNvPr id="7" name="Group 7"/>
          <p:cNvGrpSpPr/>
          <p:nvPr/>
        </p:nvGrpSpPr>
        <p:grpSpPr>
          <a:xfrm>
            <a:off x="15516967" y="7065996"/>
            <a:ext cx="4384608" cy="438460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graphicFrame>
        <p:nvGraphicFramePr>
          <p:cNvPr id="10" name="Table 10"/>
          <p:cNvGraphicFramePr>
            <a:graphicFrameLocks noGrp="1"/>
          </p:cNvGraphicFramePr>
          <p:nvPr/>
        </p:nvGraphicFramePr>
        <p:xfrm>
          <a:off x="8510867" y="5627208"/>
          <a:ext cx="8748433" cy="3771900"/>
        </p:xfrm>
        <a:graphic>
          <a:graphicData uri="http://schemas.openxmlformats.org/drawingml/2006/table">
            <a:tbl>
              <a:tblPr/>
              <a:tblGrid>
                <a:gridCol w="2469812"/>
                <a:gridCol w="6278621"/>
              </a:tblGrid>
              <a:tr h="1885950">
                <a:tc>
                  <a:txBody>
                    <a:bodyPr/>
                    <a:lstStyle/>
                    <a:p>
                      <a:pPr algn="ctr">
                        <a:lnSpc>
                          <a:spcPts val="8400"/>
                        </a:lnSpc>
                        <a:defRPr/>
                      </a:pPr>
                      <a:r>
                        <a:rPr lang="en-US" sz="6000" b="1">
                          <a:solidFill>
                            <a:srgbClr val="FFFFFF"/>
                          </a:solidFill>
                          <a:latin typeface="Inter Bold" panose="020B0802030000000004"/>
                          <a:ea typeface="Inter Bold" panose="020B0802030000000004"/>
                          <a:cs typeface="Inter Bold" panose="020B0802030000000004"/>
                          <a:sym typeface="Inter Bold" panose="020B0802030000000004"/>
                        </a:rPr>
                        <a:t>90%</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17726D"/>
                    </a:solidFill>
                  </a:tcPr>
                </a:tc>
                <a:tc>
                  <a:txBody>
                    <a:bodyPr/>
                    <a:lstStyle/>
                    <a:p>
                      <a:pPr algn="l">
                        <a:lnSpc>
                          <a:spcPts val="3360"/>
                        </a:lnSpc>
                        <a:defRPr/>
                      </a:pPr>
                      <a:r>
                        <a:rPr lang="en-US" sz="2400" b="1">
                          <a:solidFill>
                            <a:srgbClr val="000000"/>
                          </a:solidFill>
                          <a:latin typeface="Open Sans Semi-Bold"/>
                          <a:ea typeface="Open Sans Semi-Bold"/>
                          <a:cs typeface="Open Sans Semi-Bold"/>
                          <a:sym typeface="Open Sans Semi-Bold"/>
                        </a:rPr>
                        <a:t>Our client loyalty speaks volumes as evidenced by a robust repeat order rate</a:t>
                      </a:r>
                      <a:endParaRPr lang="en-US" sz="1100"/>
                    </a:p>
                  </a:txBody>
                  <a:tcPr marL="190500" marR="190500" marT="190500" marB="190500" anchor="ctr">
                    <a:lnL w="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885950">
                <a:tc>
                  <a:txBody>
                    <a:bodyPr/>
                    <a:lstStyle/>
                    <a:p>
                      <a:pPr algn="ctr">
                        <a:lnSpc>
                          <a:spcPts val="8400"/>
                        </a:lnSpc>
                        <a:defRPr/>
                      </a:pPr>
                      <a:r>
                        <a:rPr lang="en-US" sz="6000" b="1">
                          <a:solidFill>
                            <a:srgbClr val="000000"/>
                          </a:solidFill>
                          <a:latin typeface="Inter Bold" panose="020B0802030000000004"/>
                          <a:ea typeface="Inter Bold" panose="020B0802030000000004"/>
                          <a:cs typeface="Inter Bold" panose="020B0802030000000004"/>
                          <a:sym typeface="Inter Bold" panose="020B0802030000000004"/>
                        </a:rPr>
                        <a:t>99%</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EAE4D2"/>
                    </a:solidFill>
                  </a:tcPr>
                </a:tc>
                <a:tc>
                  <a:txBody>
                    <a:bodyPr/>
                    <a:lstStyle/>
                    <a:p>
                      <a:pPr algn="l">
                        <a:lnSpc>
                          <a:spcPts val="3360"/>
                        </a:lnSpc>
                        <a:defRPr/>
                      </a:pPr>
                      <a:r>
                        <a:rPr lang="en-US" sz="2400" b="1">
                          <a:solidFill>
                            <a:srgbClr val="000000"/>
                          </a:solidFill>
                          <a:latin typeface="Open Sans Semi-Bold"/>
                          <a:ea typeface="Open Sans Semi-Bold"/>
                          <a:cs typeface="Open Sans Semi-Bold"/>
                          <a:sym typeface="Open Sans Semi-Bold"/>
                        </a:rPr>
                        <a:t>Our paramount focus on client satisfaction is the bedrock of our agency's success.</a:t>
                      </a:r>
                      <a:endParaRPr lang="en-US" sz="1100"/>
                    </a:p>
                  </a:txBody>
                  <a:tcPr marL="190500" marR="190500" marT="190500" marB="190500" anchor="ctr">
                    <a:lnL w="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11" name="TextBox 11"/>
          <p:cNvSpPr txBox="1"/>
          <p:nvPr/>
        </p:nvSpPr>
        <p:spPr>
          <a:xfrm>
            <a:off x="839945" y="562269"/>
            <a:ext cx="7670922" cy="984885"/>
          </a:xfrm>
          <a:prstGeom prst="rect">
            <a:avLst/>
          </a:prstGeom>
        </p:spPr>
        <p:txBody>
          <a:bodyPr lIns="0" tIns="0" rIns="0" bIns="0" rtlCol="0" anchor="t">
            <a:spAutoFit/>
          </a:bodyPr>
          <a:lstStyle/>
          <a:p>
            <a:pPr algn="l">
              <a:lnSpc>
                <a:spcPts val="7560"/>
              </a:lnSpc>
            </a:pPr>
            <a:r>
              <a:rPr lang="en-US" sz="7200" b="1" dirty="0">
                <a:solidFill>
                  <a:srgbClr val="17726D"/>
                </a:solidFill>
                <a:latin typeface="Inter Bold" panose="020B0802030000000004"/>
                <a:ea typeface="Inter Bold" panose="020B0802030000000004"/>
                <a:cs typeface="Inter Bold" panose="020B0802030000000004"/>
                <a:sym typeface="Inter Bold" panose="020B0802030000000004"/>
              </a:rPr>
              <a:t>Our ask</a:t>
            </a:r>
            <a:endParaRPr lang="en-US" sz="7200" b="1" dirty="0">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12" name="TextBox 12"/>
          <p:cNvSpPr txBox="1"/>
          <p:nvPr/>
        </p:nvSpPr>
        <p:spPr>
          <a:xfrm>
            <a:off x="849470" y="1556679"/>
            <a:ext cx="7661397" cy="406458"/>
          </a:xfrm>
          <a:prstGeom prst="rect">
            <a:avLst/>
          </a:prstGeom>
        </p:spPr>
        <p:txBody>
          <a:bodyPr lIns="0" tIns="0" rIns="0" bIns="0" rtlCol="0" anchor="t">
            <a:spAutoFit/>
          </a:bodyPr>
          <a:lstStyle/>
          <a:p>
            <a:pPr marL="0" lvl="0" indent="0" algn="l">
              <a:lnSpc>
                <a:spcPts val="3360"/>
              </a:lnSpc>
            </a:pPr>
            <a:r>
              <a:rPr lang="en-US" sz="2400" b="1" spc="177" dirty="0">
                <a:solidFill>
                  <a:srgbClr val="000000"/>
                </a:solidFill>
                <a:latin typeface="Open Sans Bold"/>
                <a:ea typeface="Open Sans Bold"/>
                <a:cs typeface="Open Sans Bold"/>
                <a:sym typeface="Open Sans Bold"/>
              </a:rPr>
              <a:t>$5 MILLION</a:t>
            </a:r>
            <a:endParaRPr lang="en-US" sz="2400" b="1" spc="177" dirty="0">
              <a:solidFill>
                <a:srgbClr val="000000"/>
              </a:solidFill>
              <a:latin typeface="Open Sans Bold"/>
              <a:ea typeface="Open Sans Bold"/>
              <a:cs typeface="Open Sans Bold"/>
              <a:sym typeface="Open Sans Bold"/>
            </a:endParaRPr>
          </a:p>
        </p:txBody>
      </p:sp>
      <p:sp>
        <p:nvSpPr>
          <p:cNvPr id="13" name="TextBox 13"/>
          <p:cNvSpPr txBox="1"/>
          <p:nvPr/>
        </p:nvSpPr>
        <p:spPr>
          <a:xfrm>
            <a:off x="1568626" y="5302897"/>
            <a:ext cx="5192273" cy="389255"/>
          </a:xfrm>
          <a:prstGeom prst="rect">
            <a:avLst/>
          </a:prstGeom>
        </p:spPr>
        <p:txBody>
          <a:bodyPr lIns="0" tIns="0" rIns="0" bIns="0" rtlCol="0" anchor="t">
            <a:spAutoFit/>
          </a:bodyPr>
          <a:lstStyle/>
          <a:p>
            <a:pPr marL="0" lvl="0" indent="0" algn="ctr">
              <a:lnSpc>
                <a:spcPts val="3220"/>
              </a:lnSpc>
            </a:pPr>
            <a:r>
              <a:rPr lang="en-US" sz="2300" b="1" spc="170" dirty="0">
                <a:solidFill>
                  <a:srgbClr val="000000"/>
                </a:solidFill>
                <a:latin typeface="Open Sans Bold"/>
                <a:ea typeface="Open Sans Bold"/>
                <a:cs typeface="Open Sans Bold"/>
                <a:sym typeface="Open Sans Bold"/>
              </a:rPr>
              <a:t>$5 MILLION</a:t>
            </a:r>
            <a:endParaRPr lang="en-US" sz="2300" b="1" spc="170" dirty="0">
              <a:solidFill>
                <a:srgbClr val="000000"/>
              </a:solidFill>
              <a:latin typeface="Open Sans Bold"/>
              <a:ea typeface="Open Sans Bold"/>
              <a:cs typeface="Open Sans Bold"/>
              <a:sym typeface="Open Sans Bold"/>
            </a:endParaRPr>
          </a:p>
        </p:txBody>
      </p:sp>
      <p:sp>
        <p:nvSpPr>
          <p:cNvPr id="15" name="TextBox 15"/>
          <p:cNvSpPr txBox="1"/>
          <p:nvPr/>
        </p:nvSpPr>
        <p:spPr>
          <a:xfrm>
            <a:off x="1799441" y="5835027"/>
            <a:ext cx="4730644" cy="1371594"/>
          </a:xfrm>
          <a:prstGeom prst="rect">
            <a:avLst/>
          </a:prstGeom>
        </p:spPr>
        <p:txBody>
          <a:bodyPr lIns="0" tIns="0" rIns="0" bIns="0" rtlCol="0" anchor="t">
            <a:spAutoFit/>
          </a:bodyPr>
          <a:lstStyle/>
          <a:p>
            <a:pPr algn="ctr">
              <a:lnSpc>
                <a:spcPts val="10500"/>
              </a:lnSpc>
            </a:pPr>
            <a:r>
              <a:rPr lang="en-US" sz="10000" b="1" dirty="0">
                <a:solidFill>
                  <a:srgbClr val="17726D"/>
                </a:solidFill>
                <a:latin typeface="Inter Heavy" panose="02000503000000020004"/>
                <a:ea typeface="Inter Heavy" panose="02000503000000020004"/>
                <a:cs typeface="Inter Heavy" panose="02000503000000020004"/>
                <a:sym typeface="Inter Heavy" panose="02000503000000020004"/>
              </a:rPr>
              <a:t>$5M</a:t>
            </a:r>
            <a:endParaRPr lang="en-US" sz="10000" b="1" dirty="0">
              <a:solidFill>
                <a:srgbClr val="17726D"/>
              </a:solidFill>
              <a:latin typeface="Inter Heavy" panose="02000503000000020004"/>
              <a:ea typeface="Inter Heavy" panose="02000503000000020004"/>
              <a:cs typeface="Inter Heavy" panose="02000503000000020004"/>
              <a:sym typeface="Inter Heavy" panose="02000503000000020004"/>
            </a:endParaRPr>
          </a:p>
        </p:txBody>
      </p:sp>
      <p:sp>
        <p:nvSpPr>
          <p:cNvPr id="16" name="TextBox 16"/>
          <p:cNvSpPr txBox="1"/>
          <p:nvPr/>
        </p:nvSpPr>
        <p:spPr>
          <a:xfrm>
            <a:off x="8510867" y="2663747"/>
            <a:ext cx="8748433" cy="2576924"/>
          </a:xfrm>
          <a:prstGeom prst="rect">
            <a:avLst/>
          </a:prstGeom>
        </p:spPr>
        <p:txBody>
          <a:bodyPr lIns="0" tIns="0" rIns="0" bIns="0" rtlCol="0" anchor="t">
            <a:spAutoFit/>
          </a:bodyPr>
          <a:lstStyle/>
          <a:p>
            <a:pPr marL="0" lvl="0" indent="0" algn="just">
              <a:lnSpc>
                <a:spcPts val="4080"/>
              </a:lnSpc>
            </a:pP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We are asking for $5 million, to expand our market and production. We indent to use 15% of the money for advertisement, 50% to set up a small manufacturing and sales </a:t>
            </a:r>
            <a:r>
              <a:rPr lang="en-US" sz="2400" dirty="0" err="1">
                <a:solidFill>
                  <a:srgbClr val="000000"/>
                </a:solidFill>
                <a:latin typeface="Open Sans" panose="020B0606030504020204"/>
                <a:ea typeface="Open Sans" panose="020B0606030504020204"/>
                <a:cs typeface="Open Sans" panose="020B0606030504020204"/>
                <a:sym typeface="Open Sans" panose="020B0606030504020204"/>
              </a:rPr>
              <a:t>centre</a:t>
            </a: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 and  </a:t>
            </a:r>
            <a:r>
              <a:rPr lang="en-US" sz="2400" dirty="0" err="1">
                <a:solidFill>
                  <a:srgbClr val="000000"/>
                </a:solidFill>
                <a:latin typeface="Open Sans" panose="020B0606030504020204"/>
                <a:ea typeface="Open Sans" panose="020B0606030504020204"/>
                <a:cs typeface="Open Sans" panose="020B0606030504020204"/>
                <a:sym typeface="Open Sans" panose="020B0606030504020204"/>
              </a:rPr>
              <a:t>and</a:t>
            </a: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 to bring on board more expertise and </a:t>
            </a:r>
            <a:r>
              <a:rPr lang="en-US" sz="2400" dirty="0" err="1">
                <a:solidFill>
                  <a:srgbClr val="000000"/>
                </a:solidFill>
                <a:latin typeface="Open Sans" panose="020B0606030504020204"/>
                <a:ea typeface="Open Sans" panose="020B0606030504020204"/>
                <a:cs typeface="Open Sans" panose="020B0606030504020204"/>
                <a:sym typeface="Open Sans" panose="020B0606030504020204"/>
              </a:rPr>
              <a:t>workfore</a:t>
            </a:r>
            <a:r>
              <a:rPr lang="en-US" sz="2400" dirty="0">
                <a:solidFill>
                  <a:srgbClr val="000000"/>
                </a:solidFill>
                <a:latin typeface="Open Sans" panose="020B0606030504020204"/>
                <a:ea typeface="Open Sans" panose="020B0606030504020204"/>
                <a:cs typeface="Open Sans" panose="020B0606030504020204"/>
                <a:sym typeface="Open Sans" panose="020B0606030504020204"/>
              </a:rPr>
              <a:t>.</a:t>
            </a:r>
            <a:endParaRPr lang="en-US" sz="2400" dirty="0">
              <a:solidFill>
                <a:srgbClr val="000000"/>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864229"/>
            <a:ext cx="18288000" cy="3422771"/>
            <a:chOff x="0" y="0"/>
            <a:chExt cx="4816593" cy="901471"/>
          </a:xfrm>
        </p:grpSpPr>
        <p:sp>
          <p:nvSpPr>
            <p:cNvPr id="3" name="Freeform 3"/>
            <p:cNvSpPr/>
            <p:nvPr/>
          </p:nvSpPr>
          <p:spPr>
            <a:xfrm>
              <a:off x="0" y="0"/>
              <a:ext cx="4816592" cy="901471"/>
            </a:xfrm>
            <a:custGeom>
              <a:avLst/>
              <a:gdLst/>
              <a:ahLst/>
              <a:cxnLst/>
              <a:rect l="l" t="t" r="r" b="b"/>
              <a:pathLst>
                <a:path w="4816592" h="901471">
                  <a:moveTo>
                    <a:pt x="0" y="0"/>
                  </a:moveTo>
                  <a:lnTo>
                    <a:pt x="4816592" y="0"/>
                  </a:lnTo>
                  <a:lnTo>
                    <a:pt x="4816592" y="901471"/>
                  </a:lnTo>
                  <a:lnTo>
                    <a:pt x="0" y="901471"/>
                  </a:lnTo>
                  <a:close/>
                </a:path>
              </a:pathLst>
            </a:custGeom>
            <a:solidFill>
              <a:srgbClr val="F6F6F6"/>
            </a:solidFill>
          </p:spPr>
        </p:sp>
        <p:sp>
          <p:nvSpPr>
            <p:cNvPr id="4" name="TextBox 4"/>
            <p:cNvSpPr txBox="1"/>
            <p:nvPr/>
          </p:nvSpPr>
          <p:spPr>
            <a:xfrm>
              <a:off x="0" y="-47625"/>
              <a:ext cx="4816593" cy="949096"/>
            </a:xfrm>
            <a:prstGeom prst="rect">
              <a:avLst/>
            </a:prstGeom>
          </p:spPr>
          <p:txBody>
            <a:bodyPr lIns="50800" tIns="50800" rIns="50800" bIns="50800" rtlCol="0" anchor="ctr"/>
            <a:lstStyle/>
            <a:p>
              <a:pPr algn="ctr">
                <a:lnSpc>
                  <a:spcPts val="2480"/>
                </a:lnSpc>
              </a:pPr>
            </a:p>
          </p:txBody>
        </p:sp>
      </p:grpSp>
      <p:grpSp>
        <p:nvGrpSpPr>
          <p:cNvPr id="5" name="Group 5"/>
          <p:cNvGrpSpPr/>
          <p:nvPr/>
        </p:nvGrpSpPr>
        <p:grpSpPr>
          <a:xfrm>
            <a:off x="839945" y="2690980"/>
            <a:ext cx="5433248" cy="6801722"/>
            <a:chOff x="0" y="0"/>
            <a:chExt cx="812800" cy="1017520"/>
          </a:xfrm>
        </p:grpSpPr>
        <p:sp>
          <p:nvSpPr>
            <p:cNvPr id="6" name="Freeform 6"/>
            <p:cNvSpPr/>
            <p:nvPr/>
          </p:nvSpPr>
          <p:spPr>
            <a:xfrm>
              <a:off x="0" y="0"/>
              <a:ext cx="812800" cy="101752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EAE4D2"/>
            </a:solidFill>
          </p:spPr>
          <p:txBody>
            <a:bodyPr/>
            <a:lstStyle/>
            <a:p>
              <a:endParaRPr lang="en-US" dirty="0"/>
            </a:p>
          </p:txBody>
        </p:sp>
        <p:sp>
          <p:nvSpPr>
            <p:cNvPr id="7" name="TextBox 7"/>
            <p:cNvSpPr txBox="1"/>
            <p:nvPr/>
          </p:nvSpPr>
          <p:spPr>
            <a:xfrm>
              <a:off x="0" y="-38100"/>
              <a:ext cx="812800" cy="1055620"/>
            </a:xfrm>
            <a:prstGeom prst="rect">
              <a:avLst/>
            </a:prstGeom>
          </p:spPr>
          <p:txBody>
            <a:bodyPr lIns="50800" tIns="50800" rIns="50800" bIns="50800" rtlCol="0" anchor="ctr"/>
            <a:lstStyle/>
            <a:p>
              <a:pPr algn="ctr">
                <a:lnSpc>
                  <a:spcPts val="2900"/>
                </a:lnSpc>
              </a:pPr>
            </a:p>
          </p:txBody>
        </p:sp>
      </p:grpSp>
      <p:grpSp>
        <p:nvGrpSpPr>
          <p:cNvPr id="25" name="Group 25"/>
          <p:cNvGrpSpPr/>
          <p:nvPr/>
        </p:nvGrpSpPr>
        <p:grpSpPr>
          <a:xfrm>
            <a:off x="6427376" y="2690980"/>
            <a:ext cx="5433248" cy="6801722"/>
            <a:chOff x="0" y="0"/>
            <a:chExt cx="812800" cy="1017520"/>
          </a:xfrm>
        </p:grpSpPr>
        <p:sp>
          <p:nvSpPr>
            <p:cNvPr id="26" name="Freeform 26"/>
            <p:cNvSpPr/>
            <p:nvPr/>
          </p:nvSpPr>
          <p:spPr>
            <a:xfrm>
              <a:off x="0" y="0"/>
              <a:ext cx="812800" cy="101752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17726D"/>
            </a:solidFill>
          </p:spPr>
          <p:txBody>
            <a:bodyPr/>
            <a:lstStyle/>
            <a:p>
              <a:endParaRPr lang="en-US" dirty="0"/>
            </a:p>
          </p:txBody>
        </p:sp>
        <p:sp>
          <p:nvSpPr>
            <p:cNvPr id="27" name="TextBox 27"/>
            <p:cNvSpPr txBox="1"/>
            <p:nvPr/>
          </p:nvSpPr>
          <p:spPr>
            <a:xfrm>
              <a:off x="0" y="-38100"/>
              <a:ext cx="812800" cy="1055620"/>
            </a:xfrm>
            <a:prstGeom prst="rect">
              <a:avLst/>
            </a:prstGeom>
          </p:spPr>
          <p:txBody>
            <a:bodyPr lIns="50800" tIns="50800" rIns="50800" bIns="50800" rtlCol="0" anchor="ctr"/>
            <a:lstStyle/>
            <a:p>
              <a:pPr algn="ctr">
                <a:lnSpc>
                  <a:spcPts val="2900"/>
                </a:lnSpc>
              </a:pPr>
            </a:p>
          </p:txBody>
        </p:sp>
      </p:grpSp>
      <p:grpSp>
        <p:nvGrpSpPr>
          <p:cNvPr id="45" name="Group 45"/>
          <p:cNvGrpSpPr/>
          <p:nvPr/>
        </p:nvGrpSpPr>
        <p:grpSpPr>
          <a:xfrm>
            <a:off x="12013024" y="2690980"/>
            <a:ext cx="5433248" cy="6801722"/>
            <a:chOff x="0" y="0"/>
            <a:chExt cx="812800" cy="1017520"/>
          </a:xfrm>
        </p:grpSpPr>
        <p:sp>
          <p:nvSpPr>
            <p:cNvPr id="46" name="Freeform 46"/>
            <p:cNvSpPr/>
            <p:nvPr/>
          </p:nvSpPr>
          <p:spPr>
            <a:xfrm>
              <a:off x="0" y="0"/>
              <a:ext cx="812800" cy="1017520"/>
            </a:xfrm>
            <a:custGeom>
              <a:avLst/>
              <a:gdLst/>
              <a:ahLst/>
              <a:cxnLst/>
              <a:rect l="l" t="t" r="r" b="b"/>
              <a:pathLst>
                <a:path w="812800" h="1017520">
                  <a:moveTo>
                    <a:pt x="126817" y="0"/>
                  </a:moveTo>
                  <a:lnTo>
                    <a:pt x="685982" y="0"/>
                  </a:lnTo>
                  <a:cubicBezTo>
                    <a:pt x="719617" y="0"/>
                    <a:pt x="751873" y="13361"/>
                    <a:pt x="775656" y="37144"/>
                  </a:cubicBezTo>
                  <a:cubicBezTo>
                    <a:pt x="799439" y="60927"/>
                    <a:pt x="812800" y="93183"/>
                    <a:pt x="812800" y="126817"/>
                  </a:cubicBezTo>
                  <a:lnTo>
                    <a:pt x="812800" y="890703"/>
                  </a:lnTo>
                  <a:cubicBezTo>
                    <a:pt x="812800" y="924337"/>
                    <a:pt x="799439" y="956593"/>
                    <a:pt x="775656" y="980376"/>
                  </a:cubicBezTo>
                  <a:cubicBezTo>
                    <a:pt x="751873" y="1004159"/>
                    <a:pt x="719617" y="1017520"/>
                    <a:pt x="685982" y="1017520"/>
                  </a:cubicBezTo>
                  <a:lnTo>
                    <a:pt x="126817" y="1017520"/>
                  </a:lnTo>
                  <a:cubicBezTo>
                    <a:pt x="93183" y="1017520"/>
                    <a:pt x="60927" y="1004159"/>
                    <a:pt x="37144" y="980376"/>
                  </a:cubicBezTo>
                  <a:cubicBezTo>
                    <a:pt x="13361" y="956593"/>
                    <a:pt x="0" y="924337"/>
                    <a:pt x="0" y="890703"/>
                  </a:cubicBezTo>
                  <a:lnTo>
                    <a:pt x="0" y="126817"/>
                  </a:lnTo>
                  <a:cubicBezTo>
                    <a:pt x="0" y="93183"/>
                    <a:pt x="13361" y="60927"/>
                    <a:pt x="37144" y="37144"/>
                  </a:cubicBezTo>
                  <a:cubicBezTo>
                    <a:pt x="60927" y="13361"/>
                    <a:pt x="93183" y="0"/>
                    <a:pt x="126817" y="0"/>
                  </a:cubicBezTo>
                  <a:close/>
                </a:path>
              </a:pathLst>
            </a:custGeom>
            <a:solidFill>
              <a:srgbClr val="EAE4D2"/>
            </a:solidFill>
          </p:spPr>
          <p:txBody>
            <a:bodyPr/>
            <a:lstStyle/>
            <a:p>
              <a:endParaRPr lang="en-US" dirty="0"/>
            </a:p>
          </p:txBody>
        </p:sp>
        <p:sp>
          <p:nvSpPr>
            <p:cNvPr id="47" name="TextBox 47"/>
            <p:cNvSpPr txBox="1"/>
            <p:nvPr/>
          </p:nvSpPr>
          <p:spPr>
            <a:xfrm>
              <a:off x="0" y="-38100"/>
              <a:ext cx="812800" cy="1055620"/>
            </a:xfrm>
            <a:prstGeom prst="rect">
              <a:avLst/>
            </a:prstGeom>
          </p:spPr>
          <p:txBody>
            <a:bodyPr lIns="50800" tIns="50800" rIns="50800" bIns="50800" rtlCol="0" anchor="ctr"/>
            <a:lstStyle/>
            <a:p>
              <a:pPr algn="ctr">
                <a:lnSpc>
                  <a:spcPts val="2900"/>
                </a:lnSpc>
              </a:pPr>
            </a:p>
          </p:txBody>
        </p:sp>
      </p:grpSp>
      <p:grpSp>
        <p:nvGrpSpPr>
          <p:cNvPr id="65" name="Group 65"/>
          <p:cNvGrpSpPr/>
          <p:nvPr/>
        </p:nvGrpSpPr>
        <p:grpSpPr>
          <a:xfrm>
            <a:off x="0" y="457494"/>
            <a:ext cx="18288000" cy="1495425"/>
            <a:chOff x="0" y="0"/>
            <a:chExt cx="4816593" cy="393857"/>
          </a:xfrm>
        </p:grpSpPr>
        <p:sp>
          <p:nvSpPr>
            <p:cNvPr id="66" name="Freeform 66"/>
            <p:cNvSpPr/>
            <p:nvPr/>
          </p:nvSpPr>
          <p:spPr>
            <a:xfrm>
              <a:off x="0" y="0"/>
              <a:ext cx="4816592" cy="393857"/>
            </a:xfrm>
            <a:custGeom>
              <a:avLst/>
              <a:gdLst/>
              <a:ahLst/>
              <a:cxnLst/>
              <a:rect l="l" t="t" r="r" b="b"/>
              <a:pathLst>
                <a:path w="4816592" h="393857">
                  <a:moveTo>
                    <a:pt x="0" y="0"/>
                  </a:moveTo>
                  <a:lnTo>
                    <a:pt x="4816592" y="0"/>
                  </a:lnTo>
                  <a:lnTo>
                    <a:pt x="4816592" y="393857"/>
                  </a:lnTo>
                  <a:lnTo>
                    <a:pt x="0" y="393857"/>
                  </a:lnTo>
                  <a:close/>
                </a:path>
              </a:pathLst>
            </a:custGeom>
            <a:solidFill>
              <a:srgbClr val="17726D"/>
            </a:solidFill>
          </p:spPr>
        </p:sp>
        <p:sp>
          <p:nvSpPr>
            <p:cNvPr id="67" name="TextBox 67"/>
            <p:cNvSpPr txBox="1"/>
            <p:nvPr/>
          </p:nvSpPr>
          <p:spPr>
            <a:xfrm>
              <a:off x="0" y="-47625"/>
              <a:ext cx="4816593" cy="441482"/>
            </a:xfrm>
            <a:prstGeom prst="rect">
              <a:avLst/>
            </a:prstGeom>
          </p:spPr>
          <p:txBody>
            <a:bodyPr lIns="50800" tIns="50800" rIns="50800" bIns="50800" rtlCol="0" anchor="ctr"/>
            <a:lstStyle/>
            <a:p>
              <a:pPr algn="ctr">
                <a:lnSpc>
                  <a:spcPts val="2480"/>
                </a:lnSpc>
              </a:pPr>
            </a:p>
          </p:txBody>
        </p:sp>
      </p:grpSp>
      <p:sp>
        <p:nvSpPr>
          <p:cNvPr id="69" name="TextBox 69"/>
          <p:cNvSpPr txBox="1"/>
          <p:nvPr/>
        </p:nvSpPr>
        <p:spPr>
          <a:xfrm>
            <a:off x="2051383" y="8423253"/>
            <a:ext cx="3010373" cy="356234"/>
          </a:xfrm>
          <a:prstGeom prst="rect">
            <a:avLst/>
          </a:prstGeom>
        </p:spPr>
        <p:txBody>
          <a:bodyPr lIns="0" tIns="0" rIns="0" bIns="0" rtlCol="0" anchor="t">
            <a:spAutoFit/>
          </a:bodyPr>
          <a:lstStyle/>
          <a:p>
            <a:pPr marL="0" lvl="0" indent="0" algn="ctr">
              <a:lnSpc>
                <a:spcPts val="2940"/>
              </a:lnSpc>
              <a:spcBef>
                <a:spcPct val="0"/>
              </a:spcBef>
            </a:pPr>
            <a:r>
              <a:rPr lang="en-US" sz="2100" b="1" dirty="0">
                <a:solidFill>
                  <a:srgbClr val="000000"/>
                </a:solidFill>
                <a:latin typeface="Montserrat Semi-Bold" panose="00000700000000000000"/>
                <a:ea typeface="Montserrat Semi-Bold" panose="00000700000000000000"/>
                <a:cs typeface="Montserrat Semi-Bold" panose="00000700000000000000"/>
                <a:sym typeface="Montserrat Semi-Bold" panose="00000700000000000000"/>
              </a:rPr>
              <a:t>K.NALIANYA</a:t>
            </a:r>
            <a:endParaRPr lang="en-US" sz="2100" b="1" dirty="0">
              <a:solidFill>
                <a:srgbClr val="000000"/>
              </a:solidFill>
              <a:latin typeface="Montserrat Semi-Bold" panose="00000700000000000000"/>
              <a:ea typeface="Montserrat Semi-Bold" panose="00000700000000000000"/>
              <a:cs typeface="Montserrat Semi-Bold" panose="00000700000000000000"/>
              <a:sym typeface="Montserrat Semi-Bold" panose="00000700000000000000"/>
            </a:endParaRPr>
          </a:p>
        </p:txBody>
      </p:sp>
      <p:sp>
        <p:nvSpPr>
          <p:cNvPr id="70" name="TextBox 70"/>
          <p:cNvSpPr txBox="1"/>
          <p:nvPr/>
        </p:nvSpPr>
        <p:spPr>
          <a:xfrm>
            <a:off x="1497353" y="3980305"/>
            <a:ext cx="4118431" cy="2432397"/>
          </a:xfrm>
          <a:prstGeom prst="rect">
            <a:avLst/>
          </a:prstGeom>
        </p:spPr>
        <p:txBody>
          <a:bodyPr lIns="0" tIns="0" rIns="0" bIns="0" rtlCol="0" anchor="t">
            <a:spAutoFit/>
          </a:bodyPr>
          <a:lstStyle/>
          <a:p>
            <a:pPr marL="0" lvl="0" indent="0" algn="ctr">
              <a:lnSpc>
                <a:spcPts val="3190"/>
              </a:lnSpc>
            </a:pPr>
            <a:r>
              <a:rPr lang="en-US" sz="2200" b="1" dirty="0">
                <a:solidFill>
                  <a:srgbClr val="000000"/>
                </a:solidFill>
                <a:latin typeface="Open Sans Medium"/>
                <a:ea typeface="Open Sans Medium"/>
                <a:cs typeface="Open Sans Medium"/>
                <a:sym typeface="Open Sans Medium"/>
              </a:rPr>
              <a:t>LEAD ENGINEER IN CHARGE OF</a:t>
            </a:r>
            <a:endParaRPr lang="en-US" sz="2200" b="1" dirty="0">
              <a:solidFill>
                <a:srgbClr val="000000"/>
              </a:solidFill>
              <a:latin typeface="Open Sans Medium"/>
              <a:ea typeface="Open Sans Medium"/>
              <a:cs typeface="Open Sans Medium"/>
              <a:sym typeface="Open Sans Medium"/>
            </a:endParaRPr>
          </a:p>
          <a:p>
            <a:pPr marL="0" lvl="0" indent="0" algn="ctr">
              <a:lnSpc>
                <a:spcPts val="3190"/>
              </a:lnSpc>
            </a:pPr>
            <a:r>
              <a:rPr lang="en-US" sz="2200" b="1" dirty="0">
                <a:solidFill>
                  <a:srgbClr val="000000"/>
                </a:solidFill>
                <a:latin typeface="Open Sans Medium"/>
                <a:ea typeface="Open Sans Medium"/>
                <a:cs typeface="Open Sans Medium"/>
                <a:sym typeface="Open Sans Medium"/>
              </a:rPr>
              <a:t>PRODUCT TESTING AND DEPLOYMENT</a:t>
            </a:r>
            <a:endParaRPr lang="en-US" sz="2200" b="1" dirty="0">
              <a:solidFill>
                <a:srgbClr val="000000"/>
              </a:solidFill>
              <a:latin typeface="Open Sans Medium"/>
              <a:ea typeface="Open Sans Medium"/>
              <a:cs typeface="Open Sans Medium"/>
              <a:sym typeface="Open Sans Medium"/>
            </a:endParaRPr>
          </a:p>
          <a:p>
            <a:pPr marL="0" lvl="0" indent="0" algn="ctr">
              <a:lnSpc>
                <a:spcPts val="3190"/>
              </a:lnSpc>
            </a:pPr>
            <a:endParaRPr lang="en-US" sz="2200" b="1" dirty="0">
              <a:solidFill>
                <a:srgbClr val="000000"/>
              </a:solidFill>
              <a:latin typeface="Open Sans Medium"/>
              <a:ea typeface="Open Sans Medium"/>
              <a:cs typeface="Open Sans Medium"/>
              <a:sym typeface="Open Sans Medium"/>
            </a:endParaRPr>
          </a:p>
          <a:p>
            <a:pPr marL="0" lvl="0" indent="0" algn="ctr">
              <a:lnSpc>
                <a:spcPts val="3190"/>
              </a:lnSpc>
            </a:pPr>
            <a:r>
              <a:rPr lang="en-US" sz="2200" b="1" dirty="0">
                <a:solidFill>
                  <a:srgbClr val="000000"/>
                </a:solidFill>
                <a:latin typeface="Open Sans Medium"/>
                <a:ea typeface="Open Sans Medium"/>
                <a:cs typeface="Open Sans Medium"/>
                <a:sym typeface="Open Sans Medium"/>
              </a:rPr>
              <a:t>GRAGUATE ELECTRICAL ENGINEER AND IT EXPERT</a:t>
            </a:r>
            <a:endParaRPr lang="en-US" sz="2200" b="1" dirty="0">
              <a:solidFill>
                <a:srgbClr val="000000"/>
              </a:solidFill>
              <a:latin typeface="Open Sans Medium"/>
              <a:ea typeface="Open Sans Medium"/>
              <a:cs typeface="Open Sans Medium"/>
              <a:sym typeface="Open Sans Medium"/>
            </a:endParaRPr>
          </a:p>
        </p:txBody>
      </p:sp>
      <p:sp>
        <p:nvSpPr>
          <p:cNvPr id="71" name="TextBox 71"/>
          <p:cNvSpPr txBox="1"/>
          <p:nvPr/>
        </p:nvSpPr>
        <p:spPr>
          <a:xfrm>
            <a:off x="7638814" y="8423253"/>
            <a:ext cx="3010373" cy="356234"/>
          </a:xfrm>
          <a:prstGeom prst="rect">
            <a:avLst/>
          </a:prstGeom>
        </p:spPr>
        <p:txBody>
          <a:bodyPr lIns="0" tIns="0" rIns="0" bIns="0" rtlCol="0" anchor="t">
            <a:spAutoFit/>
          </a:bodyPr>
          <a:lstStyle/>
          <a:p>
            <a:pPr marL="0" lvl="0" indent="0" algn="ctr">
              <a:lnSpc>
                <a:spcPts val="2940"/>
              </a:lnSpc>
              <a:spcBef>
                <a:spcPct val="0"/>
              </a:spcBef>
            </a:pPr>
            <a:r>
              <a:rPr lang="en-US" sz="2100" b="1" dirty="0">
                <a:solidFill>
                  <a:srgbClr val="FFFFFF"/>
                </a:solidFill>
                <a:latin typeface="Montserrat Semi-Bold" panose="00000700000000000000"/>
                <a:ea typeface="Montserrat Semi-Bold" panose="00000700000000000000"/>
                <a:cs typeface="Montserrat Semi-Bold" panose="00000700000000000000"/>
                <a:sym typeface="Montserrat Semi-Bold" panose="00000700000000000000"/>
              </a:rPr>
              <a:t>CLINTON MINYA</a:t>
            </a:r>
            <a:endParaRPr lang="en-US" sz="2100" b="1" dirty="0">
              <a:solidFill>
                <a:srgbClr val="FFFFFF"/>
              </a:solidFill>
              <a:latin typeface="Montserrat Semi-Bold" panose="00000700000000000000"/>
              <a:ea typeface="Montserrat Semi-Bold" panose="00000700000000000000"/>
              <a:cs typeface="Montserrat Semi-Bold" panose="00000700000000000000"/>
              <a:sym typeface="Montserrat Semi-Bold" panose="00000700000000000000"/>
            </a:endParaRPr>
          </a:p>
        </p:txBody>
      </p:sp>
      <p:sp>
        <p:nvSpPr>
          <p:cNvPr id="72" name="TextBox 72"/>
          <p:cNvSpPr txBox="1"/>
          <p:nvPr/>
        </p:nvSpPr>
        <p:spPr>
          <a:xfrm>
            <a:off x="7084784" y="3980305"/>
            <a:ext cx="4118431" cy="2432397"/>
          </a:xfrm>
          <a:prstGeom prst="rect">
            <a:avLst/>
          </a:prstGeom>
        </p:spPr>
        <p:txBody>
          <a:bodyPr lIns="0" tIns="0" rIns="0" bIns="0" rtlCol="0" anchor="t">
            <a:spAutoFit/>
          </a:bodyPr>
          <a:lstStyle/>
          <a:p>
            <a:pPr marL="0" lvl="0" indent="0" algn="ctr">
              <a:lnSpc>
                <a:spcPts val="3190"/>
              </a:lnSpc>
            </a:pPr>
            <a:r>
              <a:rPr lang="en-US" sz="2200" b="1" dirty="0">
                <a:solidFill>
                  <a:srgbClr val="FFFFFF"/>
                </a:solidFill>
                <a:latin typeface="Open Sans Medium"/>
                <a:ea typeface="Open Sans Medium"/>
                <a:cs typeface="Open Sans Medium"/>
                <a:sym typeface="Open Sans Medium"/>
              </a:rPr>
              <a:t>LEAD IT APPLICATION SUPPORT ENGINEER.</a:t>
            </a:r>
            <a:endParaRPr lang="en-US" sz="2200" b="1" dirty="0">
              <a:solidFill>
                <a:srgbClr val="FFFFFF"/>
              </a:solidFill>
              <a:latin typeface="Open Sans Medium"/>
              <a:ea typeface="Open Sans Medium"/>
              <a:cs typeface="Open Sans Medium"/>
              <a:sym typeface="Open Sans Medium"/>
            </a:endParaRPr>
          </a:p>
          <a:p>
            <a:pPr marL="0" lvl="0" indent="0" algn="ctr">
              <a:lnSpc>
                <a:spcPts val="3190"/>
              </a:lnSpc>
            </a:pPr>
            <a:endParaRPr lang="en-US" sz="2200" b="1" dirty="0">
              <a:solidFill>
                <a:srgbClr val="FFFFFF"/>
              </a:solidFill>
              <a:latin typeface="Open Sans Medium"/>
              <a:ea typeface="Open Sans Medium"/>
              <a:cs typeface="Open Sans Medium"/>
              <a:sym typeface="Open Sans Medium"/>
            </a:endParaRPr>
          </a:p>
          <a:p>
            <a:pPr marL="0" lvl="0" indent="0" algn="ctr">
              <a:lnSpc>
                <a:spcPts val="3190"/>
              </a:lnSpc>
            </a:pPr>
            <a:endParaRPr lang="en-US" sz="2200" b="1" dirty="0">
              <a:solidFill>
                <a:srgbClr val="FFFFFF"/>
              </a:solidFill>
              <a:latin typeface="Open Sans Medium"/>
              <a:ea typeface="Open Sans Medium"/>
              <a:cs typeface="Open Sans Medium"/>
              <a:sym typeface="Open Sans Medium"/>
            </a:endParaRPr>
          </a:p>
          <a:p>
            <a:pPr marL="0" lvl="0" indent="0" algn="ctr">
              <a:lnSpc>
                <a:spcPts val="3190"/>
              </a:lnSpc>
            </a:pPr>
            <a:r>
              <a:rPr lang="en-US" sz="2200" b="1" dirty="0">
                <a:solidFill>
                  <a:srgbClr val="FFFFFF"/>
                </a:solidFill>
                <a:latin typeface="Open Sans Medium"/>
                <a:ea typeface="Open Sans Medium"/>
                <a:cs typeface="Open Sans Medium"/>
                <a:sym typeface="Open Sans Medium"/>
              </a:rPr>
              <a:t>GRATUATE SOFTWARE ENGINEER</a:t>
            </a:r>
            <a:endParaRPr lang="en-US" sz="2200" b="1" dirty="0">
              <a:solidFill>
                <a:srgbClr val="FFFFFF"/>
              </a:solidFill>
              <a:latin typeface="Open Sans Medium"/>
              <a:ea typeface="Open Sans Medium"/>
              <a:cs typeface="Open Sans Medium"/>
              <a:sym typeface="Open Sans Medium"/>
            </a:endParaRPr>
          </a:p>
        </p:txBody>
      </p:sp>
      <p:sp>
        <p:nvSpPr>
          <p:cNvPr id="73" name="TextBox 73"/>
          <p:cNvSpPr txBox="1"/>
          <p:nvPr/>
        </p:nvSpPr>
        <p:spPr>
          <a:xfrm>
            <a:off x="13224462" y="8423253"/>
            <a:ext cx="3010373" cy="356234"/>
          </a:xfrm>
          <a:prstGeom prst="rect">
            <a:avLst/>
          </a:prstGeom>
        </p:spPr>
        <p:txBody>
          <a:bodyPr lIns="0" tIns="0" rIns="0" bIns="0" rtlCol="0" anchor="t">
            <a:spAutoFit/>
          </a:bodyPr>
          <a:lstStyle/>
          <a:p>
            <a:pPr marL="0" lvl="0" indent="0" algn="ctr">
              <a:lnSpc>
                <a:spcPts val="2940"/>
              </a:lnSpc>
              <a:spcBef>
                <a:spcPct val="0"/>
              </a:spcBef>
            </a:pPr>
            <a:r>
              <a:rPr lang="en-US" sz="2100" b="1" dirty="0">
                <a:solidFill>
                  <a:srgbClr val="000000"/>
                </a:solidFill>
                <a:latin typeface="Montserrat Semi-Bold" panose="00000700000000000000"/>
                <a:ea typeface="Montserrat Semi-Bold" panose="00000700000000000000"/>
                <a:cs typeface="Montserrat Semi-Bold" panose="00000700000000000000"/>
                <a:sym typeface="Montserrat Semi-Bold" panose="00000700000000000000"/>
              </a:rPr>
              <a:t>MILKA MWARIA</a:t>
            </a:r>
            <a:endParaRPr lang="en-US" sz="2100" b="1" dirty="0">
              <a:solidFill>
                <a:srgbClr val="000000"/>
              </a:solidFill>
              <a:latin typeface="Montserrat Semi-Bold" panose="00000700000000000000"/>
              <a:ea typeface="Montserrat Semi-Bold" panose="00000700000000000000"/>
              <a:cs typeface="Montserrat Semi-Bold" panose="00000700000000000000"/>
              <a:sym typeface="Montserrat Semi-Bold" panose="00000700000000000000"/>
            </a:endParaRPr>
          </a:p>
        </p:txBody>
      </p:sp>
      <p:sp>
        <p:nvSpPr>
          <p:cNvPr id="74" name="TextBox 74"/>
          <p:cNvSpPr txBox="1"/>
          <p:nvPr/>
        </p:nvSpPr>
        <p:spPr>
          <a:xfrm>
            <a:off x="12676302" y="4113643"/>
            <a:ext cx="3941167" cy="2842766"/>
          </a:xfrm>
          <a:prstGeom prst="rect">
            <a:avLst/>
          </a:prstGeom>
        </p:spPr>
        <p:txBody>
          <a:bodyPr wrap="square" lIns="0" tIns="0" rIns="0" bIns="0" rtlCol="0" anchor="t">
            <a:spAutoFit/>
          </a:bodyPr>
          <a:lstStyle/>
          <a:p>
            <a:pPr marL="0" lvl="0" indent="0" algn="ctr">
              <a:lnSpc>
                <a:spcPts val="3190"/>
              </a:lnSpc>
            </a:pPr>
            <a:r>
              <a:rPr lang="en-US" sz="2200" b="1" dirty="0">
                <a:solidFill>
                  <a:srgbClr val="000000"/>
                </a:solidFill>
                <a:latin typeface="Open Sans Medium"/>
                <a:ea typeface="Open Sans Medium"/>
                <a:cs typeface="Open Sans Medium"/>
                <a:sym typeface="Open Sans Medium"/>
              </a:rPr>
              <a:t>SALES AND CUSTOMER MANAGER</a:t>
            </a:r>
            <a:endParaRPr lang="en-US" sz="2200" b="1" dirty="0">
              <a:solidFill>
                <a:srgbClr val="000000"/>
              </a:solidFill>
              <a:latin typeface="Open Sans Medium"/>
              <a:ea typeface="Open Sans Medium"/>
              <a:cs typeface="Open Sans Medium"/>
              <a:sym typeface="Open Sans Medium"/>
            </a:endParaRPr>
          </a:p>
          <a:p>
            <a:pPr marL="0" lvl="0" indent="0" algn="ctr">
              <a:lnSpc>
                <a:spcPts val="3190"/>
              </a:lnSpc>
            </a:pPr>
            <a:r>
              <a:rPr lang="en-US" sz="2200" b="1" dirty="0">
                <a:solidFill>
                  <a:srgbClr val="000000"/>
                </a:solidFill>
                <a:latin typeface="Open Sans Medium"/>
                <a:ea typeface="Open Sans Medium"/>
                <a:cs typeface="Open Sans Medium"/>
                <a:sym typeface="Open Sans Medium"/>
              </a:rPr>
              <a:t>BACHELORS OF COMMERCE</a:t>
            </a:r>
            <a:endParaRPr lang="en-US" sz="2200" b="1" dirty="0">
              <a:solidFill>
                <a:srgbClr val="000000"/>
              </a:solidFill>
              <a:latin typeface="Open Sans Medium"/>
              <a:ea typeface="Open Sans Medium"/>
              <a:cs typeface="Open Sans Medium"/>
              <a:sym typeface="Open Sans Medium"/>
            </a:endParaRPr>
          </a:p>
          <a:p>
            <a:pPr marL="0" lvl="0" indent="0" algn="ctr">
              <a:lnSpc>
                <a:spcPts val="3190"/>
              </a:lnSpc>
            </a:pPr>
            <a:r>
              <a:rPr lang="en-US" sz="2200" b="1" dirty="0">
                <a:solidFill>
                  <a:srgbClr val="000000"/>
                </a:solidFill>
                <a:latin typeface="Open Sans Medium"/>
                <a:ea typeface="Open Sans Medium"/>
                <a:cs typeface="Open Sans Medium"/>
                <a:sym typeface="Open Sans Medium"/>
              </a:rPr>
              <a:t>WITH</a:t>
            </a:r>
            <a:endParaRPr lang="en-US" sz="2200" b="1" dirty="0">
              <a:solidFill>
                <a:srgbClr val="000000"/>
              </a:solidFill>
              <a:latin typeface="Open Sans Medium"/>
              <a:ea typeface="Open Sans Medium"/>
              <a:cs typeface="Open Sans Medium"/>
              <a:sym typeface="Open Sans Medium"/>
            </a:endParaRPr>
          </a:p>
          <a:p>
            <a:pPr marL="0" lvl="0" indent="0" algn="ctr">
              <a:lnSpc>
                <a:spcPts val="3190"/>
              </a:lnSpc>
            </a:pPr>
            <a:r>
              <a:rPr lang="en-US" sz="2200" b="1" dirty="0">
                <a:solidFill>
                  <a:srgbClr val="000000"/>
                </a:solidFill>
                <a:latin typeface="Open Sans Medium"/>
                <a:ea typeface="Open Sans Medium"/>
                <a:cs typeface="Open Sans Medium"/>
                <a:sym typeface="Open Sans Medium"/>
              </a:rPr>
              <a:t>CPA IV</a:t>
            </a:r>
            <a:endParaRPr lang="en-US" sz="2200" b="1" dirty="0">
              <a:solidFill>
                <a:srgbClr val="000000"/>
              </a:solidFill>
              <a:latin typeface="Open Sans Medium"/>
              <a:ea typeface="Open Sans Medium"/>
              <a:cs typeface="Open Sans Medium"/>
              <a:sym typeface="Open Sans Medium"/>
            </a:endParaRPr>
          </a:p>
          <a:p>
            <a:pPr marL="0" lvl="0" indent="0" algn="ctr">
              <a:lnSpc>
                <a:spcPts val="3190"/>
              </a:lnSpc>
            </a:pPr>
            <a:endParaRPr lang="en-US" sz="2200" b="1" dirty="0">
              <a:solidFill>
                <a:srgbClr val="000000"/>
              </a:solidFill>
              <a:latin typeface="Open Sans Medium"/>
              <a:ea typeface="Open Sans Medium"/>
              <a:cs typeface="Open Sans Medium"/>
              <a:sym typeface="Open Sans Medium"/>
            </a:endParaRPr>
          </a:p>
          <a:p>
            <a:pPr marL="0" lvl="0" indent="0" algn="ctr">
              <a:lnSpc>
                <a:spcPts val="3190"/>
              </a:lnSpc>
            </a:pPr>
            <a:endParaRPr lang="en-US" sz="2200" b="1" dirty="0">
              <a:solidFill>
                <a:srgbClr val="000000"/>
              </a:solidFill>
              <a:latin typeface="Open Sans Medium"/>
              <a:ea typeface="Open Sans Medium"/>
              <a:cs typeface="Open Sans Medium"/>
              <a:sym typeface="Open Sans Medium"/>
            </a:endParaRPr>
          </a:p>
        </p:txBody>
      </p:sp>
      <p:sp>
        <p:nvSpPr>
          <p:cNvPr id="75" name="TextBox 75"/>
          <p:cNvSpPr txBox="1"/>
          <p:nvPr/>
        </p:nvSpPr>
        <p:spPr>
          <a:xfrm>
            <a:off x="839945" y="765151"/>
            <a:ext cx="8147912" cy="984885"/>
          </a:xfrm>
          <a:prstGeom prst="rect">
            <a:avLst/>
          </a:prstGeom>
        </p:spPr>
        <p:txBody>
          <a:bodyPr lIns="0" tIns="0" rIns="0" bIns="0" rtlCol="0" anchor="t">
            <a:spAutoFit/>
          </a:bodyPr>
          <a:lstStyle/>
          <a:p>
            <a:pPr algn="l">
              <a:lnSpc>
                <a:spcPts val="7560"/>
              </a:lnSpc>
            </a:pPr>
            <a:r>
              <a:rPr lang="en-US" sz="7200" b="1" dirty="0">
                <a:solidFill>
                  <a:srgbClr val="FFFFFF"/>
                </a:solidFill>
                <a:latin typeface="Inter Bold" panose="020B0802030000000004"/>
                <a:ea typeface="Inter Bold" panose="020B0802030000000004"/>
                <a:cs typeface="Inter Bold" panose="020B0802030000000004"/>
                <a:sym typeface="Inter Bold" panose="020B0802030000000004"/>
              </a:rPr>
              <a:t>THE TEAM</a:t>
            </a:r>
            <a:endParaRPr lang="en-US" sz="7200" b="1" dirty="0">
              <a:solidFill>
                <a:srgbClr val="FFFFFF"/>
              </a:solidFill>
              <a:latin typeface="Inter Bold" panose="020B0802030000000004"/>
              <a:ea typeface="Inter Bold" panose="020B0802030000000004"/>
              <a:cs typeface="Inter Bold" panose="020B0802030000000004"/>
              <a:sym typeface="Inter Bold" panose="020B08020300000000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5" name="AutoShape 5"/>
          <p:cNvSpPr/>
          <p:nvPr/>
        </p:nvSpPr>
        <p:spPr>
          <a:xfrm>
            <a:off x="1074658" y="8563446"/>
            <a:ext cx="16138684" cy="0"/>
          </a:xfrm>
          <a:prstGeom prst="line">
            <a:avLst/>
          </a:prstGeom>
          <a:ln w="38100" cap="flat">
            <a:solidFill>
              <a:srgbClr val="17726D"/>
            </a:solidFill>
            <a:prstDash val="solid"/>
            <a:headEnd type="none" w="sm" len="sm"/>
            <a:tailEnd type="none" w="sm" len="sm"/>
          </a:ln>
        </p:spPr>
      </p:sp>
      <p:grpSp>
        <p:nvGrpSpPr>
          <p:cNvPr id="6" name="Group 6"/>
          <p:cNvGrpSpPr/>
          <p:nvPr/>
        </p:nvGrpSpPr>
        <p:grpSpPr>
          <a:xfrm>
            <a:off x="10785978" y="1231643"/>
            <a:ext cx="4758515" cy="47585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grpSp>
        <p:nvGrpSpPr>
          <p:cNvPr id="9" name="Group 9"/>
          <p:cNvGrpSpPr/>
          <p:nvPr/>
        </p:nvGrpSpPr>
        <p:grpSpPr>
          <a:xfrm>
            <a:off x="1074658" y="5553371"/>
            <a:ext cx="447675" cy="44767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grpSp>
        <p:nvGrpSpPr>
          <p:cNvPr id="13" name="Group 13"/>
          <p:cNvGrpSpPr/>
          <p:nvPr/>
        </p:nvGrpSpPr>
        <p:grpSpPr>
          <a:xfrm>
            <a:off x="15972039" y="656036"/>
            <a:ext cx="1241303" cy="575606"/>
            <a:chOff x="0" y="0"/>
            <a:chExt cx="326928" cy="151600"/>
          </a:xfrm>
        </p:grpSpPr>
        <p:sp>
          <p:nvSpPr>
            <p:cNvPr id="14" name="Freeform 14"/>
            <p:cNvSpPr/>
            <p:nvPr/>
          </p:nvSpPr>
          <p:spPr>
            <a:xfrm>
              <a:off x="0" y="0"/>
              <a:ext cx="326928" cy="151600"/>
            </a:xfrm>
            <a:custGeom>
              <a:avLst/>
              <a:gdLst/>
              <a:ahLst/>
              <a:cxnLst/>
              <a:rect l="l" t="t" r="r" b="b"/>
              <a:pathLst>
                <a:path w="326928" h="15160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id="15" name="TextBox 15"/>
            <p:cNvSpPr txBox="1"/>
            <p:nvPr/>
          </p:nvSpPr>
          <p:spPr>
            <a:xfrm>
              <a:off x="0" y="-47625"/>
              <a:ext cx="326928" cy="199225"/>
            </a:xfrm>
            <a:prstGeom prst="rect">
              <a:avLst/>
            </a:prstGeom>
          </p:spPr>
          <p:txBody>
            <a:bodyPr lIns="50800" tIns="50800" rIns="50800" bIns="50800" rtlCol="0" anchor="ctr"/>
            <a:lstStyle/>
            <a:p>
              <a:pPr algn="ctr">
                <a:lnSpc>
                  <a:spcPts val="2480"/>
                </a:lnSpc>
              </a:pPr>
            </a:p>
          </p:txBody>
        </p:sp>
      </p:grpSp>
      <p:sp>
        <p:nvSpPr>
          <p:cNvPr id="16" name="Freeform 16"/>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7" name="TextBox 17"/>
          <p:cNvSpPr txBox="1"/>
          <p:nvPr/>
        </p:nvSpPr>
        <p:spPr>
          <a:xfrm>
            <a:off x="981075" y="2884046"/>
            <a:ext cx="14166687" cy="2669325"/>
          </a:xfrm>
          <a:prstGeom prst="rect">
            <a:avLst/>
          </a:prstGeom>
        </p:spPr>
        <p:txBody>
          <a:bodyPr lIns="0" tIns="0" rIns="0" bIns="0" rtlCol="0" anchor="t">
            <a:spAutoFit/>
          </a:bodyPr>
          <a:lstStyle/>
          <a:p>
            <a:pPr algn="l">
              <a:lnSpc>
                <a:spcPts val="21875"/>
              </a:lnSpc>
            </a:pPr>
            <a:r>
              <a:rPr lang="en-US" sz="15625" b="1">
                <a:solidFill>
                  <a:srgbClr val="17726D"/>
                </a:solidFill>
                <a:latin typeface="Inter Bold" panose="020B0802030000000004"/>
                <a:ea typeface="Inter Bold" panose="020B0802030000000004"/>
                <a:cs typeface="Inter Bold" panose="020B0802030000000004"/>
                <a:sym typeface="Inter Bold" panose="020B0802030000000004"/>
              </a:rPr>
              <a:t>THANK YOU</a:t>
            </a:r>
            <a:endParaRPr lang="en-US" sz="15625" b="1">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18" name="TextBox 18"/>
          <p:cNvSpPr txBox="1"/>
          <p:nvPr/>
        </p:nvSpPr>
        <p:spPr>
          <a:xfrm>
            <a:off x="1074658" y="9213231"/>
            <a:ext cx="2012164"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Medium"/>
                <a:ea typeface="Open Sans Medium"/>
                <a:cs typeface="Open Sans Medium"/>
                <a:sym typeface="Open Sans Medium"/>
              </a:rPr>
              <a:t>+123-456-7890 </a:t>
            </a:r>
            <a:endParaRPr lang="en-US" sz="1600" b="1">
              <a:solidFill>
                <a:srgbClr val="000000"/>
              </a:solidFill>
              <a:latin typeface="Open Sans Medium"/>
              <a:ea typeface="Open Sans Medium"/>
              <a:cs typeface="Open Sans Medium"/>
              <a:sym typeface="Open Sans Medium"/>
            </a:endParaRPr>
          </a:p>
        </p:txBody>
      </p:sp>
      <p:sp>
        <p:nvSpPr>
          <p:cNvPr id="19" name="TextBox 19"/>
          <p:cNvSpPr txBox="1"/>
          <p:nvPr/>
        </p:nvSpPr>
        <p:spPr>
          <a:xfrm>
            <a:off x="1074658" y="8881603"/>
            <a:ext cx="2012164"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Bold"/>
                <a:ea typeface="Open Sans Bold"/>
                <a:cs typeface="Open Sans Bold"/>
                <a:sym typeface="Open Sans Bold"/>
              </a:rPr>
              <a:t>Telephone</a:t>
            </a:r>
            <a:endParaRPr lang="en-US" sz="1600" b="1">
              <a:solidFill>
                <a:srgbClr val="000000"/>
              </a:solidFill>
              <a:latin typeface="Open Sans Bold"/>
              <a:ea typeface="Open Sans Bold"/>
              <a:cs typeface="Open Sans Bold"/>
              <a:sym typeface="Open Sans Bold"/>
            </a:endParaRPr>
          </a:p>
        </p:txBody>
      </p:sp>
      <p:sp>
        <p:nvSpPr>
          <p:cNvPr id="20" name="TextBox 20"/>
          <p:cNvSpPr txBox="1"/>
          <p:nvPr/>
        </p:nvSpPr>
        <p:spPr>
          <a:xfrm>
            <a:off x="3575225" y="9213231"/>
            <a:ext cx="2725663" cy="605155"/>
          </a:xfrm>
          <a:prstGeom prst="rect">
            <a:avLst/>
          </a:prstGeom>
        </p:spPr>
        <p:txBody>
          <a:bodyPr lIns="0" tIns="0" rIns="0" bIns="0" rtlCol="0" anchor="t">
            <a:spAutoFit/>
          </a:bodyPr>
          <a:lstStyle/>
          <a:p>
            <a:pPr algn="just">
              <a:lnSpc>
                <a:spcPts val="2480"/>
              </a:lnSpc>
            </a:pPr>
            <a:r>
              <a:rPr lang="en-US" sz="1600">
                <a:solidFill>
                  <a:srgbClr val="000000"/>
                </a:solidFill>
                <a:latin typeface="Open Sans" panose="020B0606030504020204"/>
                <a:ea typeface="Open Sans" panose="020B0606030504020204"/>
                <a:cs typeface="Open Sans" panose="020B0606030504020204"/>
                <a:sym typeface="Open Sans" panose="020B0606030504020204"/>
              </a:rPr>
              <a:t>123 Anywhere St., Any City, </a:t>
            </a:r>
            <a:endParaRPr lang="en-US" sz="1600">
              <a:solidFill>
                <a:srgbClr val="000000"/>
              </a:solidFill>
              <a:latin typeface="Open Sans" panose="020B0606030504020204"/>
              <a:ea typeface="Open Sans" panose="020B0606030504020204"/>
              <a:cs typeface="Open Sans" panose="020B0606030504020204"/>
              <a:sym typeface="Open Sans" panose="020B0606030504020204"/>
            </a:endParaRPr>
          </a:p>
          <a:p>
            <a:pPr marL="0" lvl="0" indent="0" algn="just">
              <a:lnSpc>
                <a:spcPts val="2480"/>
              </a:lnSpc>
            </a:pPr>
            <a:r>
              <a:rPr lang="en-US" sz="1600">
                <a:solidFill>
                  <a:srgbClr val="000000"/>
                </a:solidFill>
                <a:latin typeface="Open Sans" panose="020B0606030504020204"/>
                <a:ea typeface="Open Sans" panose="020B0606030504020204"/>
                <a:cs typeface="Open Sans" panose="020B0606030504020204"/>
                <a:sym typeface="Open Sans" panose="020B0606030504020204"/>
              </a:rPr>
              <a:t>ST 12345 </a:t>
            </a:r>
            <a:endParaRPr lang="en-US" sz="16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21" name="TextBox 21"/>
          <p:cNvSpPr txBox="1"/>
          <p:nvPr/>
        </p:nvSpPr>
        <p:spPr>
          <a:xfrm>
            <a:off x="6824763" y="9213231"/>
            <a:ext cx="2868747" cy="290830"/>
          </a:xfrm>
          <a:prstGeom prst="rect">
            <a:avLst/>
          </a:prstGeom>
        </p:spPr>
        <p:txBody>
          <a:bodyPr lIns="0" tIns="0" rIns="0" bIns="0" rtlCol="0" anchor="t">
            <a:spAutoFit/>
          </a:bodyPr>
          <a:lstStyle/>
          <a:p>
            <a:pPr marL="0" lvl="0" indent="0" algn="just">
              <a:lnSpc>
                <a:spcPts val="2480"/>
              </a:lnSpc>
            </a:pPr>
            <a:r>
              <a:rPr lang="en-US" sz="1600">
                <a:solidFill>
                  <a:srgbClr val="000000"/>
                </a:solidFill>
                <a:latin typeface="Open Sans" panose="020B0606030504020204"/>
                <a:ea typeface="Open Sans" panose="020B0606030504020204"/>
                <a:cs typeface="Open Sans" panose="020B0606030504020204"/>
                <a:sym typeface="Open Sans" panose="020B0606030504020204"/>
              </a:rPr>
              <a:t>www.reallygreatsite.com </a:t>
            </a:r>
            <a:endParaRPr lang="en-US" sz="16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22" name="TextBox 22"/>
          <p:cNvSpPr txBox="1"/>
          <p:nvPr/>
        </p:nvSpPr>
        <p:spPr>
          <a:xfrm>
            <a:off x="3575225" y="8881603"/>
            <a:ext cx="2725663"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Bold"/>
                <a:ea typeface="Open Sans Bold"/>
                <a:cs typeface="Open Sans Bold"/>
                <a:sym typeface="Open Sans Bold"/>
              </a:rPr>
              <a:t>Address</a:t>
            </a:r>
            <a:endParaRPr lang="en-US" sz="1600" b="1">
              <a:solidFill>
                <a:srgbClr val="000000"/>
              </a:solidFill>
              <a:latin typeface="Open Sans Bold"/>
              <a:ea typeface="Open Sans Bold"/>
              <a:cs typeface="Open Sans Bold"/>
              <a:sym typeface="Open Sans Bold"/>
            </a:endParaRPr>
          </a:p>
        </p:txBody>
      </p:sp>
      <p:sp>
        <p:nvSpPr>
          <p:cNvPr id="23" name="TextBox 23"/>
          <p:cNvSpPr txBox="1"/>
          <p:nvPr/>
        </p:nvSpPr>
        <p:spPr>
          <a:xfrm>
            <a:off x="6824763" y="8881603"/>
            <a:ext cx="2868747" cy="290830"/>
          </a:xfrm>
          <a:prstGeom prst="rect">
            <a:avLst/>
          </a:prstGeom>
        </p:spPr>
        <p:txBody>
          <a:bodyPr lIns="0" tIns="0" rIns="0" bIns="0" rtlCol="0" anchor="t">
            <a:spAutoFit/>
          </a:bodyPr>
          <a:lstStyle/>
          <a:p>
            <a:pPr marL="0" lvl="0" indent="0" algn="just">
              <a:lnSpc>
                <a:spcPts val="2480"/>
              </a:lnSpc>
            </a:pPr>
            <a:r>
              <a:rPr lang="en-US" sz="1600" b="1">
                <a:solidFill>
                  <a:srgbClr val="000000"/>
                </a:solidFill>
                <a:latin typeface="Open Sans Bold"/>
                <a:ea typeface="Open Sans Bold"/>
                <a:cs typeface="Open Sans Bold"/>
                <a:sym typeface="Open Sans Bold"/>
              </a:rPr>
              <a:t>Website</a:t>
            </a:r>
            <a:endParaRPr lang="en-US" sz="1600" b="1">
              <a:solidFill>
                <a:srgbClr val="000000"/>
              </a:solidFill>
              <a:latin typeface="Open Sans Bold"/>
              <a:ea typeface="Open Sans Bold"/>
              <a:cs typeface="Open Sans Bold"/>
              <a:sym typeface="Open Sans Bold"/>
            </a:endParaRPr>
          </a:p>
        </p:txBody>
      </p:sp>
      <p:sp>
        <p:nvSpPr>
          <p:cNvPr id="24" name="TextBox 24"/>
          <p:cNvSpPr txBox="1"/>
          <p:nvPr/>
        </p:nvSpPr>
        <p:spPr>
          <a:xfrm>
            <a:off x="14344595" y="8862553"/>
            <a:ext cx="2868747" cy="368301"/>
          </a:xfrm>
          <a:prstGeom prst="rect">
            <a:avLst/>
          </a:prstGeom>
        </p:spPr>
        <p:txBody>
          <a:bodyPr lIns="0" tIns="0" rIns="0" bIns="0" rtlCol="0" anchor="t">
            <a:spAutoFit/>
          </a:bodyPr>
          <a:lstStyle/>
          <a:p>
            <a:pPr marL="0" lvl="0" indent="0" algn="r">
              <a:lnSpc>
                <a:spcPts val="3100"/>
              </a:lnSpc>
            </a:pPr>
            <a:r>
              <a:rPr lang="en-US" sz="2000" b="1">
                <a:solidFill>
                  <a:srgbClr val="000000"/>
                </a:solidFill>
                <a:latin typeface="Open Sans Bold"/>
                <a:ea typeface="Open Sans Bold"/>
                <a:cs typeface="Open Sans Bold"/>
                <a:sym typeface="Open Sans Bold"/>
              </a:rPr>
              <a:t>December 2023</a:t>
            </a:r>
            <a:endParaRPr lang="en-US" sz="2000" b="1">
              <a:solidFill>
                <a:srgbClr val="000000"/>
              </a:solidFill>
              <a:latin typeface="Open Sans Bold"/>
              <a:ea typeface="Open Sans Bold"/>
              <a:cs typeface="Open Sans Bold"/>
              <a:sym typeface="Open Sans Bold"/>
            </a:endParaRPr>
          </a:p>
        </p:txBody>
      </p:sp>
      <p:sp>
        <p:nvSpPr>
          <p:cNvPr id="25" name="TextBox 25"/>
          <p:cNvSpPr txBox="1"/>
          <p:nvPr/>
        </p:nvSpPr>
        <p:spPr>
          <a:xfrm>
            <a:off x="1690843" y="5507968"/>
            <a:ext cx="8069342" cy="481330"/>
          </a:xfrm>
          <a:prstGeom prst="rect">
            <a:avLst/>
          </a:prstGeom>
        </p:spPr>
        <p:txBody>
          <a:bodyPr lIns="0" tIns="0" rIns="0" bIns="0" rtlCol="0" anchor="t">
            <a:spAutoFit/>
          </a:bodyPr>
          <a:lstStyle/>
          <a:p>
            <a:pPr marL="0" lvl="0" indent="0" algn="l">
              <a:lnSpc>
                <a:spcPts val="3920"/>
              </a:lnSpc>
            </a:pPr>
            <a:r>
              <a:rPr lang="en-US" sz="2800" b="1" spc="207">
                <a:solidFill>
                  <a:srgbClr val="000000"/>
                </a:solidFill>
                <a:latin typeface="Open Sans Semi-Bold"/>
                <a:ea typeface="Open Sans Semi-Bold"/>
                <a:cs typeface="Open Sans Semi-Bold"/>
                <a:sym typeface="Open Sans Semi-Bold"/>
              </a:rPr>
              <a:t>FOR YOUR NICE ATTENTION</a:t>
            </a:r>
            <a:endParaRPr lang="en-US" sz="2800" b="1" spc="207">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270195" y="0"/>
            <a:ext cx="5017805" cy="10287000"/>
            <a:chOff x="0" y="0"/>
            <a:chExt cx="1321562" cy="2709333"/>
          </a:xfrm>
        </p:grpSpPr>
        <p:sp>
          <p:nvSpPr>
            <p:cNvPr id="3" name="Freeform 3"/>
            <p:cNvSpPr/>
            <p:nvPr/>
          </p:nvSpPr>
          <p:spPr>
            <a:xfrm>
              <a:off x="0" y="0"/>
              <a:ext cx="1321562" cy="2709333"/>
            </a:xfrm>
            <a:custGeom>
              <a:avLst/>
              <a:gdLst/>
              <a:ahLst/>
              <a:cxnLst/>
              <a:rect l="l" t="t" r="r" b="b"/>
              <a:pathLst>
                <a:path w="1321562" h="2709333">
                  <a:moveTo>
                    <a:pt x="0" y="0"/>
                  </a:moveTo>
                  <a:lnTo>
                    <a:pt x="1321562" y="0"/>
                  </a:lnTo>
                  <a:lnTo>
                    <a:pt x="1321562" y="2709333"/>
                  </a:lnTo>
                  <a:lnTo>
                    <a:pt x="0" y="2709333"/>
                  </a:lnTo>
                  <a:close/>
                </a:path>
              </a:pathLst>
            </a:custGeom>
            <a:solidFill>
              <a:srgbClr val="17726D"/>
            </a:solidFill>
          </p:spPr>
        </p:sp>
        <p:sp>
          <p:nvSpPr>
            <p:cNvPr id="4" name="TextBox 4"/>
            <p:cNvSpPr txBox="1"/>
            <p:nvPr/>
          </p:nvSpPr>
          <p:spPr>
            <a:xfrm>
              <a:off x="0" y="-47625"/>
              <a:ext cx="1321562" cy="2756958"/>
            </a:xfrm>
            <a:prstGeom prst="rect">
              <a:avLst/>
            </a:prstGeom>
          </p:spPr>
          <p:txBody>
            <a:bodyPr lIns="50800" tIns="50800" rIns="50800" bIns="50800" rtlCol="0" anchor="ctr"/>
            <a:lstStyle/>
            <a:p>
              <a:pPr algn="ctr">
                <a:lnSpc>
                  <a:spcPts val="2480"/>
                </a:lnSpc>
              </a:pPr>
            </a:p>
          </p:txBody>
        </p:sp>
      </p:grpSp>
      <p:grpSp>
        <p:nvGrpSpPr>
          <p:cNvPr id="5" name="Group 5"/>
          <p:cNvGrpSpPr/>
          <p:nvPr/>
        </p:nvGrpSpPr>
        <p:grpSpPr>
          <a:xfrm>
            <a:off x="17259300" y="9151339"/>
            <a:ext cx="1028700" cy="1135661"/>
            <a:chOff x="0" y="0"/>
            <a:chExt cx="270933" cy="299104"/>
          </a:xfrm>
        </p:grpSpPr>
        <p:sp>
          <p:nvSpPr>
            <p:cNvPr id="6" name="Freeform 6"/>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sp>
        <p:sp>
          <p:nvSpPr>
            <p:cNvPr id="7" name="TextBox 7"/>
            <p:cNvSpPr txBox="1"/>
            <p:nvPr/>
          </p:nvSpPr>
          <p:spPr>
            <a:xfrm>
              <a:off x="0" y="-47625"/>
              <a:ext cx="270933" cy="346729"/>
            </a:xfrm>
            <a:prstGeom prst="rect">
              <a:avLst/>
            </a:prstGeom>
          </p:spPr>
          <p:txBody>
            <a:bodyPr lIns="50800" tIns="50800" rIns="50800" bIns="50800" rtlCol="0" anchor="ctr"/>
            <a:lstStyle/>
            <a:p>
              <a:pPr algn="ctr">
                <a:lnSpc>
                  <a:spcPts val="2480"/>
                </a:lnSpc>
              </a:pPr>
            </a:p>
          </p:txBody>
        </p:sp>
      </p:grpSp>
      <p:grpSp>
        <p:nvGrpSpPr>
          <p:cNvPr id="8" name="Group 8"/>
          <p:cNvGrpSpPr/>
          <p:nvPr/>
        </p:nvGrpSpPr>
        <p:grpSpPr>
          <a:xfrm>
            <a:off x="10866642" y="0"/>
            <a:ext cx="1028700" cy="1135661"/>
            <a:chOff x="0" y="0"/>
            <a:chExt cx="270933" cy="299104"/>
          </a:xfrm>
        </p:grpSpPr>
        <p:sp>
          <p:nvSpPr>
            <p:cNvPr id="9" name="Freeform 9"/>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sp>
        <p:sp>
          <p:nvSpPr>
            <p:cNvPr id="10" name="TextBox 10"/>
            <p:cNvSpPr txBox="1"/>
            <p:nvPr/>
          </p:nvSpPr>
          <p:spPr>
            <a:xfrm>
              <a:off x="0" y="-47625"/>
              <a:ext cx="270933" cy="346729"/>
            </a:xfrm>
            <a:prstGeom prst="rect">
              <a:avLst/>
            </a:prstGeom>
          </p:spPr>
          <p:txBody>
            <a:bodyPr lIns="50800" tIns="50800" rIns="50800" bIns="50800" rtlCol="0" anchor="ctr"/>
            <a:lstStyle/>
            <a:p>
              <a:pPr algn="ctr">
                <a:lnSpc>
                  <a:spcPts val="2480"/>
                </a:lnSpc>
              </a:pPr>
            </a:p>
          </p:txBody>
        </p:sp>
      </p:grpSp>
      <p:grpSp>
        <p:nvGrpSpPr>
          <p:cNvPr id="13" name="Group 13"/>
          <p:cNvGrpSpPr/>
          <p:nvPr/>
        </p:nvGrpSpPr>
        <p:grpSpPr>
          <a:xfrm>
            <a:off x="3268930" y="-1565593"/>
            <a:ext cx="5402508" cy="540250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15" name="TextBox 15"/>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16" name="TextBox 16"/>
          <p:cNvSpPr txBox="1"/>
          <p:nvPr/>
        </p:nvSpPr>
        <p:spPr>
          <a:xfrm>
            <a:off x="1028700" y="1133475"/>
            <a:ext cx="7158103"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panose="020B0802030000000004"/>
                <a:ea typeface="Inter Bold" panose="020B0802030000000004"/>
                <a:cs typeface="Inter Bold" panose="020B0802030000000004"/>
                <a:sym typeface="Inter Bold" panose="020B0802030000000004"/>
              </a:rPr>
              <a:t>ABOUT US</a:t>
            </a:r>
            <a:endParaRPr lang="en-US" sz="7200" b="1">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17" name="TextBox 17"/>
          <p:cNvSpPr txBox="1"/>
          <p:nvPr/>
        </p:nvSpPr>
        <p:spPr>
          <a:xfrm>
            <a:off x="1028700" y="2080260"/>
            <a:ext cx="6818840" cy="43053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Semi-Bold"/>
                <a:ea typeface="Open Sans Semi-Bold"/>
                <a:cs typeface="Open Sans Semi-Bold"/>
                <a:sym typeface="Open Sans Semi-Bold"/>
              </a:rPr>
              <a:t>WE ARE KEVTECHHH</a:t>
            </a:r>
            <a:endParaRPr lang="en-US" sz="2400" b="1" spc="177">
              <a:solidFill>
                <a:srgbClr val="000000"/>
              </a:solidFill>
              <a:latin typeface="Open Sans Semi-Bold"/>
              <a:ea typeface="Open Sans Semi-Bold"/>
              <a:cs typeface="Open Sans Semi-Bold"/>
              <a:sym typeface="Open Sans Semi-Bold"/>
            </a:endParaRPr>
          </a:p>
        </p:txBody>
      </p:sp>
      <p:sp>
        <p:nvSpPr>
          <p:cNvPr id="18" name="AutoShape 18"/>
          <p:cNvSpPr/>
          <p:nvPr/>
        </p:nvSpPr>
        <p:spPr>
          <a:xfrm>
            <a:off x="1085850" y="2994092"/>
            <a:ext cx="0" cy="1442010"/>
          </a:xfrm>
          <a:prstGeom prst="line">
            <a:avLst/>
          </a:prstGeom>
          <a:ln w="76200" cap="flat">
            <a:solidFill>
              <a:srgbClr val="EAE4D2"/>
            </a:solidFill>
            <a:prstDash val="solid"/>
            <a:headEnd type="none" w="sm" len="sm"/>
            <a:tailEnd type="none" w="sm" len="sm"/>
          </a:ln>
        </p:spPr>
      </p:sp>
      <p:sp>
        <p:nvSpPr>
          <p:cNvPr id="19" name="TextBox 19"/>
          <p:cNvSpPr txBox="1"/>
          <p:nvPr/>
        </p:nvSpPr>
        <p:spPr>
          <a:xfrm>
            <a:off x="1028700" y="4911952"/>
            <a:ext cx="9882968" cy="3250565"/>
          </a:xfrm>
          <a:prstGeom prst="rect">
            <a:avLst/>
          </a:prstGeom>
        </p:spPr>
        <p:txBody>
          <a:bodyPr lIns="0" tIns="0" rIns="0" bIns="0" rtlCol="0" anchor="t">
            <a:spAutoFit/>
          </a:bodyPr>
          <a:lstStyle/>
          <a:p>
            <a:pPr algn="just">
              <a:lnSpc>
                <a:spcPts val="4225"/>
              </a:lnSpc>
            </a:pPr>
            <a:r>
              <a:rPr lang="en-US" sz="2400" spc="96">
                <a:solidFill>
                  <a:srgbClr val="000000"/>
                </a:solidFill>
                <a:latin typeface="Open Sans" panose="020B0606030504020204"/>
                <a:ea typeface="Open Sans" panose="020B0606030504020204"/>
                <a:cs typeface="Open Sans" panose="020B0606030504020204"/>
                <a:sym typeface="Open Sans" panose="020B0606030504020204"/>
              </a:rPr>
              <a:t>at kevtech, we are a tech minded company dedicated at coming up with solutions to ensure that there is safety and productivity in day to day life. we ensure that we build solutions to manage road safety and minimise loses that has resulted to loss of lives and property due to increased number of accidents all over the world.</a:t>
            </a:r>
            <a:endParaRPr lang="en-US" sz="2400" spc="96">
              <a:solidFill>
                <a:srgbClr val="000000"/>
              </a:solidFill>
              <a:latin typeface="Open Sans" panose="020B0606030504020204"/>
              <a:ea typeface="Open Sans" panose="020B0606030504020204"/>
              <a:cs typeface="Open Sans" panose="020B0606030504020204"/>
              <a:sym typeface="Open Sans" panose="020B0606030504020204"/>
            </a:endParaRPr>
          </a:p>
        </p:txBody>
      </p:sp>
      <p:grpSp>
        <p:nvGrpSpPr>
          <p:cNvPr id="20" name="Group 20"/>
          <p:cNvGrpSpPr/>
          <p:nvPr/>
        </p:nvGrpSpPr>
        <p:grpSpPr>
          <a:xfrm>
            <a:off x="10196488" y="1215940"/>
            <a:ext cx="715180" cy="715180"/>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id="22" name="TextBox 22"/>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pic>
        <p:nvPicPr>
          <p:cNvPr id="23" name="Picture 22" descr="tech2"/>
          <p:cNvPicPr>
            <a:picLocks noChangeAspect="1"/>
          </p:cNvPicPr>
          <p:nvPr/>
        </p:nvPicPr>
        <p:blipFill>
          <a:blip r:embed="rId1"/>
          <a:stretch>
            <a:fillRect/>
          </a:stretch>
        </p:blipFill>
        <p:spPr>
          <a:xfrm>
            <a:off x="13335635" y="62230"/>
            <a:ext cx="5003165" cy="102031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757868"/>
            <a:ext cx="18288000" cy="4529132"/>
            <a:chOff x="0" y="0"/>
            <a:chExt cx="4816593" cy="1192858"/>
          </a:xfrm>
        </p:grpSpPr>
        <p:sp>
          <p:nvSpPr>
            <p:cNvPr id="3" name="Freeform 3"/>
            <p:cNvSpPr/>
            <p:nvPr/>
          </p:nvSpPr>
          <p:spPr>
            <a:xfrm>
              <a:off x="0" y="0"/>
              <a:ext cx="4816592" cy="1192858"/>
            </a:xfrm>
            <a:custGeom>
              <a:avLst/>
              <a:gdLst/>
              <a:ahLst/>
              <a:cxnLst/>
              <a:rect l="l" t="t" r="r" b="b"/>
              <a:pathLst>
                <a:path w="4816592" h="1192858">
                  <a:moveTo>
                    <a:pt x="0" y="0"/>
                  </a:moveTo>
                  <a:lnTo>
                    <a:pt x="4816592" y="0"/>
                  </a:lnTo>
                  <a:lnTo>
                    <a:pt x="4816592" y="1192858"/>
                  </a:lnTo>
                  <a:lnTo>
                    <a:pt x="0" y="1192858"/>
                  </a:lnTo>
                  <a:close/>
                </a:path>
              </a:pathLst>
            </a:custGeom>
            <a:solidFill>
              <a:srgbClr val="17726D"/>
            </a:solidFill>
          </p:spPr>
        </p:sp>
        <p:sp>
          <p:nvSpPr>
            <p:cNvPr id="4" name="TextBox 4"/>
            <p:cNvSpPr txBox="1"/>
            <p:nvPr/>
          </p:nvSpPr>
          <p:spPr>
            <a:xfrm>
              <a:off x="0" y="-47625"/>
              <a:ext cx="4816593" cy="1240483"/>
            </a:xfrm>
            <a:prstGeom prst="rect">
              <a:avLst/>
            </a:prstGeom>
          </p:spPr>
          <p:txBody>
            <a:bodyPr lIns="50800" tIns="50800" rIns="50800" bIns="50800" rtlCol="0" anchor="ctr"/>
            <a:lstStyle/>
            <a:p>
              <a:pPr algn="ctr">
                <a:lnSpc>
                  <a:spcPts val="2480"/>
                </a:lnSpc>
              </a:pPr>
            </a:p>
          </p:txBody>
        </p:sp>
      </p:grpSp>
      <p:grpSp>
        <p:nvGrpSpPr>
          <p:cNvPr id="7" name="Group 7"/>
          <p:cNvGrpSpPr/>
          <p:nvPr/>
        </p:nvGrpSpPr>
        <p:grpSpPr>
          <a:xfrm>
            <a:off x="15853048" y="-912528"/>
            <a:ext cx="3803190" cy="380319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10" name="TextBox 10"/>
          <p:cNvSpPr txBox="1"/>
          <p:nvPr/>
        </p:nvSpPr>
        <p:spPr>
          <a:xfrm>
            <a:off x="7830382" y="600369"/>
            <a:ext cx="9552743"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panose="020B0802030000000004"/>
                <a:ea typeface="Inter Bold" panose="020B0802030000000004"/>
                <a:cs typeface="Inter Bold" panose="020B0802030000000004"/>
                <a:sym typeface="Inter Bold" panose="020B0802030000000004"/>
              </a:rPr>
              <a:t>WHAT WE BELIEVE</a:t>
            </a:r>
            <a:endParaRPr lang="en-US" sz="7200" b="1">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11" name="TextBox 11"/>
          <p:cNvSpPr txBox="1"/>
          <p:nvPr/>
        </p:nvSpPr>
        <p:spPr>
          <a:xfrm>
            <a:off x="7830382" y="2621422"/>
            <a:ext cx="3664643" cy="481330"/>
          </a:xfrm>
          <a:prstGeom prst="rect">
            <a:avLst/>
          </a:prstGeom>
        </p:spPr>
        <p:txBody>
          <a:bodyPr lIns="0" tIns="0" rIns="0" bIns="0" rtlCol="0" anchor="t">
            <a:spAutoFit/>
          </a:bodyPr>
          <a:lstStyle/>
          <a:p>
            <a:pPr algn="l">
              <a:lnSpc>
                <a:spcPts val="3920"/>
              </a:lnSpc>
            </a:pPr>
            <a:r>
              <a:rPr lang="en-US" sz="2800" b="1" spc="139">
                <a:solidFill>
                  <a:srgbClr val="17726D"/>
                </a:solidFill>
                <a:latin typeface="Inter Ultra-Bold" panose="02000503000000020004"/>
                <a:ea typeface="Inter Ultra-Bold" panose="02000503000000020004"/>
                <a:cs typeface="Inter Ultra-Bold" panose="02000503000000020004"/>
                <a:sym typeface="Inter Ultra-Bold" panose="02000503000000020004"/>
              </a:rPr>
              <a:t>VISION</a:t>
            </a:r>
            <a:endParaRPr lang="en-US" sz="2800" b="1" spc="139">
              <a:solidFill>
                <a:srgbClr val="17726D"/>
              </a:solidFill>
              <a:latin typeface="Inter Ultra-Bold" panose="02000503000000020004"/>
              <a:ea typeface="Inter Ultra-Bold" panose="02000503000000020004"/>
              <a:cs typeface="Inter Ultra-Bold" panose="02000503000000020004"/>
              <a:sym typeface="Inter Ultra-Bold" panose="02000503000000020004"/>
            </a:endParaRPr>
          </a:p>
        </p:txBody>
      </p:sp>
      <p:sp>
        <p:nvSpPr>
          <p:cNvPr id="12" name="TextBox 12"/>
          <p:cNvSpPr txBox="1"/>
          <p:nvPr/>
        </p:nvSpPr>
        <p:spPr>
          <a:xfrm>
            <a:off x="7830382" y="6071108"/>
            <a:ext cx="3664643" cy="481330"/>
          </a:xfrm>
          <a:prstGeom prst="rect">
            <a:avLst/>
          </a:prstGeom>
        </p:spPr>
        <p:txBody>
          <a:bodyPr lIns="0" tIns="0" rIns="0" bIns="0" rtlCol="0" anchor="t">
            <a:spAutoFit/>
          </a:bodyPr>
          <a:lstStyle/>
          <a:p>
            <a:pPr algn="l">
              <a:lnSpc>
                <a:spcPts val="3920"/>
              </a:lnSpc>
            </a:pPr>
            <a:r>
              <a:rPr lang="en-US" sz="2800" b="1" spc="139">
                <a:solidFill>
                  <a:srgbClr val="FFFFFF"/>
                </a:solidFill>
                <a:latin typeface="Inter Ultra-Bold" panose="02000503000000020004"/>
                <a:ea typeface="Inter Ultra-Bold" panose="02000503000000020004"/>
                <a:cs typeface="Inter Ultra-Bold" panose="02000503000000020004"/>
                <a:sym typeface="Inter Ultra-Bold" panose="02000503000000020004"/>
              </a:rPr>
              <a:t>MISSION</a:t>
            </a:r>
            <a:endParaRPr lang="en-US" sz="2800" b="1" spc="139">
              <a:solidFill>
                <a:srgbClr val="FFFFFF"/>
              </a:solidFill>
              <a:latin typeface="Inter Ultra-Bold" panose="02000503000000020004"/>
              <a:ea typeface="Inter Ultra-Bold" panose="02000503000000020004"/>
              <a:cs typeface="Inter Ultra-Bold" panose="02000503000000020004"/>
              <a:sym typeface="Inter Ultra-Bold" panose="02000503000000020004"/>
            </a:endParaRPr>
          </a:p>
        </p:txBody>
      </p:sp>
      <p:sp>
        <p:nvSpPr>
          <p:cNvPr id="13" name="TextBox 13"/>
          <p:cNvSpPr txBox="1"/>
          <p:nvPr/>
        </p:nvSpPr>
        <p:spPr>
          <a:xfrm>
            <a:off x="7830382" y="1547154"/>
            <a:ext cx="6818840" cy="39624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Semi-Bold"/>
                <a:ea typeface="Open Sans Semi-Bold"/>
                <a:cs typeface="Open Sans Semi-Bold"/>
                <a:sym typeface="Open Sans Semi-Bold"/>
              </a:rPr>
              <a:t>ABOUT OUR VISION AND MISSION</a:t>
            </a:r>
            <a:endParaRPr lang="en-US" sz="2400" b="1" spc="177">
              <a:solidFill>
                <a:srgbClr val="000000"/>
              </a:solidFill>
              <a:latin typeface="Open Sans Semi-Bold"/>
              <a:ea typeface="Open Sans Semi-Bold"/>
              <a:cs typeface="Open Sans Semi-Bold"/>
              <a:sym typeface="Open Sans Semi-Bold"/>
            </a:endParaRPr>
          </a:p>
        </p:txBody>
      </p:sp>
      <p:sp>
        <p:nvSpPr>
          <p:cNvPr id="14" name="TextBox 14"/>
          <p:cNvSpPr txBox="1"/>
          <p:nvPr/>
        </p:nvSpPr>
        <p:spPr>
          <a:xfrm>
            <a:off x="7830382" y="3188477"/>
            <a:ext cx="9349862" cy="1624965"/>
          </a:xfrm>
          <a:prstGeom prst="rect">
            <a:avLst/>
          </a:prstGeom>
        </p:spPr>
        <p:txBody>
          <a:bodyPr lIns="0" tIns="0" rIns="0" bIns="0" rtlCol="0" anchor="t">
            <a:spAutoFit/>
          </a:bodyPr>
          <a:lstStyle/>
          <a:p>
            <a:pPr marL="0" lvl="0" indent="0" algn="just">
              <a:lnSpc>
                <a:spcPts val="4225"/>
              </a:lnSpc>
            </a:pPr>
            <a:r>
              <a:rPr lang="en-US" sz="2400" spc="96">
                <a:solidFill>
                  <a:srgbClr val="000000"/>
                </a:solidFill>
                <a:latin typeface="Open Sans" panose="020B0606030504020204"/>
                <a:ea typeface="Open Sans" panose="020B0606030504020204"/>
                <a:cs typeface="Open Sans" panose="020B0606030504020204"/>
                <a:sym typeface="Open Sans" panose="020B0606030504020204"/>
              </a:rPr>
              <a:t>our vision is to be safety champions and ensure that no lives are lost on the roads and that no property is  destroyed as a result of accidents.</a:t>
            </a:r>
            <a:endParaRPr lang="en-US" sz="2400" spc="96">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15" name="TextBox 15"/>
          <p:cNvSpPr txBox="1"/>
          <p:nvPr/>
        </p:nvSpPr>
        <p:spPr>
          <a:xfrm>
            <a:off x="7830382" y="6638163"/>
            <a:ext cx="9349862" cy="1624965"/>
          </a:xfrm>
          <a:prstGeom prst="rect">
            <a:avLst/>
          </a:prstGeom>
        </p:spPr>
        <p:txBody>
          <a:bodyPr lIns="0" tIns="0" rIns="0" bIns="0" rtlCol="0" anchor="t">
            <a:spAutoFit/>
          </a:bodyPr>
          <a:lstStyle/>
          <a:p>
            <a:pPr marL="0" lvl="0" indent="0" algn="just">
              <a:lnSpc>
                <a:spcPts val="4225"/>
              </a:lnSpc>
            </a:pPr>
            <a:r>
              <a:rPr lang="en-US" sz="2400" spc="96">
                <a:solidFill>
                  <a:srgbClr val="FFFFFF"/>
                </a:solidFill>
                <a:latin typeface="Open Sans" panose="020B0606030504020204"/>
                <a:ea typeface="Open Sans" panose="020B0606030504020204"/>
                <a:cs typeface="Open Sans" panose="020B0606030504020204"/>
                <a:sym typeface="Open Sans" panose="020B0606030504020204"/>
              </a:rPr>
              <a:t>Our mission is to deliver solutions that will be able to monitor the status on the roads and also produce electronic gadgets both for efficiency and customer satisfaction.</a:t>
            </a:r>
            <a:endParaRPr lang="en-US" sz="2400" spc="96">
              <a:solidFill>
                <a:srgbClr val="FFFFFF"/>
              </a:solidFill>
              <a:latin typeface="Open Sans" panose="020B0606030504020204"/>
              <a:ea typeface="Open Sans" panose="020B0606030504020204"/>
              <a:cs typeface="Open Sans" panose="020B0606030504020204"/>
              <a:sym typeface="Open Sans" panose="020B0606030504020204"/>
            </a:endParaRPr>
          </a:p>
        </p:txBody>
      </p:sp>
      <p:grpSp>
        <p:nvGrpSpPr>
          <p:cNvPr id="16" name="Group 16"/>
          <p:cNvGrpSpPr/>
          <p:nvPr/>
        </p:nvGrpSpPr>
        <p:grpSpPr>
          <a:xfrm>
            <a:off x="0" y="9258300"/>
            <a:ext cx="1028700" cy="1028700"/>
            <a:chOff x="0" y="0"/>
            <a:chExt cx="270933" cy="270933"/>
          </a:xfrm>
        </p:grpSpPr>
        <p:sp>
          <p:nvSpPr>
            <p:cNvPr id="17" name="Freeform 17"/>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EAE4D2"/>
            </a:solidFill>
          </p:spPr>
        </p:sp>
        <p:sp>
          <p:nvSpPr>
            <p:cNvPr id="18" name="TextBox 18"/>
            <p:cNvSpPr txBox="1"/>
            <p:nvPr/>
          </p:nvSpPr>
          <p:spPr>
            <a:xfrm>
              <a:off x="0" y="-47625"/>
              <a:ext cx="270933" cy="318558"/>
            </a:xfrm>
            <a:prstGeom prst="rect">
              <a:avLst/>
            </a:prstGeom>
          </p:spPr>
          <p:txBody>
            <a:bodyPr lIns="50800" tIns="50800" rIns="50800" bIns="50800" rtlCol="0" anchor="ctr"/>
            <a:lstStyle/>
            <a:p>
              <a:pPr algn="ctr">
                <a:lnSpc>
                  <a:spcPts val="2480"/>
                </a:lnSpc>
              </a:pPr>
            </a:p>
          </p:txBody>
        </p:sp>
      </p:grpSp>
      <p:pic>
        <p:nvPicPr>
          <p:cNvPr id="19" name="Picture 18" descr="Tech-Innovations-December-2021"/>
          <p:cNvPicPr>
            <a:picLocks noChangeAspect="1"/>
          </p:cNvPicPr>
          <p:nvPr/>
        </p:nvPicPr>
        <p:blipFill>
          <a:blip r:embed="rId1"/>
          <a:stretch>
            <a:fillRect/>
          </a:stretch>
        </p:blipFill>
        <p:spPr>
          <a:xfrm>
            <a:off x="44450" y="102870"/>
            <a:ext cx="7673975" cy="100704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192296" y="219075"/>
            <a:ext cx="5653390" cy="10287000"/>
            <a:chOff x="0" y="0"/>
            <a:chExt cx="1488959" cy="2709333"/>
          </a:xfrm>
        </p:grpSpPr>
        <p:sp>
          <p:nvSpPr>
            <p:cNvPr id="3" name="Freeform 3"/>
            <p:cNvSpPr/>
            <p:nvPr/>
          </p:nvSpPr>
          <p:spPr>
            <a:xfrm>
              <a:off x="0" y="0"/>
              <a:ext cx="1488959" cy="2709333"/>
            </a:xfrm>
            <a:custGeom>
              <a:avLst/>
              <a:gdLst/>
              <a:ahLst/>
              <a:cxnLst/>
              <a:rect l="l" t="t" r="r" b="b"/>
              <a:pathLst>
                <a:path w="1488959" h="2709333">
                  <a:moveTo>
                    <a:pt x="0" y="0"/>
                  </a:moveTo>
                  <a:lnTo>
                    <a:pt x="1488959" y="0"/>
                  </a:lnTo>
                  <a:lnTo>
                    <a:pt x="1488959" y="2709333"/>
                  </a:lnTo>
                  <a:lnTo>
                    <a:pt x="0" y="2709333"/>
                  </a:lnTo>
                  <a:close/>
                </a:path>
              </a:pathLst>
            </a:custGeom>
            <a:solidFill>
              <a:srgbClr val="F6F6F6"/>
            </a:solidFill>
          </p:spPr>
        </p:sp>
        <p:sp>
          <p:nvSpPr>
            <p:cNvPr id="4" name="TextBox 4"/>
            <p:cNvSpPr txBox="1"/>
            <p:nvPr/>
          </p:nvSpPr>
          <p:spPr>
            <a:xfrm>
              <a:off x="0" y="-47625"/>
              <a:ext cx="1488959" cy="2756958"/>
            </a:xfrm>
            <a:prstGeom prst="rect">
              <a:avLst/>
            </a:prstGeom>
          </p:spPr>
          <p:txBody>
            <a:bodyPr lIns="50800" tIns="50800" rIns="50800" bIns="50800" rtlCol="0" anchor="ctr"/>
            <a:lstStyle/>
            <a:p>
              <a:pPr algn="ctr">
                <a:lnSpc>
                  <a:spcPts val="2480"/>
                </a:lnSpc>
              </a:pPr>
            </a:p>
          </p:txBody>
        </p:sp>
      </p:grpSp>
      <p:grpSp>
        <p:nvGrpSpPr>
          <p:cNvPr id="7" name="Group 7"/>
          <p:cNvGrpSpPr/>
          <p:nvPr/>
        </p:nvGrpSpPr>
        <p:grpSpPr>
          <a:xfrm>
            <a:off x="839945" y="2796715"/>
            <a:ext cx="877649" cy="87764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9" name="TextBox 9"/>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01</a:t>
              </a:r>
              <a:endParaRPr lang="en-US" sz="3000" b="1">
                <a:solidFill>
                  <a:srgbClr val="17726D"/>
                </a:solidFill>
                <a:latin typeface="Inter Bold" panose="020B0802030000000004"/>
                <a:ea typeface="Inter Bold" panose="020B0802030000000004"/>
                <a:cs typeface="Inter Bold" panose="020B0802030000000004"/>
                <a:sym typeface="Inter Bold" panose="020B0802030000000004"/>
              </a:endParaRPr>
            </a:p>
          </p:txBody>
        </p:sp>
      </p:grpSp>
      <p:grpSp>
        <p:nvGrpSpPr>
          <p:cNvPr id="10" name="Group 10"/>
          <p:cNvGrpSpPr/>
          <p:nvPr/>
        </p:nvGrpSpPr>
        <p:grpSpPr>
          <a:xfrm>
            <a:off x="839945" y="6406654"/>
            <a:ext cx="877649" cy="877649"/>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12" name="TextBox 12"/>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02</a:t>
              </a:r>
              <a:endParaRPr lang="en-US" sz="3000" b="1">
                <a:solidFill>
                  <a:srgbClr val="17726D"/>
                </a:solidFill>
                <a:latin typeface="Inter Bold" panose="020B0802030000000004"/>
                <a:ea typeface="Inter Bold" panose="020B0802030000000004"/>
                <a:cs typeface="Inter Bold" panose="020B0802030000000004"/>
                <a:sym typeface="Inter Bold" panose="020B0802030000000004"/>
              </a:endParaRPr>
            </a:p>
          </p:txBody>
        </p:sp>
      </p:grpSp>
      <p:grpSp>
        <p:nvGrpSpPr>
          <p:cNvPr id="13" name="Group 13"/>
          <p:cNvGrpSpPr/>
          <p:nvPr/>
        </p:nvGrpSpPr>
        <p:grpSpPr>
          <a:xfrm>
            <a:off x="9590495" y="6406654"/>
            <a:ext cx="877649" cy="87764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15" name="TextBox 15"/>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03</a:t>
              </a:r>
              <a:endParaRPr lang="en-US" sz="3000" b="1">
                <a:solidFill>
                  <a:srgbClr val="17726D"/>
                </a:solidFill>
                <a:latin typeface="Inter Bold" panose="020B0802030000000004"/>
                <a:ea typeface="Inter Bold" panose="020B0802030000000004"/>
                <a:cs typeface="Inter Bold" panose="020B0802030000000004"/>
                <a:sym typeface="Inter Bold" panose="020B0802030000000004"/>
              </a:endParaRPr>
            </a:p>
          </p:txBody>
        </p:sp>
      </p:grpSp>
      <p:grpSp>
        <p:nvGrpSpPr>
          <p:cNvPr id="16" name="Group 16"/>
          <p:cNvGrpSpPr/>
          <p:nvPr/>
        </p:nvGrpSpPr>
        <p:grpSpPr>
          <a:xfrm>
            <a:off x="17400866" y="0"/>
            <a:ext cx="863406" cy="1914819"/>
            <a:chOff x="0" y="0"/>
            <a:chExt cx="227399" cy="504314"/>
          </a:xfrm>
        </p:grpSpPr>
        <p:sp>
          <p:nvSpPr>
            <p:cNvPr id="17" name="Freeform 17"/>
            <p:cNvSpPr/>
            <p:nvPr/>
          </p:nvSpPr>
          <p:spPr>
            <a:xfrm>
              <a:off x="0" y="0"/>
              <a:ext cx="227399" cy="504314"/>
            </a:xfrm>
            <a:custGeom>
              <a:avLst/>
              <a:gdLst/>
              <a:ahLst/>
              <a:cxnLst/>
              <a:rect l="l" t="t" r="r" b="b"/>
              <a:pathLst>
                <a:path w="227399" h="504314">
                  <a:moveTo>
                    <a:pt x="0" y="0"/>
                  </a:moveTo>
                  <a:lnTo>
                    <a:pt x="227399" y="0"/>
                  </a:lnTo>
                  <a:lnTo>
                    <a:pt x="227399" y="504314"/>
                  </a:lnTo>
                  <a:lnTo>
                    <a:pt x="0" y="504314"/>
                  </a:lnTo>
                  <a:close/>
                </a:path>
              </a:pathLst>
            </a:custGeom>
            <a:solidFill>
              <a:srgbClr val="17726D"/>
            </a:solidFill>
          </p:spPr>
        </p:sp>
        <p:sp>
          <p:nvSpPr>
            <p:cNvPr id="18" name="TextBox 18"/>
            <p:cNvSpPr txBox="1"/>
            <p:nvPr/>
          </p:nvSpPr>
          <p:spPr>
            <a:xfrm>
              <a:off x="0" y="-47625"/>
              <a:ext cx="227399" cy="551939"/>
            </a:xfrm>
            <a:prstGeom prst="rect">
              <a:avLst/>
            </a:prstGeom>
          </p:spPr>
          <p:txBody>
            <a:bodyPr lIns="50800" tIns="50800" rIns="50800" bIns="50800" rtlCol="0" anchor="ctr"/>
            <a:lstStyle/>
            <a:p>
              <a:pPr algn="ctr">
                <a:lnSpc>
                  <a:spcPts val="2480"/>
                </a:lnSpc>
              </a:pPr>
            </a:p>
          </p:txBody>
        </p:sp>
      </p:grpSp>
      <p:grpSp>
        <p:nvGrpSpPr>
          <p:cNvPr id="19" name="Group 19"/>
          <p:cNvGrpSpPr/>
          <p:nvPr/>
        </p:nvGrpSpPr>
        <p:grpSpPr>
          <a:xfrm>
            <a:off x="-1061650" y="8036778"/>
            <a:ext cx="3803190" cy="380319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grpSp>
        <p:nvGrpSpPr>
          <p:cNvPr id="22" name="Group 22"/>
          <p:cNvGrpSpPr/>
          <p:nvPr/>
        </p:nvGrpSpPr>
        <p:grpSpPr>
          <a:xfrm>
            <a:off x="0" y="10094695"/>
            <a:ext cx="18264272" cy="192305"/>
            <a:chOff x="0" y="0"/>
            <a:chExt cx="4810343" cy="50648"/>
          </a:xfrm>
        </p:grpSpPr>
        <p:sp>
          <p:nvSpPr>
            <p:cNvPr id="23" name="Freeform 23"/>
            <p:cNvSpPr/>
            <p:nvPr/>
          </p:nvSpPr>
          <p:spPr>
            <a:xfrm>
              <a:off x="0" y="0"/>
              <a:ext cx="4810343" cy="50648"/>
            </a:xfrm>
            <a:custGeom>
              <a:avLst/>
              <a:gdLst/>
              <a:ahLst/>
              <a:cxnLst/>
              <a:rect l="l" t="t" r="r" b="b"/>
              <a:pathLst>
                <a:path w="4810343" h="50648">
                  <a:moveTo>
                    <a:pt x="0" y="0"/>
                  </a:moveTo>
                  <a:lnTo>
                    <a:pt x="4810343" y="0"/>
                  </a:lnTo>
                  <a:lnTo>
                    <a:pt x="4810343" y="50648"/>
                  </a:lnTo>
                  <a:lnTo>
                    <a:pt x="0" y="50648"/>
                  </a:lnTo>
                  <a:close/>
                </a:path>
              </a:pathLst>
            </a:custGeom>
            <a:solidFill>
              <a:srgbClr val="17726D"/>
            </a:solidFill>
          </p:spPr>
        </p:sp>
        <p:sp>
          <p:nvSpPr>
            <p:cNvPr id="24" name="TextBox 24"/>
            <p:cNvSpPr txBox="1"/>
            <p:nvPr/>
          </p:nvSpPr>
          <p:spPr>
            <a:xfrm>
              <a:off x="0" y="-47625"/>
              <a:ext cx="4810343" cy="98273"/>
            </a:xfrm>
            <a:prstGeom prst="rect">
              <a:avLst/>
            </a:prstGeom>
          </p:spPr>
          <p:txBody>
            <a:bodyPr lIns="50800" tIns="50800" rIns="50800" bIns="50800" rtlCol="0" anchor="ctr"/>
            <a:lstStyle/>
            <a:p>
              <a:pPr algn="ctr">
                <a:lnSpc>
                  <a:spcPts val="2480"/>
                </a:lnSpc>
              </a:pPr>
            </a:p>
          </p:txBody>
        </p:sp>
      </p:grpSp>
      <p:sp>
        <p:nvSpPr>
          <p:cNvPr id="25" name="TextBox 25"/>
          <p:cNvSpPr txBox="1"/>
          <p:nvPr/>
        </p:nvSpPr>
        <p:spPr>
          <a:xfrm>
            <a:off x="839945" y="562269"/>
            <a:ext cx="7149728"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panose="020B0802030000000004"/>
                <a:ea typeface="Inter Bold" panose="020B0802030000000004"/>
                <a:cs typeface="Inter Bold" panose="020B0802030000000004"/>
                <a:sym typeface="Inter Bold" panose="020B0802030000000004"/>
              </a:rPr>
              <a:t>PROBLEMS</a:t>
            </a:r>
            <a:endParaRPr lang="en-US" sz="7200" b="1">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26" name="TextBox 26"/>
          <p:cNvSpPr txBox="1"/>
          <p:nvPr/>
        </p:nvSpPr>
        <p:spPr>
          <a:xfrm>
            <a:off x="839945" y="1518579"/>
            <a:ext cx="6818840" cy="39624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Bold"/>
                <a:ea typeface="Open Sans Bold"/>
                <a:cs typeface="Open Sans Bold"/>
                <a:sym typeface="Open Sans Bold"/>
              </a:rPr>
              <a:t>WE WILL SOLVE THE PROBLEMS</a:t>
            </a:r>
            <a:endParaRPr lang="en-US" sz="2400" b="1" spc="177">
              <a:solidFill>
                <a:srgbClr val="000000"/>
              </a:solidFill>
              <a:latin typeface="Open Sans Bold"/>
              <a:ea typeface="Open Sans Bold"/>
              <a:cs typeface="Open Sans Bold"/>
              <a:sym typeface="Open Sans Bold"/>
            </a:endParaRPr>
          </a:p>
        </p:txBody>
      </p:sp>
      <p:sp>
        <p:nvSpPr>
          <p:cNvPr id="27" name="TextBox 27"/>
          <p:cNvSpPr txBox="1"/>
          <p:nvPr/>
        </p:nvSpPr>
        <p:spPr>
          <a:xfrm>
            <a:off x="1925690" y="2992436"/>
            <a:ext cx="4877173" cy="1421479"/>
          </a:xfrm>
          <a:prstGeom prst="rect">
            <a:avLst/>
          </a:prstGeom>
        </p:spPr>
        <p:txBody>
          <a:bodyPr lIns="0" tIns="0" rIns="0" bIns="0" rtlCol="0" anchor="t">
            <a:spAutoFit/>
          </a:bodyPr>
          <a:lstStyle/>
          <a:p>
            <a:pPr algn="l">
              <a:lnSpc>
                <a:spcPts val="3780"/>
              </a:lnSpc>
            </a:pPr>
            <a:r>
              <a:rPr lang="en-US" sz="2700" b="1" dirty="0">
                <a:solidFill>
                  <a:srgbClr val="000000"/>
                </a:solidFill>
                <a:latin typeface="Inter Bold" panose="020B0802030000000004"/>
                <a:ea typeface="Inter Bold" panose="020B0802030000000004"/>
                <a:cs typeface="Inter Bold" panose="020B0802030000000004"/>
                <a:sym typeface="Inter Bold" panose="020B0802030000000004"/>
              </a:rPr>
              <a:t>INCREASED NUMBER OF ACCIDENTS LEADING TO LOSS OF LIVES</a:t>
            </a:r>
            <a:endParaRPr lang="en-US" sz="2700" b="1" dirty="0">
              <a:solidFill>
                <a:srgbClr val="000000"/>
              </a:solidFill>
              <a:latin typeface="Inter Bold" panose="020B0802030000000004"/>
              <a:ea typeface="Inter Bold" panose="020B0802030000000004"/>
              <a:cs typeface="Inter Bold" panose="020B0802030000000004"/>
              <a:sym typeface="Inter Bold" panose="020B0802030000000004"/>
            </a:endParaRPr>
          </a:p>
        </p:txBody>
      </p:sp>
      <p:sp>
        <p:nvSpPr>
          <p:cNvPr id="28" name="TextBox 28"/>
          <p:cNvSpPr txBox="1"/>
          <p:nvPr/>
        </p:nvSpPr>
        <p:spPr>
          <a:xfrm>
            <a:off x="1925690" y="6602376"/>
            <a:ext cx="4877173" cy="934166"/>
          </a:xfrm>
          <a:prstGeom prst="rect">
            <a:avLst/>
          </a:prstGeom>
        </p:spPr>
        <p:txBody>
          <a:bodyPr lIns="0" tIns="0" rIns="0" bIns="0" rtlCol="0" anchor="t">
            <a:spAutoFit/>
          </a:bodyPr>
          <a:lstStyle/>
          <a:p>
            <a:pPr algn="l">
              <a:lnSpc>
                <a:spcPts val="3780"/>
              </a:lnSpc>
            </a:pPr>
            <a:r>
              <a:rPr lang="en-US" sz="2700" b="1" dirty="0">
                <a:solidFill>
                  <a:srgbClr val="000000"/>
                </a:solidFill>
                <a:latin typeface="Inter Bold" panose="020B0802030000000004"/>
                <a:ea typeface="Inter Bold" panose="020B0802030000000004"/>
                <a:cs typeface="Inter Bold" panose="020B0802030000000004"/>
                <a:sym typeface="Inter Bold" panose="020B0802030000000004"/>
              </a:rPr>
              <a:t>LOSS OF PROPERTY AND BUSINESSES</a:t>
            </a:r>
            <a:endParaRPr lang="en-US" sz="2700" b="1" dirty="0">
              <a:solidFill>
                <a:srgbClr val="000000"/>
              </a:solidFill>
              <a:latin typeface="Inter Bold" panose="020B0802030000000004"/>
              <a:ea typeface="Inter Bold" panose="020B0802030000000004"/>
              <a:cs typeface="Inter Bold" panose="020B0802030000000004"/>
              <a:sym typeface="Inter Bold" panose="020B0802030000000004"/>
            </a:endParaRPr>
          </a:p>
        </p:txBody>
      </p:sp>
      <p:sp>
        <p:nvSpPr>
          <p:cNvPr id="29" name="TextBox 29"/>
          <p:cNvSpPr txBox="1"/>
          <p:nvPr/>
        </p:nvSpPr>
        <p:spPr>
          <a:xfrm>
            <a:off x="10676240" y="6602376"/>
            <a:ext cx="6724626" cy="455295"/>
          </a:xfrm>
          <a:prstGeom prst="rect">
            <a:avLst/>
          </a:prstGeom>
        </p:spPr>
        <p:txBody>
          <a:bodyPr lIns="0" tIns="0" rIns="0" bIns="0" rtlCol="0" anchor="t">
            <a:spAutoFit/>
          </a:bodyPr>
          <a:lstStyle/>
          <a:p>
            <a:pPr algn="l">
              <a:lnSpc>
                <a:spcPts val="3780"/>
              </a:lnSpc>
            </a:pPr>
            <a:r>
              <a:rPr lang="en-US" sz="2700" b="1" dirty="0">
                <a:solidFill>
                  <a:srgbClr val="000000"/>
                </a:solidFill>
                <a:latin typeface="Inter Bold" panose="020B0802030000000004"/>
                <a:ea typeface="Inter Bold" panose="020B0802030000000004"/>
                <a:cs typeface="Inter Bold" panose="020B0802030000000004"/>
                <a:sym typeface="Inter Bold" panose="020B0802030000000004"/>
              </a:rPr>
              <a:t>UNLISENEDDRIVERS ON THE ROAD</a:t>
            </a:r>
            <a:endParaRPr lang="en-US" sz="2700" b="1" dirty="0">
              <a:solidFill>
                <a:srgbClr val="000000"/>
              </a:solidFill>
              <a:latin typeface="Inter Bold" panose="020B0802030000000004"/>
              <a:ea typeface="Inter Bold" panose="020B0802030000000004"/>
              <a:cs typeface="Inter Bold" panose="020B0802030000000004"/>
              <a:sym typeface="Inter Bold" panose="020B0802030000000004"/>
            </a:endParaRPr>
          </a:p>
        </p:txBody>
      </p:sp>
      <p:sp>
        <p:nvSpPr>
          <p:cNvPr id="30" name="TextBox 30"/>
          <p:cNvSpPr txBox="1"/>
          <p:nvPr/>
        </p:nvSpPr>
        <p:spPr>
          <a:xfrm>
            <a:off x="1905000" y="4343400"/>
            <a:ext cx="10441940" cy="3377565"/>
          </a:xfrm>
          <a:prstGeom prst="rect">
            <a:avLst/>
          </a:prstGeom>
        </p:spPr>
        <p:txBody>
          <a:bodyPr lIns="0" tIns="0" rIns="0" bIns="0" rtlCol="0" anchor="t">
            <a:no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Many transport companies struggle with managing the goods in transit as well as accidents that result to loses. Our solution involves  creating a gadget that will monitor driver status and alart them when they loose concentration on roads making sure that they remain  sober all the time.</a:t>
            </a:r>
            <a:endParaRPr lang="en-US" sz="24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31" name="TextBox 31"/>
          <p:cNvSpPr txBox="1"/>
          <p:nvPr/>
        </p:nvSpPr>
        <p:spPr>
          <a:xfrm>
            <a:off x="1925690" y="7734518"/>
            <a:ext cx="6724626" cy="190817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accidents lead to loss of lives , property and revenue, we are dedicated to ensuring that we mimimize causes of accidents as much as possible so as to mimimize loses.</a:t>
            </a:r>
            <a:endParaRPr lang="en-US" sz="24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32" name="TextBox 32"/>
          <p:cNvSpPr txBox="1"/>
          <p:nvPr/>
        </p:nvSpPr>
        <p:spPr>
          <a:xfrm>
            <a:off x="10676255" y="7099935"/>
            <a:ext cx="7473950" cy="3447415"/>
          </a:xfrm>
          <a:prstGeom prst="rect">
            <a:avLst/>
          </a:prstGeom>
        </p:spPr>
        <p:txBody>
          <a:bodyPr lIns="0" tIns="0" rIns="0" bIns="0" rtlCol="0" anchor="t">
            <a:no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transport sector is struggling to deal with unlisenced drivers. our solution will be monitoring drivers all the time to ensures that only licensed drivers handle cargo. in the event of new drivers along the way, there faces will be captured and sent to the control centre for detail match.</a:t>
            </a:r>
            <a:endParaRPr lang="en-US" sz="2400">
              <a:solidFill>
                <a:srgbClr val="000000"/>
              </a:solidFill>
              <a:latin typeface="Open Sans" panose="020B0606030504020204"/>
              <a:ea typeface="Open Sans" panose="020B0606030504020204"/>
              <a:cs typeface="Open Sans" panose="020B0606030504020204"/>
              <a:sym typeface="Open Sans" panose="020B0606030504020204"/>
            </a:endParaRPr>
          </a:p>
        </p:txBody>
      </p:sp>
      <p:grpSp>
        <p:nvGrpSpPr>
          <p:cNvPr id="33" name="Group 33"/>
          <p:cNvGrpSpPr/>
          <p:nvPr/>
        </p:nvGrpSpPr>
        <p:grpSpPr>
          <a:xfrm>
            <a:off x="9232905" y="671110"/>
            <a:ext cx="715180" cy="715180"/>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id="35" name="TextBox 35"/>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pic>
        <p:nvPicPr>
          <p:cNvPr id="37" name="Picture 36" descr="accident"/>
          <p:cNvPicPr>
            <a:picLocks noChangeAspect="1"/>
          </p:cNvPicPr>
          <p:nvPr/>
        </p:nvPicPr>
        <p:blipFill>
          <a:blip r:embed="rId1"/>
          <a:stretch>
            <a:fillRect/>
          </a:stretch>
        </p:blipFill>
        <p:spPr>
          <a:xfrm>
            <a:off x="12239625" y="-155575"/>
            <a:ext cx="5950585" cy="66236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839945" y="562269"/>
            <a:ext cx="6818840"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panose="020B0802030000000004"/>
                <a:ea typeface="Inter Bold" panose="020B0802030000000004"/>
                <a:cs typeface="Inter Bold" panose="020B0802030000000004"/>
                <a:sym typeface="Inter Bold" panose="020B0802030000000004"/>
              </a:rPr>
              <a:t>SOLUTIONS</a:t>
            </a:r>
            <a:endParaRPr lang="en-US" sz="7200" b="1">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7" name="TextBox 7"/>
          <p:cNvSpPr txBox="1"/>
          <p:nvPr/>
        </p:nvSpPr>
        <p:spPr>
          <a:xfrm>
            <a:off x="839945" y="1518579"/>
            <a:ext cx="6818840" cy="39624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Bold"/>
                <a:ea typeface="Open Sans Bold"/>
                <a:cs typeface="Open Sans Bold"/>
                <a:sym typeface="Open Sans Bold"/>
              </a:rPr>
              <a:t>SOLUTIONS OF THE PROBLEMS</a:t>
            </a:r>
            <a:endParaRPr lang="en-US" sz="2400" b="1" spc="177">
              <a:solidFill>
                <a:srgbClr val="000000"/>
              </a:solidFill>
              <a:latin typeface="Open Sans Bold"/>
              <a:ea typeface="Open Sans Bold"/>
              <a:cs typeface="Open Sans Bold"/>
              <a:sym typeface="Open Sans Bold"/>
            </a:endParaRPr>
          </a:p>
        </p:txBody>
      </p:sp>
      <p:grpSp>
        <p:nvGrpSpPr>
          <p:cNvPr id="8" name="Group 8"/>
          <p:cNvGrpSpPr/>
          <p:nvPr/>
        </p:nvGrpSpPr>
        <p:grpSpPr>
          <a:xfrm>
            <a:off x="9579610" y="0"/>
            <a:ext cx="8708390" cy="10287000"/>
            <a:chOff x="0" y="0"/>
            <a:chExt cx="2783788" cy="2709333"/>
          </a:xfrm>
        </p:grpSpPr>
        <p:sp>
          <p:nvSpPr>
            <p:cNvPr id="9" name="Freeform 9"/>
            <p:cNvSpPr/>
            <p:nvPr/>
          </p:nvSpPr>
          <p:spPr>
            <a:xfrm>
              <a:off x="0" y="0"/>
              <a:ext cx="2783788" cy="2709333"/>
            </a:xfrm>
            <a:custGeom>
              <a:avLst/>
              <a:gdLst/>
              <a:ahLst/>
              <a:cxnLst/>
              <a:rect l="l" t="t" r="r" b="b"/>
              <a:pathLst>
                <a:path w="2783788" h="2709333">
                  <a:moveTo>
                    <a:pt x="0" y="0"/>
                  </a:moveTo>
                  <a:lnTo>
                    <a:pt x="2783788" y="0"/>
                  </a:lnTo>
                  <a:lnTo>
                    <a:pt x="2783788" y="2709333"/>
                  </a:lnTo>
                  <a:lnTo>
                    <a:pt x="0" y="2709333"/>
                  </a:lnTo>
                  <a:close/>
                </a:path>
              </a:pathLst>
            </a:custGeom>
            <a:solidFill>
              <a:srgbClr val="17726D"/>
            </a:solidFill>
          </p:spPr>
        </p:sp>
        <p:sp>
          <p:nvSpPr>
            <p:cNvPr id="10" name="TextBox 10"/>
            <p:cNvSpPr txBox="1"/>
            <p:nvPr/>
          </p:nvSpPr>
          <p:spPr>
            <a:xfrm>
              <a:off x="0" y="-47625"/>
              <a:ext cx="2783788" cy="2756958"/>
            </a:xfrm>
            <a:prstGeom prst="rect">
              <a:avLst/>
            </a:prstGeom>
          </p:spPr>
          <p:txBody>
            <a:bodyPr lIns="50800" tIns="50800" rIns="50800" bIns="50800" rtlCol="0" anchor="ctr"/>
            <a:lstStyle/>
            <a:p>
              <a:pPr algn="ctr">
                <a:lnSpc>
                  <a:spcPts val="2480"/>
                </a:lnSpc>
              </a:pPr>
            </a:p>
          </p:txBody>
        </p:sp>
      </p:grpSp>
      <p:sp>
        <p:nvSpPr>
          <p:cNvPr id="11" name="Freeform 11"/>
          <p:cNvSpPr/>
          <p:nvPr/>
        </p:nvSpPr>
        <p:spPr>
          <a:xfrm>
            <a:off x="839945" y="9258300"/>
            <a:ext cx="586293" cy="483692"/>
          </a:xfrm>
          <a:custGeom>
            <a:avLst/>
            <a:gdLst/>
            <a:ahLst/>
            <a:cxnLst/>
            <a:rect l="l" t="t" r="r" b="b"/>
            <a:pathLst>
              <a:path w="586293" h="483692">
                <a:moveTo>
                  <a:pt x="0" y="0"/>
                </a:moveTo>
                <a:lnTo>
                  <a:pt x="586293" y="0"/>
                </a:lnTo>
                <a:lnTo>
                  <a:pt x="586293" y="483692"/>
                </a:lnTo>
                <a:lnTo>
                  <a:pt x="0" y="48369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2" name="TextBox 12"/>
          <p:cNvSpPr txBox="1"/>
          <p:nvPr/>
        </p:nvSpPr>
        <p:spPr>
          <a:xfrm>
            <a:off x="1572282" y="9265196"/>
            <a:ext cx="3191396" cy="422275"/>
          </a:xfrm>
          <a:prstGeom prst="rect">
            <a:avLst/>
          </a:prstGeom>
        </p:spPr>
        <p:txBody>
          <a:bodyPr lIns="0" tIns="0" rIns="0" bIns="0" rtlCol="0" anchor="t">
            <a:spAutoFit/>
          </a:bodyPr>
          <a:lstStyle/>
          <a:p>
            <a:pPr algn="l">
              <a:lnSpc>
                <a:spcPts val="3500"/>
              </a:lnSpc>
            </a:pPr>
            <a:r>
              <a:rPr lang="en-US" sz="2500" b="1">
                <a:solidFill>
                  <a:srgbClr val="000000"/>
                </a:solidFill>
                <a:latin typeface="Open Sans Semi-Bold"/>
                <a:ea typeface="Open Sans Semi-Bold"/>
                <a:cs typeface="Open Sans Semi-Bold"/>
                <a:sym typeface="Open Sans Semi-Bold"/>
              </a:rPr>
              <a:t>Thynk Unlimited</a:t>
            </a:r>
            <a:endParaRPr lang="en-US" sz="2500" b="1">
              <a:solidFill>
                <a:srgbClr val="000000"/>
              </a:solidFill>
              <a:latin typeface="Open Sans Semi-Bold"/>
              <a:ea typeface="Open Sans Semi-Bold"/>
              <a:cs typeface="Open Sans Semi-Bold"/>
              <a:sym typeface="Open Sans Semi-Bold"/>
            </a:endParaRPr>
          </a:p>
        </p:txBody>
      </p:sp>
      <p:sp>
        <p:nvSpPr>
          <p:cNvPr id="13" name="AutoShape 13"/>
          <p:cNvSpPr/>
          <p:nvPr/>
        </p:nvSpPr>
        <p:spPr>
          <a:xfrm flipV="1">
            <a:off x="839945" y="2324009"/>
            <a:ext cx="1858299" cy="0"/>
          </a:xfrm>
          <a:prstGeom prst="line">
            <a:avLst/>
          </a:prstGeom>
          <a:ln w="76200" cap="flat">
            <a:solidFill>
              <a:srgbClr val="EAE4D2"/>
            </a:solidFill>
            <a:prstDash val="solid"/>
            <a:headEnd type="none" w="sm" len="sm"/>
            <a:tailEnd type="none" w="sm" len="sm"/>
          </a:ln>
        </p:spPr>
      </p:sp>
      <p:grpSp>
        <p:nvGrpSpPr>
          <p:cNvPr id="14" name="Group 14"/>
          <p:cNvGrpSpPr/>
          <p:nvPr/>
        </p:nvGrpSpPr>
        <p:grpSpPr>
          <a:xfrm>
            <a:off x="8493611" y="595884"/>
            <a:ext cx="877649" cy="87764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16" name="TextBox 16"/>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01</a:t>
              </a:r>
              <a:endParaRPr lang="en-US" sz="3000" b="1">
                <a:solidFill>
                  <a:srgbClr val="17726D"/>
                </a:solidFill>
                <a:latin typeface="Inter Bold" panose="020B0802030000000004"/>
                <a:ea typeface="Inter Bold" panose="020B0802030000000004"/>
                <a:cs typeface="Inter Bold" panose="020B0802030000000004"/>
                <a:sym typeface="Inter Bold" panose="020B0802030000000004"/>
              </a:endParaRPr>
            </a:p>
          </p:txBody>
        </p:sp>
      </p:grpSp>
      <p:sp>
        <p:nvSpPr>
          <p:cNvPr id="17" name="TextBox 17"/>
          <p:cNvSpPr txBox="1"/>
          <p:nvPr/>
        </p:nvSpPr>
        <p:spPr>
          <a:xfrm>
            <a:off x="9579356" y="791606"/>
            <a:ext cx="7641844" cy="455295"/>
          </a:xfrm>
          <a:prstGeom prst="rect">
            <a:avLst/>
          </a:prstGeom>
        </p:spPr>
        <p:txBody>
          <a:bodyPr lIns="0" tIns="0" rIns="0" bIns="0" rtlCol="0" anchor="t">
            <a:spAutoFit/>
          </a:bodyPr>
          <a:lstStyle/>
          <a:p>
            <a:pPr algn="l">
              <a:lnSpc>
                <a:spcPts val="3780"/>
              </a:lnSpc>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ALLERTING DRIVER WHEN  DIZZY</a:t>
            </a:r>
            <a:endParaRPr lang="en-US" sz="2700" b="1" dirty="0">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18" name="TextBox 18"/>
          <p:cNvSpPr txBox="1"/>
          <p:nvPr/>
        </p:nvSpPr>
        <p:spPr>
          <a:xfrm>
            <a:off x="9579356" y="1397333"/>
            <a:ext cx="7641844" cy="1908175"/>
          </a:xfrm>
          <a:prstGeom prst="rect">
            <a:avLst/>
          </a:prstGeom>
        </p:spPr>
        <p:txBody>
          <a:bodyPr lIns="0" tIns="0" rIns="0" bIns="0" rtlCol="0" anchor="t">
            <a:spAutoFit/>
          </a:bodyPr>
          <a:lstStyle/>
          <a:p>
            <a:pPr marL="0" lvl="0" indent="0" algn="just">
              <a:lnSpc>
                <a:spcPts val="3720"/>
              </a:lnSpc>
            </a:pPr>
            <a:r>
              <a:rPr lang="en-US" sz="2400">
                <a:solidFill>
                  <a:srgbClr val="FFFFFF"/>
                </a:solidFill>
                <a:latin typeface="Open Sans" panose="020B0606030504020204"/>
                <a:ea typeface="Open Sans" panose="020B0606030504020204"/>
                <a:cs typeface="Open Sans" panose="020B0606030504020204"/>
                <a:sym typeface="Open Sans" panose="020B0606030504020204"/>
              </a:rPr>
              <a:t>our solution will be able to allert drivers accross all our domain on their status and also allert the control room. this will help to advice the driver either to pack and relax or the change of driver.</a:t>
            </a:r>
            <a:endParaRPr lang="en-US" sz="2400">
              <a:solidFill>
                <a:srgbClr val="FFFFFF"/>
              </a:solidFill>
              <a:latin typeface="Open Sans" panose="020B0606030504020204"/>
              <a:ea typeface="Open Sans" panose="020B0606030504020204"/>
              <a:cs typeface="Open Sans" panose="020B0606030504020204"/>
              <a:sym typeface="Open Sans" panose="020B0606030504020204"/>
            </a:endParaRPr>
          </a:p>
        </p:txBody>
      </p:sp>
      <p:grpSp>
        <p:nvGrpSpPr>
          <p:cNvPr id="19" name="Group 19"/>
          <p:cNvGrpSpPr/>
          <p:nvPr/>
        </p:nvGrpSpPr>
        <p:grpSpPr>
          <a:xfrm>
            <a:off x="8493611" y="3729081"/>
            <a:ext cx="877649" cy="87764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21" name="TextBox 21"/>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02</a:t>
              </a:r>
              <a:endParaRPr lang="en-US" sz="3000" b="1">
                <a:solidFill>
                  <a:srgbClr val="17726D"/>
                </a:solidFill>
                <a:latin typeface="Inter Bold" panose="020B0802030000000004"/>
                <a:ea typeface="Inter Bold" panose="020B0802030000000004"/>
                <a:cs typeface="Inter Bold" panose="020B0802030000000004"/>
                <a:sym typeface="Inter Bold" panose="020B0802030000000004"/>
              </a:endParaRPr>
            </a:p>
          </p:txBody>
        </p:sp>
      </p:grpSp>
      <p:sp>
        <p:nvSpPr>
          <p:cNvPr id="22" name="TextBox 22"/>
          <p:cNvSpPr txBox="1"/>
          <p:nvPr/>
        </p:nvSpPr>
        <p:spPr>
          <a:xfrm>
            <a:off x="9579356" y="3924802"/>
            <a:ext cx="7641844" cy="455295"/>
          </a:xfrm>
          <a:prstGeom prst="rect">
            <a:avLst/>
          </a:prstGeom>
        </p:spPr>
        <p:txBody>
          <a:bodyPr lIns="0" tIns="0" rIns="0" bIns="0" rtlCol="0" anchor="t">
            <a:spAutoFit/>
          </a:bodyPr>
          <a:lstStyle/>
          <a:p>
            <a:pPr algn="l">
              <a:lnSpc>
                <a:spcPts val="3780"/>
              </a:lnSpc>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CONFIRMING THE RIGHT DRIVER</a:t>
            </a:r>
            <a:endParaRPr lang="en-US" sz="2700" b="1" dirty="0">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23" name="TextBox 23"/>
          <p:cNvSpPr txBox="1"/>
          <p:nvPr/>
        </p:nvSpPr>
        <p:spPr>
          <a:xfrm>
            <a:off x="9579356" y="4530530"/>
            <a:ext cx="7641844" cy="2385060"/>
          </a:xfrm>
          <a:prstGeom prst="rect">
            <a:avLst/>
          </a:prstGeom>
        </p:spPr>
        <p:txBody>
          <a:bodyPr lIns="0" tIns="0" rIns="0" bIns="0" rtlCol="0" anchor="t">
            <a:spAutoFit/>
          </a:bodyPr>
          <a:lstStyle/>
          <a:p>
            <a:pPr marL="0" lvl="0" indent="0" algn="just">
              <a:lnSpc>
                <a:spcPts val="3720"/>
              </a:lnSpc>
            </a:pPr>
            <a:r>
              <a:rPr lang="en-US" sz="2400">
                <a:solidFill>
                  <a:srgbClr val="FFFFFF"/>
                </a:solidFill>
                <a:latin typeface="Open Sans" panose="020B0606030504020204"/>
                <a:ea typeface="Open Sans" panose="020B0606030504020204"/>
                <a:cs typeface="Open Sans" panose="020B0606030504020204"/>
                <a:sym typeface="Open Sans" panose="020B0606030504020204"/>
              </a:rPr>
              <a:t>through face image analysis the solution will be able to confirm the driver and match the details, this will avoid  situations where drivers hand over responsibilities to their friends who are not qualified, inenvironments where there is no monitoring.</a:t>
            </a:r>
            <a:endParaRPr lang="en-US" sz="2400">
              <a:solidFill>
                <a:srgbClr val="FFFFFF"/>
              </a:solidFill>
              <a:latin typeface="Open Sans" panose="020B0606030504020204"/>
              <a:ea typeface="Open Sans" panose="020B0606030504020204"/>
              <a:cs typeface="Open Sans" panose="020B0606030504020204"/>
              <a:sym typeface="Open Sans" panose="020B0606030504020204"/>
            </a:endParaRPr>
          </a:p>
        </p:txBody>
      </p:sp>
      <p:grpSp>
        <p:nvGrpSpPr>
          <p:cNvPr id="24" name="Group 24"/>
          <p:cNvGrpSpPr/>
          <p:nvPr/>
        </p:nvGrpSpPr>
        <p:grpSpPr>
          <a:xfrm>
            <a:off x="8493611" y="6862277"/>
            <a:ext cx="877649" cy="877649"/>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26" name="TextBox 26"/>
            <p:cNvSpPr txBox="1"/>
            <p:nvPr/>
          </p:nvSpPr>
          <p:spPr>
            <a:xfrm>
              <a:off x="76200" y="28575"/>
              <a:ext cx="660400" cy="708025"/>
            </a:xfrm>
            <a:prstGeom prst="rect">
              <a:avLst/>
            </a:prstGeom>
          </p:spPr>
          <p:txBody>
            <a:bodyPr lIns="44470" tIns="44470" rIns="44470" bIns="44470" rtlCol="0" anchor="ctr"/>
            <a:lstStyle/>
            <a:p>
              <a:pPr algn="ctr">
                <a:lnSpc>
                  <a:spcPts val="4200"/>
                </a:lnSpc>
              </a:pPr>
              <a:r>
                <a:rPr lang="en-US" sz="3000" b="1">
                  <a:solidFill>
                    <a:srgbClr val="17726D"/>
                  </a:solidFill>
                  <a:latin typeface="Inter Bold" panose="020B0802030000000004"/>
                  <a:ea typeface="Inter Bold" panose="020B0802030000000004"/>
                  <a:cs typeface="Inter Bold" panose="020B0802030000000004"/>
                  <a:sym typeface="Inter Bold" panose="020B0802030000000004"/>
                </a:rPr>
                <a:t>02</a:t>
              </a:r>
              <a:endParaRPr lang="en-US" sz="3000" b="1">
                <a:solidFill>
                  <a:srgbClr val="17726D"/>
                </a:solidFill>
                <a:latin typeface="Inter Bold" panose="020B0802030000000004"/>
                <a:ea typeface="Inter Bold" panose="020B0802030000000004"/>
                <a:cs typeface="Inter Bold" panose="020B0802030000000004"/>
                <a:sym typeface="Inter Bold" panose="020B0802030000000004"/>
              </a:endParaRPr>
            </a:p>
          </p:txBody>
        </p:sp>
      </p:grpSp>
      <p:sp>
        <p:nvSpPr>
          <p:cNvPr id="27" name="TextBox 27"/>
          <p:cNvSpPr txBox="1"/>
          <p:nvPr/>
        </p:nvSpPr>
        <p:spPr>
          <a:xfrm>
            <a:off x="9579356" y="7057999"/>
            <a:ext cx="7641844" cy="455295"/>
          </a:xfrm>
          <a:prstGeom prst="rect">
            <a:avLst/>
          </a:prstGeom>
        </p:spPr>
        <p:txBody>
          <a:bodyPr lIns="0" tIns="0" rIns="0" bIns="0" rtlCol="0" anchor="t">
            <a:spAutoFit/>
          </a:bodyPr>
          <a:lstStyle/>
          <a:p>
            <a:pPr algn="l">
              <a:lnSpc>
                <a:spcPts val="3780"/>
              </a:lnSpc>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MAPPING CORRECT SPEED LIMITS</a:t>
            </a:r>
            <a:endParaRPr lang="en-US" sz="2700" b="1" dirty="0">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28" name="TextBox 28"/>
          <p:cNvSpPr txBox="1"/>
          <p:nvPr/>
        </p:nvSpPr>
        <p:spPr>
          <a:xfrm>
            <a:off x="9579356" y="7663726"/>
            <a:ext cx="7641844" cy="1908175"/>
          </a:xfrm>
          <a:prstGeom prst="rect">
            <a:avLst/>
          </a:prstGeom>
        </p:spPr>
        <p:txBody>
          <a:bodyPr lIns="0" tIns="0" rIns="0" bIns="0" rtlCol="0" anchor="t">
            <a:spAutoFit/>
          </a:bodyPr>
          <a:lstStyle/>
          <a:p>
            <a:pPr marL="0" lvl="0" indent="0" algn="just">
              <a:lnSpc>
                <a:spcPts val="3720"/>
              </a:lnSpc>
            </a:pPr>
            <a:r>
              <a:rPr lang="en-US" sz="2400">
                <a:solidFill>
                  <a:srgbClr val="FFFFFF"/>
                </a:solidFill>
                <a:latin typeface="Open Sans" panose="020B0606030504020204"/>
                <a:ea typeface="Open Sans" panose="020B0606030504020204"/>
                <a:cs typeface="Open Sans" panose="020B0606030504020204"/>
                <a:sym typeface="Open Sans" panose="020B0606030504020204"/>
              </a:rPr>
              <a:t>the solution will also reverage on the gps and  speed technologies to ensure that speeds are updated in real time to the control centre, an allert will also be issued when speed limit  is violated.</a:t>
            </a:r>
            <a:endParaRPr lang="en-US" sz="2400">
              <a:solidFill>
                <a:srgbClr val="FFFFFF"/>
              </a:solidFill>
              <a:latin typeface="Open Sans" panose="020B0606030504020204"/>
              <a:ea typeface="Open Sans" panose="020B0606030504020204"/>
              <a:cs typeface="Open Sans" panose="020B0606030504020204"/>
              <a:sym typeface="Open Sans" panose="020B0606030504020204"/>
            </a:endParaRPr>
          </a:p>
        </p:txBody>
      </p:sp>
      <p:pic>
        <p:nvPicPr>
          <p:cNvPr id="29" name="Picture 28" descr="face authenticator (1)"/>
          <p:cNvPicPr>
            <a:picLocks noChangeAspect="1"/>
          </p:cNvPicPr>
          <p:nvPr/>
        </p:nvPicPr>
        <p:blipFill>
          <a:blip r:embed="rId3"/>
          <a:stretch>
            <a:fillRect/>
          </a:stretch>
        </p:blipFill>
        <p:spPr>
          <a:xfrm>
            <a:off x="1066800" y="3162300"/>
            <a:ext cx="5583555" cy="3055620"/>
          </a:xfrm>
          <a:prstGeom prst="rect">
            <a:avLst/>
          </a:prstGeom>
        </p:spPr>
      </p:pic>
      <p:pic>
        <p:nvPicPr>
          <p:cNvPr id="30" name="Picture 29" descr="face recogniser (1)"/>
          <p:cNvPicPr>
            <a:picLocks noChangeAspect="1"/>
          </p:cNvPicPr>
          <p:nvPr/>
        </p:nvPicPr>
        <p:blipFill>
          <a:blip r:embed="rId4"/>
          <a:stretch>
            <a:fillRect/>
          </a:stretch>
        </p:blipFill>
        <p:spPr>
          <a:xfrm>
            <a:off x="989330" y="6627495"/>
            <a:ext cx="6205855" cy="23037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39945" y="562269"/>
            <a:ext cx="8147912" cy="984885"/>
          </a:xfrm>
          <a:prstGeom prst="rect">
            <a:avLst/>
          </a:prstGeom>
        </p:spPr>
        <p:txBody>
          <a:bodyPr lIns="0" tIns="0" rIns="0" bIns="0" rtlCol="0" anchor="t">
            <a:spAutoFit/>
          </a:bodyPr>
          <a:lstStyle/>
          <a:p>
            <a:pPr algn="l">
              <a:lnSpc>
                <a:spcPts val="7560"/>
              </a:lnSpc>
            </a:pPr>
            <a:r>
              <a:rPr lang="en-US" sz="7200" b="1" dirty="0">
                <a:solidFill>
                  <a:srgbClr val="17726D"/>
                </a:solidFill>
                <a:latin typeface="Inter Bold" panose="020B0802030000000004"/>
                <a:ea typeface="Inter Bold" panose="020B0802030000000004"/>
                <a:cs typeface="Inter Bold" panose="020B0802030000000004"/>
                <a:sym typeface="Inter Bold" panose="020B0802030000000004"/>
              </a:rPr>
              <a:t>OUR PRODUCT</a:t>
            </a:r>
            <a:endParaRPr lang="en-US" sz="7200" b="1" dirty="0">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3" name="TextBox 3"/>
          <p:cNvSpPr txBox="1"/>
          <p:nvPr/>
        </p:nvSpPr>
        <p:spPr>
          <a:xfrm>
            <a:off x="849470" y="1556679"/>
            <a:ext cx="8138387" cy="396240"/>
          </a:xfrm>
          <a:prstGeom prst="rect">
            <a:avLst/>
          </a:prstGeom>
        </p:spPr>
        <p:txBody>
          <a:bodyPr lIns="0" tIns="0" rIns="0" bIns="0" rtlCol="0" anchor="t">
            <a:spAutoFit/>
          </a:bodyPr>
          <a:lstStyle/>
          <a:p>
            <a:pPr marL="0" lvl="0" indent="0" algn="l">
              <a:lnSpc>
                <a:spcPts val="3360"/>
              </a:lnSpc>
            </a:pPr>
            <a:r>
              <a:rPr lang="en-US" sz="2400" b="1" spc="177">
                <a:solidFill>
                  <a:srgbClr val="000000"/>
                </a:solidFill>
                <a:latin typeface="Open Sans Bold"/>
                <a:ea typeface="Open Sans Bold"/>
                <a:cs typeface="Open Sans Bold"/>
                <a:sym typeface="Open Sans Bold"/>
              </a:rPr>
              <a:t>WHAT WE COULD DO</a:t>
            </a:r>
            <a:endParaRPr lang="en-US" sz="2400" b="1" spc="177">
              <a:solidFill>
                <a:srgbClr val="000000"/>
              </a:solidFill>
              <a:latin typeface="Open Sans Bold"/>
              <a:ea typeface="Open Sans Bold"/>
              <a:cs typeface="Open Sans Bold"/>
              <a:sym typeface="Open Sans Bold"/>
            </a:endParaRPr>
          </a:p>
        </p:txBody>
      </p:sp>
      <p:grpSp>
        <p:nvGrpSpPr>
          <p:cNvPr id="4" name="Group 4"/>
          <p:cNvGrpSpPr/>
          <p:nvPr/>
        </p:nvGrpSpPr>
        <p:grpSpPr>
          <a:xfrm>
            <a:off x="18099405" y="0"/>
            <a:ext cx="188595" cy="10287000"/>
            <a:chOff x="0" y="0"/>
            <a:chExt cx="1320603" cy="2709333"/>
          </a:xfrm>
        </p:grpSpPr>
        <p:sp>
          <p:nvSpPr>
            <p:cNvPr id="5" name="Freeform 5"/>
            <p:cNvSpPr/>
            <p:nvPr/>
          </p:nvSpPr>
          <p:spPr>
            <a:xfrm>
              <a:off x="0" y="0"/>
              <a:ext cx="1320603" cy="2709333"/>
            </a:xfrm>
            <a:custGeom>
              <a:avLst/>
              <a:gdLst/>
              <a:ahLst/>
              <a:cxnLst/>
              <a:rect l="l" t="t" r="r" b="b"/>
              <a:pathLst>
                <a:path w="1320603" h="2709333">
                  <a:moveTo>
                    <a:pt x="0" y="0"/>
                  </a:moveTo>
                  <a:lnTo>
                    <a:pt x="1320603" y="0"/>
                  </a:lnTo>
                  <a:lnTo>
                    <a:pt x="1320603" y="2709333"/>
                  </a:lnTo>
                  <a:lnTo>
                    <a:pt x="0" y="2709333"/>
                  </a:lnTo>
                  <a:close/>
                </a:path>
              </a:pathLst>
            </a:custGeom>
            <a:solidFill>
              <a:srgbClr val="F6F6F6"/>
            </a:solidFill>
          </p:spPr>
        </p:sp>
        <p:sp>
          <p:nvSpPr>
            <p:cNvPr id="6" name="TextBox 6"/>
            <p:cNvSpPr txBox="1"/>
            <p:nvPr/>
          </p:nvSpPr>
          <p:spPr>
            <a:xfrm>
              <a:off x="0" y="-47625"/>
              <a:ext cx="1320603" cy="2756958"/>
            </a:xfrm>
            <a:prstGeom prst="rect">
              <a:avLst/>
            </a:prstGeom>
          </p:spPr>
          <p:txBody>
            <a:bodyPr lIns="50800" tIns="50800" rIns="50800" bIns="50800" rtlCol="0" anchor="ctr"/>
            <a:lstStyle/>
            <a:p>
              <a:pPr algn="ctr">
                <a:lnSpc>
                  <a:spcPts val="2480"/>
                </a:lnSpc>
              </a:pPr>
            </a:p>
          </p:txBody>
        </p:sp>
      </p:grpSp>
      <p:sp>
        <p:nvSpPr>
          <p:cNvPr id="16" name="TextBox 16"/>
          <p:cNvSpPr txBox="1"/>
          <p:nvPr/>
        </p:nvSpPr>
        <p:spPr>
          <a:xfrm>
            <a:off x="839945" y="6517777"/>
            <a:ext cx="5155216" cy="455295"/>
          </a:xfrm>
          <a:prstGeom prst="rect">
            <a:avLst/>
          </a:prstGeom>
        </p:spPr>
        <p:txBody>
          <a:bodyPr lIns="0" tIns="0" rIns="0" bIns="0" rtlCol="0" anchor="t">
            <a:spAutoFit/>
          </a:bodyPr>
          <a:lstStyle/>
          <a:p>
            <a:pPr algn="l">
              <a:lnSpc>
                <a:spcPts val="3780"/>
              </a:lnSpc>
            </a:pPr>
            <a:r>
              <a:rPr lang="en-US" sz="2700" b="1" dirty="0">
                <a:solidFill>
                  <a:srgbClr val="17726D"/>
                </a:solidFill>
                <a:latin typeface="Inter Bold" panose="020B0802030000000004"/>
                <a:ea typeface="Inter Bold" panose="020B0802030000000004"/>
                <a:cs typeface="Inter Bold" panose="020B0802030000000004"/>
                <a:sym typeface="Inter Bold" panose="020B0802030000000004"/>
              </a:rPr>
              <a:t>FACE RECOGNITION</a:t>
            </a:r>
            <a:endParaRPr lang="en-US" sz="2700" b="1" dirty="0">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17" name="TextBox 17"/>
          <p:cNvSpPr txBox="1"/>
          <p:nvPr/>
        </p:nvSpPr>
        <p:spPr>
          <a:xfrm>
            <a:off x="6571154" y="6517777"/>
            <a:ext cx="5155216" cy="455295"/>
          </a:xfrm>
          <a:prstGeom prst="rect">
            <a:avLst/>
          </a:prstGeom>
        </p:spPr>
        <p:txBody>
          <a:bodyPr lIns="0" tIns="0" rIns="0" bIns="0" rtlCol="0" anchor="t">
            <a:spAutoFit/>
          </a:bodyPr>
          <a:lstStyle/>
          <a:p>
            <a:pPr algn="l">
              <a:lnSpc>
                <a:spcPts val="3780"/>
              </a:lnSpc>
            </a:pPr>
            <a:r>
              <a:rPr lang="en-US" sz="2700" b="1" dirty="0">
                <a:solidFill>
                  <a:srgbClr val="17726D"/>
                </a:solidFill>
                <a:latin typeface="Inter Bold" panose="020B0802030000000004"/>
                <a:ea typeface="Inter Bold" panose="020B0802030000000004"/>
                <a:cs typeface="Inter Bold" panose="020B0802030000000004"/>
                <a:sym typeface="Inter Bold" panose="020B0802030000000004"/>
              </a:rPr>
              <a:t>INSTANT ALLARTS</a:t>
            </a:r>
            <a:endParaRPr lang="en-US" sz="2700" b="1" dirty="0">
              <a:solidFill>
                <a:srgbClr val="17726D"/>
              </a:solidFill>
              <a:latin typeface="Inter Bold" panose="020B0802030000000004"/>
              <a:ea typeface="Inter Bold" panose="020B0802030000000004"/>
              <a:cs typeface="Inter Bold" panose="020B0802030000000004"/>
              <a:sym typeface="Inter Bold" panose="020B0802030000000004"/>
            </a:endParaRPr>
          </a:p>
        </p:txBody>
      </p:sp>
      <p:sp>
        <p:nvSpPr>
          <p:cNvPr id="18" name="TextBox 18"/>
          <p:cNvSpPr txBox="1"/>
          <p:nvPr/>
        </p:nvSpPr>
        <p:spPr>
          <a:xfrm>
            <a:off x="12292839" y="6517777"/>
            <a:ext cx="5155216" cy="934166"/>
          </a:xfrm>
          <a:prstGeom prst="rect">
            <a:avLst/>
          </a:prstGeom>
        </p:spPr>
        <p:txBody>
          <a:bodyPr lIns="0" tIns="0" rIns="0" bIns="0" rtlCol="0" anchor="t">
            <a:spAutoFit/>
          </a:bodyPr>
          <a:lstStyle/>
          <a:p>
            <a:pPr algn="l">
              <a:lnSpc>
                <a:spcPts val="3780"/>
              </a:lnSpc>
            </a:pPr>
            <a:r>
              <a:rPr lang="en-US" sz="2700" b="1" dirty="0">
                <a:solidFill>
                  <a:srgbClr val="17726D"/>
                </a:solidFill>
                <a:latin typeface="Inter Bold" panose="020B0802030000000004"/>
                <a:ea typeface="Inter Bold" panose="020B0802030000000004"/>
                <a:cs typeface="Inter Bold" panose="020B0802030000000004"/>
                <a:sym typeface="Inter Bold" panose="020B0802030000000004"/>
              </a:rPr>
              <a:t>SPEED AND LOCATION MAPPING</a:t>
            </a:r>
            <a:endParaRPr lang="en-US" sz="2700" b="1" dirty="0">
              <a:solidFill>
                <a:srgbClr val="17726D"/>
              </a:solidFill>
              <a:latin typeface="Inter Bold" panose="020B0802030000000004"/>
              <a:ea typeface="Inter Bold" panose="020B0802030000000004"/>
              <a:cs typeface="Inter Bold" panose="020B0802030000000004"/>
              <a:sym typeface="Inter Bold" panose="020B0802030000000004"/>
            </a:endParaRPr>
          </a:p>
        </p:txBody>
      </p:sp>
      <p:grpSp>
        <p:nvGrpSpPr>
          <p:cNvPr id="19" name="Group 19"/>
          <p:cNvGrpSpPr/>
          <p:nvPr/>
        </p:nvGrpSpPr>
        <p:grpSpPr>
          <a:xfrm>
            <a:off x="-1061650" y="8036778"/>
            <a:ext cx="3803190" cy="380319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22" name="TextBox 22"/>
          <p:cNvSpPr txBox="1"/>
          <p:nvPr/>
        </p:nvSpPr>
        <p:spPr>
          <a:xfrm>
            <a:off x="839945" y="7123504"/>
            <a:ext cx="4930750" cy="230314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Our agency specializes in strategic brand development, ensuring that your brand not only resonates with your target audience but also stands out in a crowded market.</a:t>
            </a:r>
            <a:endParaRPr lang="en-US" sz="24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23" name="TextBox 23"/>
          <p:cNvSpPr txBox="1"/>
          <p:nvPr/>
        </p:nvSpPr>
        <p:spPr>
          <a:xfrm>
            <a:off x="6571154" y="7123504"/>
            <a:ext cx="4930750" cy="18364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Our data-driven approach ensures that every campaign is backed by insights, maximizing ROI and driving tangible results.</a:t>
            </a:r>
            <a:endParaRPr lang="en-US" sz="24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24" name="TextBox 24"/>
          <p:cNvSpPr txBox="1"/>
          <p:nvPr/>
        </p:nvSpPr>
        <p:spPr>
          <a:xfrm>
            <a:off x="12292839" y="7123504"/>
            <a:ext cx="4930750" cy="1836420"/>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panose="020B0606030504020204"/>
                <a:ea typeface="Open Sans" panose="020B0606030504020204"/>
                <a:cs typeface="Open Sans" panose="020B0606030504020204"/>
                <a:sym typeface="Open Sans" panose="020B0606030504020204"/>
              </a:rPr>
              <a:t>Content is king, and our agency excels in producing creative, engaging, and impactful content that resonates with your audience.</a:t>
            </a:r>
            <a:endParaRPr lang="en-US" sz="2400">
              <a:solidFill>
                <a:srgbClr val="000000"/>
              </a:solidFill>
              <a:latin typeface="Open Sans" panose="020B0606030504020204"/>
              <a:ea typeface="Open Sans" panose="020B0606030504020204"/>
              <a:cs typeface="Open Sans" panose="020B0606030504020204"/>
              <a:sym typeface="Open Sans" panose="020B0606030504020204"/>
            </a:endParaRPr>
          </a:p>
        </p:txBody>
      </p:sp>
      <p:pic>
        <p:nvPicPr>
          <p:cNvPr id="27" name="Picture 26" descr="face authenticator (1)"/>
          <p:cNvPicPr>
            <a:picLocks noChangeAspect="1"/>
          </p:cNvPicPr>
          <p:nvPr/>
        </p:nvPicPr>
        <p:blipFill>
          <a:blip r:embed="rId1"/>
          <a:stretch>
            <a:fillRect/>
          </a:stretch>
        </p:blipFill>
        <p:spPr>
          <a:xfrm>
            <a:off x="96520" y="3210560"/>
            <a:ext cx="6169660" cy="3147060"/>
          </a:xfrm>
          <a:prstGeom prst="rect">
            <a:avLst/>
          </a:prstGeom>
        </p:spPr>
      </p:pic>
      <p:pic>
        <p:nvPicPr>
          <p:cNvPr id="28" name="Picture 27" descr="driver allert"/>
          <p:cNvPicPr>
            <a:picLocks noChangeAspect="1"/>
          </p:cNvPicPr>
          <p:nvPr/>
        </p:nvPicPr>
        <p:blipFill>
          <a:blip r:embed="rId2"/>
          <a:stretch>
            <a:fillRect/>
          </a:stretch>
        </p:blipFill>
        <p:spPr>
          <a:xfrm>
            <a:off x="6570980" y="3217545"/>
            <a:ext cx="5460365" cy="3126740"/>
          </a:xfrm>
          <a:prstGeom prst="rect">
            <a:avLst/>
          </a:prstGeom>
        </p:spPr>
      </p:pic>
      <p:pic>
        <p:nvPicPr>
          <p:cNvPr id="29" name="Picture 28" descr="GPS-Speed-Tracking"/>
          <p:cNvPicPr>
            <a:picLocks noChangeAspect="1"/>
          </p:cNvPicPr>
          <p:nvPr/>
        </p:nvPicPr>
        <p:blipFill>
          <a:blip r:embed="rId3"/>
          <a:stretch>
            <a:fillRect/>
          </a:stretch>
        </p:blipFill>
        <p:spPr>
          <a:xfrm>
            <a:off x="12358370" y="3204845"/>
            <a:ext cx="5394960" cy="30054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309161" cy="10287000"/>
            <a:chOff x="0" y="0"/>
            <a:chExt cx="2451795" cy="2709333"/>
          </a:xfrm>
        </p:grpSpPr>
        <p:sp>
          <p:nvSpPr>
            <p:cNvPr id="3" name="Freeform 3"/>
            <p:cNvSpPr/>
            <p:nvPr/>
          </p:nvSpPr>
          <p:spPr>
            <a:xfrm>
              <a:off x="0" y="0"/>
              <a:ext cx="2451795" cy="2709333"/>
            </a:xfrm>
            <a:custGeom>
              <a:avLst/>
              <a:gdLst/>
              <a:ahLst/>
              <a:cxnLst/>
              <a:rect l="l" t="t" r="r" b="b"/>
              <a:pathLst>
                <a:path w="2451795" h="2709333">
                  <a:moveTo>
                    <a:pt x="0" y="0"/>
                  </a:moveTo>
                  <a:lnTo>
                    <a:pt x="2451795" y="0"/>
                  </a:lnTo>
                  <a:lnTo>
                    <a:pt x="2451795" y="2709333"/>
                  </a:lnTo>
                  <a:lnTo>
                    <a:pt x="0" y="2709333"/>
                  </a:lnTo>
                  <a:close/>
                </a:path>
              </a:pathLst>
            </a:custGeom>
            <a:solidFill>
              <a:srgbClr val="17726D"/>
            </a:solidFill>
          </p:spPr>
        </p:sp>
        <p:sp>
          <p:nvSpPr>
            <p:cNvPr id="4" name="TextBox 4"/>
            <p:cNvSpPr txBox="1"/>
            <p:nvPr/>
          </p:nvSpPr>
          <p:spPr>
            <a:xfrm>
              <a:off x="0" y="-47625"/>
              <a:ext cx="2451795" cy="2756958"/>
            </a:xfrm>
            <a:prstGeom prst="rect">
              <a:avLst/>
            </a:prstGeom>
          </p:spPr>
          <p:txBody>
            <a:bodyPr lIns="50800" tIns="50800" rIns="50800" bIns="50800" rtlCol="0" anchor="ctr"/>
            <a:lstStyle/>
            <a:p>
              <a:pPr algn="ctr">
                <a:lnSpc>
                  <a:spcPts val="2480"/>
                </a:lnSpc>
              </a:pPr>
            </a:p>
          </p:txBody>
        </p:sp>
      </p:grpSp>
      <p:sp>
        <p:nvSpPr>
          <p:cNvPr id="6" name="AutoShape 6"/>
          <p:cNvSpPr/>
          <p:nvPr/>
        </p:nvSpPr>
        <p:spPr>
          <a:xfrm flipV="1">
            <a:off x="839945" y="2418387"/>
            <a:ext cx="1858299" cy="0"/>
          </a:xfrm>
          <a:prstGeom prst="line">
            <a:avLst/>
          </a:prstGeom>
          <a:ln w="76200" cap="flat">
            <a:solidFill>
              <a:srgbClr val="EAE4D2"/>
            </a:solidFill>
            <a:prstDash val="solid"/>
            <a:headEnd type="none" w="sm" len="sm"/>
            <a:tailEnd type="none" w="sm" len="sm"/>
          </a:ln>
        </p:spPr>
      </p:sp>
      <p:sp>
        <p:nvSpPr>
          <p:cNvPr id="7" name="Freeform 7"/>
          <p:cNvSpPr/>
          <p:nvPr/>
        </p:nvSpPr>
        <p:spPr>
          <a:xfrm>
            <a:off x="2074063" y="4699732"/>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8" name="Freeform 8"/>
          <p:cNvSpPr/>
          <p:nvPr/>
        </p:nvSpPr>
        <p:spPr>
          <a:xfrm>
            <a:off x="3238479" y="5808031"/>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a:off x="6212651" y="3843956"/>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0" name="Freeform 10"/>
          <p:cNvSpPr/>
          <p:nvPr/>
        </p:nvSpPr>
        <p:spPr>
          <a:xfrm>
            <a:off x="7254914" y="4460359"/>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1" name="Freeform 11"/>
          <p:cNvSpPr/>
          <p:nvPr/>
        </p:nvSpPr>
        <p:spPr>
          <a:xfrm>
            <a:off x="6793718" y="6345827"/>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2" name="Freeform 12"/>
          <p:cNvSpPr/>
          <p:nvPr/>
        </p:nvSpPr>
        <p:spPr>
          <a:xfrm>
            <a:off x="5747055" y="4878293"/>
            <a:ext cx="292554" cy="417934"/>
          </a:xfrm>
          <a:custGeom>
            <a:avLst/>
            <a:gdLst/>
            <a:ahLst/>
            <a:cxnLst/>
            <a:rect l="l" t="t" r="r" b="b"/>
            <a:pathLst>
              <a:path w="292554" h="417934">
                <a:moveTo>
                  <a:pt x="0" y="0"/>
                </a:moveTo>
                <a:lnTo>
                  <a:pt x="292554" y="0"/>
                </a:lnTo>
                <a:lnTo>
                  <a:pt x="292554" y="417934"/>
                </a:lnTo>
                <a:lnTo>
                  <a:pt x="0" y="41793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3" name="Freeform 13"/>
          <p:cNvSpPr/>
          <p:nvPr/>
        </p:nvSpPr>
        <p:spPr>
          <a:xfrm>
            <a:off x="4772387" y="6465513"/>
            <a:ext cx="292554" cy="417934"/>
          </a:xfrm>
          <a:custGeom>
            <a:avLst/>
            <a:gdLst/>
            <a:ahLst/>
            <a:cxnLst/>
            <a:rect l="l" t="t" r="r" b="b"/>
            <a:pathLst>
              <a:path w="292554" h="417934">
                <a:moveTo>
                  <a:pt x="0" y="0"/>
                </a:moveTo>
                <a:lnTo>
                  <a:pt x="292553" y="0"/>
                </a:lnTo>
                <a:lnTo>
                  <a:pt x="292553" y="417934"/>
                </a:lnTo>
                <a:lnTo>
                  <a:pt x="0" y="41793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4" name="TextBox 14"/>
          <p:cNvSpPr txBox="1"/>
          <p:nvPr/>
        </p:nvSpPr>
        <p:spPr>
          <a:xfrm>
            <a:off x="839945" y="562269"/>
            <a:ext cx="8147912" cy="984885"/>
          </a:xfrm>
          <a:prstGeom prst="rect">
            <a:avLst/>
          </a:prstGeom>
        </p:spPr>
        <p:txBody>
          <a:bodyPr lIns="0" tIns="0" rIns="0" bIns="0" rtlCol="0" anchor="t">
            <a:spAutoFit/>
          </a:bodyPr>
          <a:lstStyle/>
          <a:p>
            <a:pPr algn="l">
              <a:lnSpc>
                <a:spcPts val="7560"/>
              </a:lnSpc>
            </a:pPr>
            <a:r>
              <a:rPr lang="en-US" sz="7200" b="1">
                <a:solidFill>
                  <a:srgbClr val="FFFFFF"/>
                </a:solidFill>
                <a:latin typeface="Inter Bold" panose="020B0802030000000004"/>
                <a:ea typeface="Inter Bold" panose="020B0802030000000004"/>
                <a:cs typeface="Inter Bold" panose="020B0802030000000004"/>
                <a:sym typeface="Inter Bold" panose="020B0802030000000004"/>
              </a:rPr>
              <a:t>MARKET SIZE</a:t>
            </a:r>
            <a:endParaRPr lang="en-US" sz="7200" b="1">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15" name="TextBox 15"/>
          <p:cNvSpPr txBox="1"/>
          <p:nvPr/>
        </p:nvSpPr>
        <p:spPr>
          <a:xfrm>
            <a:off x="849470" y="1556679"/>
            <a:ext cx="8138387" cy="406458"/>
          </a:xfrm>
          <a:prstGeom prst="rect">
            <a:avLst/>
          </a:prstGeom>
        </p:spPr>
        <p:txBody>
          <a:bodyPr lIns="0" tIns="0" rIns="0" bIns="0" rtlCol="0" anchor="t">
            <a:spAutoFit/>
          </a:bodyPr>
          <a:lstStyle/>
          <a:p>
            <a:pPr marL="0" lvl="0" indent="0" algn="l">
              <a:lnSpc>
                <a:spcPts val="3360"/>
              </a:lnSpc>
            </a:pPr>
            <a:r>
              <a:rPr lang="en-US" sz="2400" b="1" spc="177" dirty="0">
                <a:solidFill>
                  <a:srgbClr val="FFFFFF"/>
                </a:solidFill>
                <a:latin typeface="Open Sans Semi-Bold"/>
                <a:ea typeface="Open Sans Semi-Bold"/>
                <a:cs typeface="Open Sans Semi-Bold"/>
                <a:sym typeface="Open Sans Semi-Bold"/>
              </a:rPr>
              <a:t>OUR CLIENTS COME FROM TRANSPORT SECTOR</a:t>
            </a:r>
            <a:endParaRPr lang="en-US" sz="2400" b="1" spc="177" dirty="0">
              <a:solidFill>
                <a:srgbClr val="FFFFFF"/>
              </a:solidFill>
              <a:latin typeface="Open Sans Semi-Bold"/>
              <a:ea typeface="Open Sans Semi-Bold"/>
              <a:cs typeface="Open Sans Semi-Bold"/>
              <a:sym typeface="Open Sans Semi-Bold"/>
            </a:endParaRPr>
          </a:p>
        </p:txBody>
      </p:sp>
      <p:sp>
        <p:nvSpPr>
          <p:cNvPr id="16" name="TextBox 16"/>
          <p:cNvSpPr txBox="1"/>
          <p:nvPr/>
        </p:nvSpPr>
        <p:spPr>
          <a:xfrm>
            <a:off x="849470" y="8011283"/>
            <a:ext cx="7641844" cy="874395"/>
          </a:xfrm>
          <a:prstGeom prst="rect">
            <a:avLst/>
          </a:prstGeom>
        </p:spPr>
        <p:txBody>
          <a:bodyPr lIns="0" tIns="0" rIns="0" bIns="0" rtlCol="0" anchor="t">
            <a:spAutoFit/>
          </a:bodyPr>
          <a:lstStyle/>
          <a:p>
            <a:pPr marL="0" lvl="0" indent="0" algn="just">
              <a:lnSpc>
                <a:spcPts val="3410"/>
              </a:lnSpc>
            </a:pPr>
            <a:r>
              <a:rPr lang="en-US" sz="2200">
                <a:solidFill>
                  <a:srgbClr val="FFFFFF"/>
                </a:solidFill>
                <a:latin typeface="Open Sans" panose="020B0606030504020204"/>
                <a:ea typeface="Open Sans" panose="020B0606030504020204"/>
                <a:cs typeface="Open Sans" panose="020B0606030504020204"/>
                <a:sym typeface="Open Sans" panose="020B0606030504020204"/>
              </a:rPr>
              <a:t>With a africa development goals, our market team have focused on bringing safety to african roads.</a:t>
            </a:r>
            <a:endParaRPr lang="en-US" sz="2200">
              <a:solidFill>
                <a:srgbClr val="FFFFFF"/>
              </a:solidFill>
              <a:latin typeface="Open Sans" panose="020B0606030504020204"/>
              <a:ea typeface="Open Sans" panose="020B0606030504020204"/>
              <a:cs typeface="Open Sans" panose="020B0606030504020204"/>
              <a:sym typeface="Open Sans" panose="020B0606030504020204"/>
            </a:endParaRPr>
          </a:p>
        </p:txBody>
      </p:sp>
      <p:grpSp>
        <p:nvGrpSpPr>
          <p:cNvPr id="17" name="Group 17"/>
          <p:cNvGrpSpPr/>
          <p:nvPr/>
        </p:nvGrpSpPr>
        <p:grpSpPr>
          <a:xfrm>
            <a:off x="10096657" y="653223"/>
            <a:ext cx="6683462" cy="553720"/>
            <a:chOff x="0" y="0"/>
            <a:chExt cx="1760253" cy="145836"/>
          </a:xfrm>
        </p:grpSpPr>
        <p:sp>
          <p:nvSpPr>
            <p:cNvPr id="18" name="Freeform 18"/>
            <p:cNvSpPr/>
            <p:nvPr/>
          </p:nvSpPr>
          <p:spPr>
            <a:xfrm>
              <a:off x="0" y="0"/>
              <a:ext cx="1760253" cy="145836"/>
            </a:xfrm>
            <a:custGeom>
              <a:avLst/>
              <a:gdLst/>
              <a:ahLst/>
              <a:cxnLst/>
              <a:rect l="l" t="t" r="r" b="b"/>
              <a:pathLst>
                <a:path w="1760253" h="145836">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17726D"/>
            </a:solidFill>
          </p:spPr>
        </p:sp>
        <p:sp>
          <p:nvSpPr>
            <p:cNvPr id="19" name="TextBox 19"/>
            <p:cNvSpPr txBox="1"/>
            <p:nvPr/>
          </p:nvSpPr>
          <p:spPr>
            <a:xfrm>
              <a:off x="0" y="-38100"/>
              <a:ext cx="1760253" cy="183936"/>
            </a:xfrm>
            <a:prstGeom prst="rect">
              <a:avLst/>
            </a:prstGeom>
          </p:spPr>
          <p:txBody>
            <a:bodyPr lIns="50800" tIns="50800" rIns="50800" bIns="50800" rtlCol="0" anchor="ctr"/>
            <a:lstStyle/>
            <a:p>
              <a:pPr algn="ctr">
                <a:lnSpc>
                  <a:spcPts val="3080"/>
                </a:lnSpc>
              </a:pPr>
              <a:r>
                <a:rPr lang="en-US" sz="2200" b="1">
                  <a:solidFill>
                    <a:srgbClr val="FFFFFF"/>
                  </a:solidFill>
                  <a:latin typeface="Inter Bold" panose="020B0802030000000004"/>
                  <a:ea typeface="Inter Bold" panose="020B0802030000000004"/>
                  <a:cs typeface="Inter Bold" panose="020B0802030000000004"/>
                  <a:sym typeface="Inter Bold" panose="020B0802030000000004"/>
                </a:rPr>
                <a:t>Total Available Market (TAM)</a:t>
              </a:r>
              <a:endParaRPr lang="en-US" sz="2200" b="1">
                <a:solidFill>
                  <a:srgbClr val="FFFFFF"/>
                </a:solidFill>
                <a:latin typeface="Inter Bold" panose="020B0802030000000004"/>
                <a:ea typeface="Inter Bold" panose="020B0802030000000004"/>
                <a:cs typeface="Inter Bold" panose="020B0802030000000004"/>
                <a:sym typeface="Inter Bold" panose="020B0802030000000004"/>
              </a:endParaRPr>
            </a:p>
          </p:txBody>
        </p:sp>
      </p:grpSp>
      <p:grpSp>
        <p:nvGrpSpPr>
          <p:cNvPr id="20" name="Group 20"/>
          <p:cNvGrpSpPr/>
          <p:nvPr/>
        </p:nvGrpSpPr>
        <p:grpSpPr>
          <a:xfrm>
            <a:off x="10096657" y="3652395"/>
            <a:ext cx="6683462" cy="553720"/>
            <a:chOff x="0" y="0"/>
            <a:chExt cx="1760253" cy="145836"/>
          </a:xfrm>
        </p:grpSpPr>
        <p:sp>
          <p:nvSpPr>
            <p:cNvPr id="21" name="Freeform 21"/>
            <p:cNvSpPr/>
            <p:nvPr/>
          </p:nvSpPr>
          <p:spPr>
            <a:xfrm>
              <a:off x="0" y="0"/>
              <a:ext cx="1760253" cy="145836"/>
            </a:xfrm>
            <a:custGeom>
              <a:avLst/>
              <a:gdLst/>
              <a:ahLst/>
              <a:cxnLst/>
              <a:rect l="l" t="t" r="r" b="b"/>
              <a:pathLst>
                <a:path w="1760253" h="145836">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17726D"/>
            </a:solidFill>
          </p:spPr>
        </p:sp>
        <p:sp>
          <p:nvSpPr>
            <p:cNvPr id="22" name="TextBox 22"/>
            <p:cNvSpPr txBox="1"/>
            <p:nvPr/>
          </p:nvSpPr>
          <p:spPr>
            <a:xfrm>
              <a:off x="0" y="-38100"/>
              <a:ext cx="1760253" cy="183936"/>
            </a:xfrm>
            <a:prstGeom prst="rect">
              <a:avLst/>
            </a:prstGeom>
          </p:spPr>
          <p:txBody>
            <a:bodyPr lIns="50800" tIns="50800" rIns="50800" bIns="50800" rtlCol="0" anchor="ctr"/>
            <a:lstStyle/>
            <a:p>
              <a:pPr algn="ctr">
                <a:lnSpc>
                  <a:spcPts val="3080"/>
                </a:lnSpc>
              </a:pPr>
              <a:r>
                <a:rPr lang="en-US" sz="2200" b="1">
                  <a:solidFill>
                    <a:srgbClr val="FFFFFF"/>
                  </a:solidFill>
                  <a:latin typeface="Inter Bold" panose="020B0802030000000004"/>
                  <a:ea typeface="Inter Bold" panose="020B0802030000000004"/>
                  <a:cs typeface="Inter Bold" panose="020B0802030000000004"/>
                  <a:sym typeface="Inter Bold" panose="020B0802030000000004"/>
                </a:rPr>
                <a:t>Serviceable Available Market (SAM)</a:t>
              </a:r>
              <a:endParaRPr lang="en-US" sz="2200" b="1">
                <a:solidFill>
                  <a:srgbClr val="FFFFFF"/>
                </a:solidFill>
                <a:latin typeface="Inter Bold" panose="020B0802030000000004"/>
                <a:ea typeface="Inter Bold" panose="020B0802030000000004"/>
                <a:cs typeface="Inter Bold" panose="020B0802030000000004"/>
                <a:sym typeface="Inter Bold" panose="020B0802030000000004"/>
              </a:endParaRPr>
            </a:p>
          </p:txBody>
        </p:sp>
      </p:grpSp>
      <p:grpSp>
        <p:nvGrpSpPr>
          <p:cNvPr id="23" name="Group 23"/>
          <p:cNvGrpSpPr/>
          <p:nvPr/>
        </p:nvGrpSpPr>
        <p:grpSpPr>
          <a:xfrm>
            <a:off x="10096657" y="7083798"/>
            <a:ext cx="6683462" cy="553720"/>
            <a:chOff x="0" y="0"/>
            <a:chExt cx="1760253" cy="145836"/>
          </a:xfrm>
        </p:grpSpPr>
        <p:sp>
          <p:nvSpPr>
            <p:cNvPr id="24" name="Freeform 24"/>
            <p:cNvSpPr/>
            <p:nvPr/>
          </p:nvSpPr>
          <p:spPr>
            <a:xfrm>
              <a:off x="0" y="0"/>
              <a:ext cx="1760253" cy="145836"/>
            </a:xfrm>
            <a:custGeom>
              <a:avLst/>
              <a:gdLst/>
              <a:ahLst/>
              <a:cxnLst/>
              <a:rect l="l" t="t" r="r" b="b"/>
              <a:pathLst>
                <a:path w="1760253" h="145836">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17726D"/>
            </a:solidFill>
          </p:spPr>
        </p:sp>
        <p:sp>
          <p:nvSpPr>
            <p:cNvPr id="25" name="TextBox 25"/>
            <p:cNvSpPr txBox="1"/>
            <p:nvPr/>
          </p:nvSpPr>
          <p:spPr>
            <a:xfrm>
              <a:off x="0" y="-38100"/>
              <a:ext cx="1760253" cy="183936"/>
            </a:xfrm>
            <a:prstGeom prst="rect">
              <a:avLst/>
            </a:prstGeom>
          </p:spPr>
          <p:txBody>
            <a:bodyPr lIns="50800" tIns="50800" rIns="50800" bIns="50800" rtlCol="0" anchor="ctr"/>
            <a:lstStyle/>
            <a:p>
              <a:pPr algn="ctr">
                <a:lnSpc>
                  <a:spcPts val="3080"/>
                </a:lnSpc>
              </a:pPr>
              <a:r>
                <a:rPr lang="en-US" sz="2200" b="1">
                  <a:solidFill>
                    <a:srgbClr val="FFFFFF"/>
                  </a:solidFill>
                  <a:latin typeface="Inter Bold" panose="020B0802030000000004"/>
                  <a:ea typeface="Inter Bold" panose="020B0802030000000004"/>
                  <a:cs typeface="Inter Bold" panose="020B0802030000000004"/>
                  <a:sym typeface="Inter Bold" panose="020B0802030000000004"/>
                </a:rPr>
                <a:t>Serviceable Obtainable Market (SOM)</a:t>
              </a:r>
              <a:endParaRPr lang="en-US" sz="2200" b="1">
                <a:solidFill>
                  <a:srgbClr val="FFFFFF"/>
                </a:solidFill>
                <a:latin typeface="Inter Bold" panose="020B0802030000000004"/>
                <a:ea typeface="Inter Bold" panose="020B0802030000000004"/>
                <a:cs typeface="Inter Bold" panose="020B0802030000000004"/>
                <a:sym typeface="Inter Bold" panose="020B0802030000000004"/>
              </a:endParaRPr>
            </a:p>
          </p:txBody>
        </p:sp>
      </p:grpSp>
      <p:sp>
        <p:nvSpPr>
          <p:cNvPr id="26" name="TextBox 26"/>
          <p:cNvSpPr txBox="1"/>
          <p:nvPr/>
        </p:nvSpPr>
        <p:spPr>
          <a:xfrm>
            <a:off x="10096657" y="1324917"/>
            <a:ext cx="7455348" cy="1311910"/>
          </a:xfrm>
          <a:prstGeom prst="rect">
            <a:avLst/>
          </a:prstGeom>
        </p:spPr>
        <p:txBody>
          <a:bodyPr lIns="0" tIns="0" rIns="0" bIns="0" rtlCol="0" anchor="t">
            <a:spAutoFit/>
          </a:bodyPr>
          <a:lstStyle/>
          <a:p>
            <a:pPr marL="0" lvl="0" indent="0" algn="just">
              <a:lnSpc>
                <a:spcPts val="341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our total market size is the whole of africa, we are targetting africa continent where the transport sector is majorly roads</a:t>
            </a:r>
            <a:endParaRPr lang="en-US" sz="2200">
              <a:solidFill>
                <a:srgbClr val="000000"/>
              </a:solidFill>
              <a:latin typeface="Open Sans" panose="020B0606030504020204"/>
              <a:ea typeface="Open Sans" panose="020B0606030504020204"/>
              <a:cs typeface="Open Sans" panose="020B0606030504020204"/>
              <a:sym typeface="Open Sans" panose="020B0606030504020204"/>
            </a:endParaRPr>
          </a:p>
        </p:txBody>
      </p:sp>
      <p:sp>
        <p:nvSpPr>
          <p:cNvPr id="27" name="TextBox 27"/>
          <p:cNvSpPr txBox="1"/>
          <p:nvPr/>
        </p:nvSpPr>
        <p:spPr>
          <a:xfrm>
            <a:off x="10096657" y="4324089"/>
            <a:ext cx="7455348" cy="2623820"/>
          </a:xfrm>
          <a:prstGeom prst="rect">
            <a:avLst/>
          </a:prstGeom>
        </p:spPr>
        <p:txBody>
          <a:bodyPr lIns="0" tIns="0" rIns="0" bIns="0" rtlCol="0" anchor="t">
            <a:spAutoFit/>
          </a:bodyPr>
          <a:lstStyle/>
          <a:p>
            <a:pPr marL="0" lvl="0" indent="0" algn="just">
              <a:lnSpc>
                <a:spcPts val="341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our SAM is currently east africa, there are many businesses that involve movement of goods through road  networks, with this we are able to angage transit companies who move goods from port of mombasa to upcountry or to other landlocked countries. we are also targeting public transport  campanies.</a:t>
            </a:r>
            <a:endParaRPr lang="en-US" sz="2200">
              <a:solidFill>
                <a:srgbClr val="000000"/>
              </a:solidFill>
              <a:latin typeface="Open Sans" panose="020B0606030504020204"/>
              <a:ea typeface="Open Sans" panose="020B0606030504020204"/>
              <a:cs typeface="Open Sans" panose="020B0606030504020204"/>
              <a:sym typeface="Open Sans" panose="020B0606030504020204"/>
            </a:endParaRPr>
          </a:p>
        </p:txBody>
      </p:sp>
      <p:grpSp>
        <p:nvGrpSpPr>
          <p:cNvPr id="28" name="Group 28"/>
          <p:cNvGrpSpPr/>
          <p:nvPr/>
        </p:nvGrpSpPr>
        <p:grpSpPr>
          <a:xfrm>
            <a:off x="15941633" y="7975432"/>
            <a:ext cx="3803190" cy="3803190"/>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id="30" name="TextBox 30"/>
            <p:cNvSpPr txBox="1"/>
            <p:nvPr/>
          </p:nvSpPr>
          <p:spPr>
            <a:xfrm>
              <a:off x="76200" y="28575"/>
              <a:ext cx="660400" cy="708025"/>
            </a:xfrm>
            <a:prstGeom prst="rect">
              <a:avLst/>
            </a:prstGeom>
          </p:spPr>
          <p:txBody>
            <a:bodyPr lIns="50800" tIns="50800" rIns="50800" bIns="50800" rtlCol="0" anchor="ctr"/>
            <a:lstStyle/>
            <a:p>
              <a:pPr algn="ctr">
                <a:lnSpc>
                  <a:spcPts val="2480"/>
                </a:lnSpc>
              </a:pPr>
            </a:p>
          </p:txBody>
        </p:sp>
      </p:grpSp>
      <p:sp>
        <p:nvSpPr>
          <p:cNvPr id="31" name="TextBox 31"/>
          <p:cNvSpPr txBox="1"/>
          <p:nvPr/>
        </p:nvSpPr>
        <p:spPr>
          <a:xfrm>
            <a:off x="10096657" y="7755492"/>
            <a:ext cx="7455348" cy="3498215"/>
          </a:xfrm>
          <a:prstGeom prst="rect">
            <a:avLst/>
          </a:prstGeom>
        </p:spPr>
        <p:txBody>
          <a:bodyPr lIns="0" tIns="0" rIns="0" bIns="0" rtlCol="0" anchor="t">
            <a:spAutoFit/>
          </a:bodyPr>
          <a:lstStyle/>
          <a:p>
            <a:pPr marL="0" lvl="0" indent="0" algn="just">
              <a:lnSpc>
                <a:spcPts val="3410"/>
              </a:lnSpc>
            </a:pPr>
            <a:r>
              <a:rPr lang="en-US" sz="2200">
                <a:solidFill>
                  <a:srgbClr val="000000"/>
                </a:solidFill>
                <a:latin typeface="Open Sans" panose="020B0606030504020204"/>
                <a:ea typeface="Open Sans" panose="020B0606030504020204"/>
                <a:cs typeface="Open Sans" panose="020B0606030504020204"/>
                <a:sym typeface="Open Sans" panose="020B0606030504020204"/>
              </a:rPr>
              <a:t>our SOM is kenya market, we cant to engage  public service vehicles especially those for long distances and also commercial vehicles, we will sensitize them on the benefits of our solution and how it will minimize the risk of loses in their business, we also plan to engage law makers at different stages and sell our product. if improved we can enter  into aggrement  with government to manufacture and sell the soluton to them</a:t>
            </a:r>
            <a:endParaRPr lang="en-US" sz="2200">
              <a:solidFill>
                <a:srgbClr val="000000"/>
              </a:solidFill>
              <a:latin typeface="Open Sans" panose="020B0606030504020204"/>
              <a:ea typeface="Open Sans" panose="020B0606030504020204"/>
              <a:cs typeface="Open Sans" panose="020B0606030504020204"/>
              <a:sym typeface="Open Sans" panose="020B0606030504020204"/>
            </a:endParaRPr>
          </a:p>
        </p:txBody>
      </p:sp>
      <p:pic>
        <p:nvPicPr>
          <p:cNvPr id="32" name="Picture 31" descr="africa(1)"/>
          <p:cNvPicPr>
            <a:picLocks noChangeAspect="1"/>
          </p:cNvPicPr>
          <p:nvPr/>
        </p:nvPicPr>
        <p:blipFill>
          <a:blip r:embed="rId3"/>
          <a:stretch>
            <a:fillRect/>
          </a:stretch>
        </p:blipFill>
        <p:spPr>
          <a:xfrm>
            <a:off x="110490" y="2350770"/>
            <a:ext cx="9050020" cy="54044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839945" y="562269"/>
            <a:ext cx="6818840" cy="984885"/>
          </a:xfrm>
          <a:prstGeom prst="rect">
            <a:avLst/>
          </a:prstGeom>
        </p:spPr>
        <p:txBody>
          <a:bodyPr lIns="0" tIns="0" rIns="0" bIns="0" rtlCol="0" anchor="t">
            <a:spAutoFit/>
          </a:bodyPr>
          <a:lstStyle/>
          <a:p>
            <a:pPr marL="0" marR="0" lvl="0" indent="0" algn="l" defTabSz="914400" rtl="0" eaLnBrk="1" fontAlgn="auto" latinLnBrk="0" hangingPunct="1">
              <a:lnSpc>
                <a:spcPts val="7560"/>
              </a:lnSpc>
              <a:spcBef>
                <a:spcPts val="0"/>
              </a:spcBef>
              <a:spcAft>
                <a:spcPts val="0"/>
              </a:spcAft>
              <a:buClrTx/>
              <a:buSzTx/>
              <a:buFontTx/>
              <a:buNone/>
              <a:defRPr/>
            </a:pPr>
            <a:r>
              <a:rPr kumimoji="0" lang="en-US" sz="7200" b="1" i="0" u="none" strike="noStrike" kern="1200" cap="none" spc="0" normalizeH="0" baseline="0" noProof="0" dirty="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COMPETITORS</a:t>
            </a:r>
            <a:endParaRPr kumimoji="0" lang="en-US" sz="7200" b="1" i="0" u="none" strike="noStrike" kern="1200" cap="none" spc="0" normalizeH="0" baseline="0" noProof="0" dirty="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endParaRPr>
          </a:p>
        </p:txBody>
      </p:sp>
      <p:sp>
        <p:nvSpPr>
          <p:cNvPr id="7" name="TextBox 7"/>
          <p:cNvSpPr txBox="1"/>
          <p:nvPr/>
        </p:nvSpPr>
        <p:spPr>
          <a:xfrm>
            <a:off x="839945" y="1518579"/>
            <a:ext cx="6818840" cy="430530"/>
          </a:xfrm>
          <a:prstGeom prst="rect">
            <a:avLst/>
          </a:prstGeom>
        </p:spPr>
        <p:txBody>
          <a:bodyPr lIns="0" tIns="0" rIns="0" bIns="0" rtlCol="0" anchor="t">
            <a:spAutoFit/>
          </a:bodyPr>
          <a:lstStyle/>
          <a:p>
            <a:pPr marL="0" marR="0" lvl="0" indent="0" algn="l" defTabSz="914400" rtl="0" eaLnBrk="1" fontAlgn="auto" latinLnBrk="0" hangingPunct="1">
              <a:lnSpc>
                <a:spcPts val="3360"/>
              </a:lnSpc>
              <a:spcBef>
                <a:spcPts val="0"/>
              </a:spcBef>
              <a:spcAft>
                <a:spcPts val="0"/>
              </a:spcAft>
              <a:buClrTx/>
              <a:buSzTx/>
              <a:buFontTx/>
              <a:buNone/>
              <a:defRPr/>
            </a:pPr>
            <a:r>
              <a:rPr kumimoji="0" lang="en-US" sz="2400" b="1" i="0" u="none" strike="noStrike" kern="1200" cap="none" spc="177" normalizeH="0" baseline="0" noProof="0">
                <a:ln>
                  <a:noFill/>
                </a:ln>
                <a:solidFill>
                  <a:srgbClr val="000000"/>
                </a:solidFill>
                <a:effectLst/>
                <a:uLnTx/>
                <a:uFillTx/>
                <a:latin typeface="Open Sans Bold"/>
                <a:ea typeface="Open Sans Bold"/>
                <a:cs typeface="Open Sans Bold"/>
                <a:sym typeface="Open Sans Bold"/>
              </a:rPr>
              <a:t>OUR COMPETITORS</a:t>
            </a:r>
            <a:endParaRPr kumimoji="0" lang="en-US" sz="2400" b="1" i="0" u="none" strike="noStrike" kern="1200" cap="none" spc="177" normalizeH="0" baseline="0" noProof="0">
              <a:ln>
                <a:noFill/>
              </a:ln>
              <a:solidFill>
                <a:srgbClr val="000000"/>
              </a:solidFill>
              <a:effectLst/>
              <a:uLnTx/>
              <a:uFillTx/>
              <a:latin typeface="Open Sans Bold"/>
              <a:ea typeface="Open Sans Bold"/>
              <a:cs typeface="Open Sans Bold"/>
              <a:sym typeface="Open Sans Bold"/>
            </a:endParaRPr>
          </a:p>
        </p:txBody>
      </p:sp>
      <p:grpSp>
        <p:nvGrpSpPr>
          <p:cNvPr id="8" name="Group 8"/>
          <p:cNvGrpSpPr/>
          <p:nvPr/>
        </p:nvGrpSpPr>
        <p:grpSpPr>
          <a:xfrm>
            <a:off x="7718306" y="0"/>
            <a:ext cx="10569694" cy="10287000"/>
            <a:chOff x="0" y="0"/>
            <a:chExt cx="2783788" cy="2709333"/>
          </a:xfrm>
        </p:grpSpPr>
        <p:sp>
          <p:nvSpPr>
            <p:cNvPr id="9" name="Freeform 9"/>
            <p:cNvSpPr/>
            <p:nvPr/>
          </p:nvSpPr>
          <p:spPr>
            <a:xfrm>
              <a:off x="0" y="0"/>
              <a:ext cx="2783788" cy="2709333"/>
            </a:xfrm>
            <a:custGeom>
              <a:avLst/>
              <a:gdLst/>
              <a:ahLst/>
              <a:cxnLst/>
              <a:rect l="l" t="t" r="r" b="b"/>
              <a:pathLst>
                <a:path w="2783788" h="2709333">
                  <a:moveTo>
                    <a:pt x="0" y="0"/>
                  </a:moveTo>
                  <a:lnTo>
                    <a:pt x="2783788" y="0"/>
                  </a:lnTo>
                  <a:lnTo>
                    <a:pt x="2783788" y="2709333"/>
                  </a:lnTo>
                  <a:lnTo>
                    <a:pt x="0" y="2709333"/>
                  </a:lnTo>
                  <a:close/>
                </a:path>
              </a:pathLst>
            </a:custGeom>
            <a:solidFill>
              <a:srgbClr val="17726D"/>
            </a:solidFill>
          </p:spPr>
        </p:sp>
        <p:sp>
          <p:nvSpPr>
            <p:cNvPr id="10" name="TextBox 10"/>
            <p:cNvSpPr txBox="1"/>
            <p:nvPr/>
          </p:nvSpPr>
          <p:spPr>
            <a:xfrm>
              <a:off x="0" y="-47625"/>
              <a:ext cx="2783788" cy="2756958"/>
            </a:xfrm>
            <a:prstGeom prst="rect">
              <a:avLst/>
            </a:prstGeom>
          </p:spPr>
          <p:txBody>
            <a:bodyPr lIns="50800" tIns="50800" rIns="50800" bIns="50800" rtlCol="0" anchor="ctr"/>
            <a:lstStyle/>
            <a:p>
              <a:pPr marL="0" marR="0" lvl="0" indent="0" algn="ctr" defTabSz="914400" rtl="0" eaLnBrk="1" fontAlgn="auto" latinLnBrk="0" hangingPunct="1">
                <a:lnSpc>
                  <a:spcPts val="248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1" name="Freeform 11"/>
          <p:cNvSpPr/>
          <p:nvPr/>
        </p:nvSpPr>
        <p:spPr>
          <a:xfrm>
            <a:off x="839945" y="9258300"/>
            <a:ext cx="586293" cy="483692"/>
          </a:xfrm>
          <a:custGeom>
            <a:avLst/>
            <a:gdLst/>
            <a:ahLst/>
            <a:cxnLst/>
            <a:rect l="l" t="t" r="r" b="b"/>
            <a:pathLst>
              <a:path w="586293" h="483692">
                <a:moveTo>
                  <a:pt x="0" y="0"/>
                </a:moveTo>
                <a:lnTo>
                  <a:pt x="586293" y="0"/>
                </a:lnTo>
                <a:lnTo>
                  <a:pt x="586293" y="483692"/>
                </a:lnTo>
                <a:lnTo>
                  <a:pt x="0" y="48369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2" name="TextBox 12"/>
          <p:cNvSpPr txBox="1"/>
          <p:nvPr/>
        </p:nvSpPr>
        <p:spPr>
          <a:xfrm>
            <a:off x="1572282" y="9265196"/>
            <a:ext cx="3191396" cy="422275"/>
          </a:xfrm>
          <a:prstGeom prst="rect">
            <a:avLst/>
          </a:prstGeom>
        </p:spPr>
        <p:txBody>
          <a:bodyPr lIns="0" tIns="0" rIns="0" bIns="0" rtlCol="0" anchor="t">
            <a:spAutoFit/>
          </a:bodyPr>
          <a:lstStyle/>
          <a:p>
            <a:pPr marL="0" marR="0" lvl="0" indent="0" algn="l" defTabSz="914400" rtl="0" eaLnBrk="1" fontAlgn="auto" latinLnBrk="0" hangingPunct="1">
              <a:lnSpc>
                <a:spcPts val="3500"/>
              </a:lnSpc>
              <a:spcBef>
                <a:spcPts val="0"/>
              </a:spcBef>
              <a:spcAft>
                <a:spcPts val="0"/>
              </a:spcAft>
              <a:buClrTx/>
              <a:buSzTx/>
              <a:buFontTx/>
              <a:buNone/>
              <a:defRPr/>
            </a:pPr>
            <a:r>
              <a:rPr kumimoji="0" lang="en-US" sz="2500" b="1" i="0" u="none" strike="noStrike" kern="1200" cap="none" spc="0" normalizeH="0" baseline="0" noProof="0">
                <a:ln>
                  <a:noFill/>
                </a:ln>
                <a:solidFill>
                  <a:srgbClr val="000000"/>
                </a:solidFill>
                <a:effectLst/>
                <a:uLnTx/>
                <a:uFillTx/>
                <a:latin typeface="Open Sans Semi-Bold"/>
                <a:ea typeface="Open Sans Semi-Bold"/>
                <a:cs typeface="Open Sans Semi-Bold"/>
                <a:sym typeface="Open Sans Semi-Bold"/>
              </a:rPr>
              <a:t>Thynk Unlimited</a:t>
            </a:r>
            <a:endParaRPr kumimoji="0" lang="en-US" sz="2500" b="1" i="0" u="none" strike="noStrike" kern="1200" cap="none" spc="0" normalizeH="0" baseline="0" noProof="0">
              <a:ln>
                <a:noFill/>
              </a:ln>
              <a:solidFill>
                <a:srgbClr val="000000"/>
              </a:solidFill>
              <a:effectLst/>
              <a:uLnTx/>
              <a:uFillTx/>
              <a:latin typeface="Open Sans Semi-Bold"/>
              <a:ea typeface="Open Sans Semi-Bold"/>
              <a:cs typeface="Open Sans Semi-Bold"/>
              <a:sym typeface="Open Sans Semi-Bold"/>
            </a:endParaRPr>
          </a:p>
        </p:txBody>
      </p:sp>
      <p:sp>
        <p:nvSpPr>
          <p:cNvPr id="13" name="AutoShape 13"/>
          <p:cNvSpPr/>
          <p:nvPr/>
        </p:nvSpPr>
        <p:spPr>
          <a:xfrm flipV="1">
            <a:off x="839945" y="2324009"/>
            <a:ext cx="1858299" cy="0"/>
          </a:xfrm>
          <a:prstGeom prst="line">
            <a:avLst/>
          </a:prstGeom>
          <a:ln w="76200" cap="flat">
            <a:solidFill>
              <a:srgbClr val="EAE4D2"/>
            </a:solidFill>
            <a:prstDash val="solid"/>
            <a:headEnd type="none" w="sm" len="sm"/>
            <a:tailEnd type="none" w="sm" len="sm"/>
          </a:ln>
        </p:spPr>
      </p:sp>
      <p:grpSp>
        <p:nvGrpSpPr>
          <p:cNvPr id="14" name="Group 14"/>
          <p:cNvGrpSpPr/>
          <p:nvPr/>
        </p:nvGrpSpPr>
        <p:grpSpPr>
          <a:xfrm>
            <a:off x="8493611" y="595884"/>
            <a:ext cx="877649" cy="87764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16" name="TextBox 16"/>
            <p:cNvSpPr txBox="1"/>
            <p:nvPr/>
          </p:nvSpPr>
          <p:spPr>
            <a:xfrm>
              <a:off x="76200" y="28575"/>
              <a:ext cx="660400" cy="708025"/>
            </a:xfrm>
            <a:prstGeom prst="rect">
              <a:avLst/>
            </a:prstGeom>
          </p:spPr>
          <p:txBody>
            <a:bodyPr lIns="44470" tIns="44470" rIns="44470" bIns="44470" rtlCol="0" anchor="ctr"/>
            <a:lstStyle/>
            <a:p>
              <a:pPr marL="0" marR="0" lvl="0" indent="0" algn="ctr" defTabSz="914400" rtl="0" eaLnBrk="1" fontAlgn="auto" latinLnBrk="0" hangingPunct="1">
                <a:lnSpc>
                  <a:spcPts val="4200"/>
                </a:lnSpc>
                <a:spcBef>
                  <a:spcPts val="0"/>
                </a:spcBef>
                <a:spcAft>
                  <a:spcPts val="0"/>
                </a:spcAft>
                <a:buClrTx/>
                <a:buSzTx/>
                <a:buFontTx/>
                <a:buNone/>
                <a:defRPr/>
              </a:pPr>
              <a:r>
                <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01</a:t>
              </a:r>
              <a:endPar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endParaRPr>
            </a:p>
          </p:txBody>
        </p:sp>
      </p:grpSp>
      <p:sp>
        <p:nvSpPr>
          <p:cNvPr id="17" name="TextBox 17"/>
          <p:cNvSpPr txBox="1"/>
          <p:nvPr/>
        </p:nvSpPr>
        <p:spPr>
          <a:xfrm>
            <a:off x="9579356" y="791606"/>
            <a:ext cx="7641844" cy="455295"/>
          </a:xfrm>
          <a:prstGeom prst="rect">
            <a:avLst/>
          </a:prstGeom>
        </p:spPr>
        <p:txBody>
          <a:bodyPr lIns="0" tIns="0" rIns="0" bIns="0" rtlCol="0" anchor="t">
            <a:spAutoFit/>
          </a:bodyPr>
          <a:lstStyle/>
          <a:p>
            <a:pPr marL="0" marR="0" lvl="0" indent="0" algn="l" defTabSz="914400" rtl="0" eaLnBrk="1" fontAlgn="auto" latinLnBrk="0" hangingPunct="1">
              <a:lnSpc>
                <a:spcPts val="3780"/>
              </a:lnSpc>
              <a:spcBef>
                <a:spcPts val="0"/>
              </a:spcBef>
              <a:spcAft>
                <a:spcPts val="0"/>
              </a:spcAft>
              <a:buClrTx/>
              <a:buSzTx/>
              <a:buFontTx/>
              <a:buNone/>
              <a:defRPr/>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SPEED GOVERNORS</a:t>
            </a:r>
            <a:endParaRPr kumimoji="0" lang="en-US" sz="2700" b="1" i="0" u="none" strike="noStrike" kern="1200" cap="none" spc="0" normalizeH="0" baseline="0" noProof="0" dirty="0">
              <a:ln>
                <a:noFill/>
              </a:ln>
              <a:solidFill>
                <a:srgbClr val="FFFFFF"/>
              </a:solidFill>
              <a:effectLst/>
              <a:uLnTx/>
              <a:uFillTx/>
              <a:latin typeface="Inter Bold" panose="020B0802030000000004"/>
              <a:ea typeface="Inter Bold" panose="020B0802030000000004"/>
              <a:cs typeface="Inter Bold" panose="020B0802030000000004"/>
              <a:sym typeface="Inter Bold" panose="020B0802030000000004"/>
            </a:endParaRPr>
          </a:p>
        </p:txBody>
      </p:sp>
      <p:sp>
        <p:nvSpPr>
          <p:cNvPr id="18" name="TextBox 18"/>
          <p:cNvSpPr txBox="1"/>
          <p:nvPr/>
        </p:nvSpPr>
        <p:spPr>
          <a:xfrm>
            <a:off x="9579356" y="1397333"/>
            <a:ext cx="7641844" cy="953770"/>
          </a:xfrm>
          <a:prstGeom prst="rect">
            <a:avLst/>
          </a:prstGeom>
        </p:spPr>
        <p:txBody>
          <a:bodyPr lIns="0" tIns="0" rIns="0" bIns="0" rtlCol="0" anchor="t">
            <a:spAutoFit/>
          </a:bodyPr>
          <a:lstStyle/>
          <a:p>
            <a:pPr marL="0" marR="0" lvl="0" indent="0" algn="just" defTabSz="914400" rtl="0" eaLnBrk="1" fontAlgn="auto" latinLnBrk="0" hangingPunct="1">
              <a:lnSpc>
                <a:spcPts val="3720"/>
              </a:lnSpc>
              <a:spcBef>
                <a:spcPts val="0"/>
              </a:spcBef>
              <a:spcAft>
                <a:spcPts val="0"/>
              </a:spcAft>
              <a:buClrTx/>
              <a:buSzTx/>
              <a:buFontTx/>
              <a:buNone/>
              <a:defRPr/>
            </a:pPr>
            <a:r>
              <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rPr>
              <a:t>this are mandated to install the speed limit devices to all public operated vehicles</a:t>
            </a:r>
            <a:endPar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endParaRPr>
          </a:p>
        </p:txBody>
      </p:sp>
      <p:grpSp>
        <p:nvGrpSpPr>
          <p:cNvPr id="19" name="Group 19"/>
          <p:cNvGrpSpPr/>
          <p:nvPr/>
        </p:nvGrpSpPr>
        <p:grpSpPr>
          <a:xfrm>
            <a:off x="8493611" y="3729081"/>
            <a:ext cx="877649" cy="87764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21" name="TextBox 21"/>
            <p:cNvSpPr txBox="1"/>
            <p:nvPr/>
          </p:nvSpPr>
          <p:spPr>
            <a:xfrm>
              <a:off x="76200" y="28575"/>
              <a:ext cx="660400" cy="708025"/>
            </a:xfrm>
            <a:prstGeom prst="rect">
              <a:avLst/>
            </a:prstGeom>
          </p:spPr>
          <p:txBody>
            <a:bodyPr lIns="44470" tIns="44470" rIns="44470" bIns="44470" rtlCol="0" anchor="ctr"/>
            <a:lstStyle/>
            <a:p>
              <a:pPr marL="0" marR="0" lvl="0" indent="0" algn="ctr" defTabSz="914400" rtl="0" eaLnBrk="1" fontAlgn="auto" latinLnBrk="0" hangingPunct="1">
                <a:lnSpc>
                  <a:spcPts val="4200"/>
                </a:lnSpc>
                <a:spcBef>
                  <a:spcPts val="0"/>
                </a:spcBef>
                <a:spcAft>
                  <a:spcPts val="0"/>
                </a:spcAft>
                <a:buClrTx/>
                <a:buSzTx/>
                <a:buFontTx/>
                <a:buNone/>
                <a:defRPr/>
              </a:pPr>
              <a:r>
                <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02</a:t>
              </a:r>
              <a:endPar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endParaRPr>
            </a:p>
          </p:txBody>
        </p:sp>
      </p:grpSp>
      <p:sp>
        <p:nvSpPr>
          <p:cNvPr id="22" name="TextBox 22"/>
          <p:cNvSpPr txBox="1"/>
          <p:nvPr/>
        </p:nvSpPr>
        <p:spPr>
          <a:xfrm>
            <a:off x="9579356" y="3924802"/>
            <a:ext cx="7641844" cy="455295"/>
          </a:xfrm>
          <a:prstGeom prst="rect">
            <a:avLst/>
          </a:prstGeom>
        </p:spPr>
        <p:txBody>
          <a:bodyPr lIns="0" tIns="0" rIns="0" bIns="0" rtlCol="0" anchor="t">
            <a:spAutoFit/>
          </a:bodyPr>
          <a:lstStyle/>
          <a:p>
            <a:pPr marL="0" marR="0" lvl="0" indent="0" algn="l" defTabSz="914400" rtl="0" eaLnBrk="1" fontAlgn="auto" latinLnBrk="0" hangingPunct="1">
              <a:lnSpc>
                <a:spcPts val="3780"/>
              </a:lnSpc>
              <a:spcBef>
                <a:spcPts val="0"/>
              </a:spcBef>
              <a:spcAft>
                <a:spcPts val="0"/>
              </a:spcAft>
              <a:buClrTx/>
              <a:buSzTx/>
              <a:buFontTx/>
              <a:buNone/>
              <a:defRPr/>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CARGO TRACKING  AND ALLARMS</a:t>
            </a:r>
            <a:endParaRPr kumimoji="0" lang="en-US" sz="2700" b="1" i="0" u="none" strike="noStrike" kern="1200" cap="none" spc="0" normalizeH="0" baseline="0" noProof="0" dirty="0">
              <a:ln>
                <a:noFill/>
              </a:ln>
              <a:solidFill>
                <a:srgbClr val="FFFFFF"/>
              </a:solidFill>
              <a:effectLst/>
              <a:uLnTx/>
              <a:uFillTx/>
              <a:latin typeface="Inter Bold" panose="020B0802030000000004"/>
              <a:ea typeface="Inter Bold" panose="020B0802030000000004"/>
              <a:cs typeface="Inter Bold" panose="020B0802030000000004"/>
              <a:sym typeface="Inter Bold" panose="020B0802030000000004"/>
            </a:endParaRPr>
          </a:p>
        </p:txBody>
      </p:sp>
      <p:sp>
        <p:nvSpPr>
          <p:cNvPr id="23" name="TextBox 23"/>
          <p:cNvSpPr txBox="1"/>
          <p:nvPr/>
        </p:nvSpPr>
        <p:spPr>
          <a:xfrm>
            <a:off x="9579356" y="4530530"/>
            <a:ext cx="7641844" cy="1430655"/>
          </a:xfrm>
          <a:prstGeom prst="rect">
            <a:avLst/>
          </a:prstGeom>
        </p:spPr>
        <p:txBody>
          <a:bodyPr lIns="0" tIns="0" rIns="0" bIns="0" rtlCol="0" anchor="t">
            <a:spAutoFit/>
          </a:bodyPr>
          <a:lstStyle/>
          <a:p>
            <a:pPr marL="0" marR="0" lvl="0" indent="0" algn="just" defTabSz="914400" rtl="0" eaLnBrk="1" fontAlgn="auto" latinLnBrk="0" hangingPunct="1">
              <a:lnSpc>
                <a:spcPts val="3720"/>
              </a:lnSpc>
              <a:spcBef>
                <a:spcPts val="0"/>
              </a:spcBef>
              <a:spcAft>
                <a:spcPts val="0"/>
              </a:spcAft>
              <a:buClrTx/>
              <a:buSzTx/>
              <a:buFontTx/>
              <a:buNone/>
              <a:defRPr/>
            </a:pPr>
            <a:r>
              <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rPr>
              <a:t>they install tracking  devices to vehicles to monitor their location and offer alarm responses in the event of emergency.</a:t>
            </a:r>
            <a:endPar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28" name="TextBox 28"/>
          <p:cNvSpPr txBox="1"/>
          <p:nvPr/>
        </p:nvSpPr>
        <p:spPr>
          <a:xfrm>
            <a:off x="9579356" y="7663726"/>
            <a:ext cx="7641844" cy="476885"/>
          </a:xfrm>
          <a:prstGeom prst="rect">
            <a:avLst/>
          </a:prstGeom>
        </p:spPr>
        <p:txBody>
          <a:bodyPr lIns="0" tIns="0" rIns="0" bIns="0" rtlCol="0" anchor="t">
            <a:spAutoFit/>
          </a:bodyPr>
          <a:lstStyle/>
          <a:p>
            <a:pPr marL="0" marR="0" lvl="0" indent="0" algn="just" defTabSz="914400" rtl="0" eaLnBrk="1" fontAlgn="auto" latinLnBrk="0" hangingPunct="1">
              <a:lnSpc>
                <a:spcPts val="3720"/>
              </a:lnSpc>
              <a:spcBef>
                <a:spcPts val="0"/>
              </a:spcBef>
              <a:spcAft>
                <a:spcPts val="0"/>
              </a:spcAft>
              <a:buClrTx/>
              <a:buSzTx/>
              <a:buFontTx/>
              <a:buNone/>
              <a:defRPr/>
            </a:pPr>
            <a:r>
              <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rPr>
              <a:t>.</a:t>
            </a:r>
            <a:endPar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endParaRPr>
          </a:p>
        </p:txBody>
      </p:sp>
      <p:pic>
        <p:nvPicPr>
          <p:cNvPr id="24" name="Picture 23" descr="GPS-Speed-Tracking"/>
          <p:cNvPicPr>
            <a:picLocks noChangeAspect="1"/>
          </p:cNvPicPr>
          <p:nvPr/>
        </p:nvPicPr>
        <p:blipFill>
          <a:blip r:embed="rId3"/>
          <a:stretch>
            <a:fillRect/>
          </a:stretch>
        </p:blipFill>
        <p:spPr>
          <a:xfrm>
            <a:off x="262890" y="2324100"/>
            <a:ext cx="7395845" cy="64058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839945" y="562269"/>
            <a:ext cx="6818840" cy="1949252"/>
          </a:xfrm>
          <a:prstGeom prst="rect">
            <a:avLst/>
          </a:prstGeom>
        </p:spPr>
        <p:txBody>
          <a:bodyPr lIns="0" tIns="0" rIns="0" bIns="0" rtlCol="0" anchor="t">
            <a:spAutoFit/>
          </a:bodyPr>
          <a:lstStyle/>
          <a:p>
            <a:pPr marL="0" marR="0" lvl="0" indent="0" algn="l" defTabSz="914400" rtl="0" eaLnBrk="1" fontAlgn="auto" latinLnBrk="0" hangingPunct="1">
              <a:lnSpc>
                <a:spcPts val="7560"/>
              </a:lnSpc>
              <a:spcBef>
                <a:spcPts val="0"/>
              </a:spcBef>
              <a:spcAft>
                <a:spcPts val="0"/>
              </a:spcAft>
              <a:buClrTx/>
              <a:buSzTx/>
              <a:buFontTx/>
              <a:buNone/>
              <a:defRPr/>
            </a:pPr>
            <a:r>
              <a:rPr kumimoji="0" lang="en-US" sz="7200" b="1" i="0" u="none" strike="noStrike" kern="1200" cap="none" spc="0" normalizeH="0" baseline="0" noProof="0" dirty="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COMPETITIVE ADVANTAGE</a:t>
            </a:r>
            <a:endParaRPr kumimoji="0" lang="en-US" sz="7200" b="1" i="0" u="none" strike="noStrike" kern="1200" cap="none" spc="0" normalizeH="0" baseline="0" noProof="0" dirty="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endParaRPr>
          </a:p>
        </p:txBody>
      </p:sp>
      <p:grpSp>
        <p:nvGrpSpPr>
          <p:cNvPr id="8" name="Group 8"/>
          <p:cNvGrpSpPr/>
          <p:nvPr/>
        </p:nvGrpSpPr>
        <p:grpSpPr>
          <a:xfrm>
            <a:off x="7718306" y="0"/>
            <a:ext cx="10569694" cy="10287000"/>
            <a:chOff x="0" y="0"/>
            <a:chExt cx="2783788" cy="2709333"/>
          </a:xfrm>
        </p:grpSpPr>
        <p:sp>
          <p:nvSpPr>
            <p:cNvPr id="9" name="Freeform 9"/>
            <p:cNvSpPr/>
            <p:nvPr/>
          </p:nvSpPr>
          <p:spPr>
            <a:xfrm>
              <a:off x="0" y="0"/>
              <a:ext cx="2783788" cy="2709333"/>
            </a:xfrm>
            <a:custGeom>
              <a:avLst/>
              <a:gdLst/>
              <a:ahLst/>
              <a:cxnLst/>
              <a:rect l="l" t="t" r="r" b="b"/>
              <a:pathLst>
                <a:path w="2783788" h="2709333">
                  <a:moveTo>
                    <a:pt x="0" y="0"/>
                  </a:moveTo>
                  <a:lnTo>
                    <a:pt x="2783788" y="0"/>
                  </a:lnTo>
                  <a:lnTo>
                    <a:pt x="2783788" y="2709333"/>
                  </a:lnTo>
                  <a:lnTo>
                    <a:pt x="0" y="2709333"/>
                  </a:lnTo>
                  <a:close/>
                </a:path>
              </a:pathLst>
            </a:custGeom>
            <a:solidFill>
              <a:srgbClr val="17726D"/>
            </a:solidFill>
          </p:spPr>
        </p:sp>
        <p:sp>
          <p:nvSpPr>
            <p:cNvPr id="10" name="TextBox 10"/>
            <p:cNvSpPr txBox="1"/>
            <p:nvPr/>
          </p:nvSpPr>
          <p:spPr>
            <a:xfrm>
              <a:off x="0" y="-47625"/>
              <a:ext cx="2783788" cy="2756958"/>
            </a:xfrm>
            <a:prstGeom prst="rect">
              <a:avLst/>
            </a:prstGeom>
          </p:spPr>
          <p:txBody>
            <a:bodyPr lIns="50800" tIns="50800" rIns="50800" bIns="50800" rtlCol="0" anchor="ctr"/>
            <a:lstStyle/>
            <a:p>
              <a:pPr marL="0" marR="0" lvl="0" indent="0" algn="ctr" defTabSz="914400" rtl="0" eaLnBrk="1" fontAlgn="auto" latinLnBrk="0" hangingPunct="1">
                <a:lnSpc>
                  <a:spcPts val="248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1" name="Freeform 11"/>
          <p:cNvSpPr/>
          <p:nvPr/>
        </p:nvSpPr>
        <p:spPr>
          <a:xfrm>
            <a:off x="839945" y="9258300"/>
            <a:ext cx="586293" cy="483692"/>
          </a:xfrm>
          <a:custGeom>
            <a:avLst/>
            <a:gdLst/>
            <a:ahLst/>
            <a:cxnLst/>
            <a:rect l="l" t="t" r="r" b="b"/>
            <a:pathLst>
              <a:path w="586293" h="483692">
                <a:moveTo>
                  <a:pt x="0" y="0"/>
                </a:moveTo>
                <a:lnTo>
                  <a:pt x="586293" y="0"/>
                </a:lnTo>
                <a:lnTo>
                  <a:pt x="586293" y="483692"/>
                </a:lnTo>
                <a:lnTo>
                  <a:pt x="0" y="48369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2" name="TextBox 12"/>
          <p:cNvSpPr txBox="1"/>
          <p:nvPr/>
        </p:nvSpPr>
        <p:spPr>
          <a:xfrm>
            <a:off x="1572282" y="9265196"/>
            <a:ext cx="3191396" cy="422275"/>
          </a:xfrm>
          <a:prstGeom prst="rect">
            <a:avLst/>
          </a:prstGeom>
        </p:spPr>
        <p:txBody>
          <a:bodyPr lIns="0" tIns="0" rIns="0" bIns="0" rtlCol="0" anchor="t">
            <a:spAutoFit/>
          </a:bodyPr>
          <a:lstStyle/>
          <a:p>
            <a:pPr marL="0" marR="0" lvl="0" indent="0" algn="l" defTabSz="914400" rtl="0" eaLnBrk="1" fontAlgn="auto" latinLnBrk="0" hangingPunct="1">
              <a:lnSpc>
                <a:spcPts val="3500"/>
              </a:lnSpc>
              <a:spcBef>
                <a:spcPts val="0"/>
              </a:spcBef>
              <a:spcAft>
                <a:spcPts val="0"/>
              </a:spcAft>
              <a:buClrTx/>
              <a:buSzTx/>
              <a:buFontTx/>
              <a:buNone/>
              <a:defRPr/>
            </a:pPr>
            <a:r>
              <a:rPr kumimoji="0" lang="en-US" sz="2500" b="1" i="0" u="none" strike="noStrike" kern="1200" cap="none" spc="0" normalizeH="0" baseline="0" noProof="0">
                <a:ln>
                  <a:noFill/>
                </a:ln>
                <a:solidFill>
                  <a:srgbClr val="000000"/>
                </a:solidFill>
                <a:effectLst/>
                <a:uLnTx/>
                <a:uFillTx/>
                <a:latin typeface="Open Sans Semi-Bold"/>
                <a:ea typeface="Open Sans Semi-Bold"/>
                <a:cs typeface="Open Sans Semi-Bold"/>
                <a:sym typeface="Open Sans Semi-Bold"/>
              </a:rPr>
              <a:t>Thynk Unlimited</a:t>
            </a:r>
            <a:endParaRPr kumimoji="0" lang="en-US" sz="2500" b="1" i="0" u="none" strike="noStrike" kern="1200" cap="none" spc="0" normalizeH="0" baseline="0" noProof="0">
              <a:ln>
                <a:noFill/>
              </a:ln>
              <a:solidFill>
                <a:srgbClr val="000000"/>
              </a:solidFill>
              <a:effectLst/>
              <a:uLnTx/>
              <a:uFillTx/>
              <a:latin typeface="Open Sans Semi-Bold"/>
              <a:ea typeface="Open Sans Semi-Bold"/>
              <a:cs typeface="Open Sans Semi-Bold"/>
              <a:sym typeface="Open Sans Semi-Bold"/>
            </a:endParaRPr>
          </a:p>
        </p:txBody>
      </p:sp>
      <p:sp>
        <p:nvSpPr>
          <p:cNvPr id="13" name="AutoShape 13"/>
          <p:cNvSpPr/>
          <p:nvPr/>
        </p:nvSpPr>
        <p:spPr>
          <a:xfrm flipV="1">
            <a:off x="839945" y="2324009"/>
            <a:ext cx="1858299" cy="0"/>
          </a:xfrm>
          <a:prstGeom prst="line">
            <a:avLst/>
          </a:prstGeom>
          <a:ln w="76200" cap="flat">
            <a:solidFill>
              <a:srgbClr val="EAE4D2"/>
            </a:solidFill>
            <a:prstDash val="solid"/>
            <a:headEnd type="none" w="sm" len="sm"/>
            <a:tailEnd type="none" w="sm" len="sm"/>
          </a:ln>
        </p:spPr>
      </p:sp>
      <p:grpSp>
        <p:nvGrpSpPr>
          <p:cNvPr id="14" name="Group 14"/>
          <p:cNvGrpSpPr/>
          <p:nvPr/>
        </p:nvGrpSpPr>
        <p:grpSpPr>
          <a:xfrm>
            <a:off x="8493611" y="595884"/>
            <a:ext cx="877649" cy="87764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16" name="TextBox 16"/>
            <p:cNvSpPr txBox="1"/>
            <p:nvPr/>
          </p:nvSpPr>
          <p:spPr>
            <a:xfrm>
              <a:off x="76200" y="28575"/>
              <a:ext cx="660400" cy="708025"/>
            </a:xfrm>
            <a:prstGeom prst="rect">
              <a:avLst/>
            </a:prstGeom>
          </p:spPr>
          <p:txBody>
            <a:bodyPr lIns="44470" tIns="44470" rIns="44470" bIns="44470" rtlCol="0" anchor="ctr"/>
            <a:lstStyle/>
            <a:p>
              <a:pPr marL="0" marR="0" lvl="0" indent="0" algn="ctr" defTabSz="914400" rtl="0" eaLnBrk="1" fontAlgn="auto" latinLnBrk="0" hangingPunct="1">
                <a:lnSpc>
                  <a:spcPts val="4200"/>
                </a:lnSpc>
                <a:spcBef>
                  <a:spcPts val="0"/>
                </a:spcBef>
                <a:spcAft>
                  <a:spcPts val="0"/>
                </a:spcAft>
                <a:buClrTx/>
                <a:buSzTx/>
                <a:buFontTx/>
                <a:buNone/>
                <a:defRPr/>
              </a:pPr>
              <a:r>
                <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01</a:t>
              </a:r>
              <a:endPar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endParaRPr>
            </a:p>
          </p:txBody>
        </p:sp>
      </p:grpSp>
      <p:sp>
        <p:nvSpPr>
          <p:cNvPr id="17" name="TextBox 17"/>
          <p:cNvSpPr txBox="1"/>
          <p:nvPr/>
        </p:nvSpPr>
        <p:spPr>
          <a:xfrm>
            <a:off x="9579356" y="791606"/>
            <a:ext cx="7641844" cy="455295"/>
          </a:xfrm>
          <a:prstGeom prst="rect">
            <a:avLst/>
          </a:prstGeom>
        </p:spPr>
        <p:txBody>
          <a:bodyPr lIns="0" tIns="0" rIns="0" bIns="0" rtlCol="0" anchor="t">
            <a:spAutoFit/>
          </a:bodyPr>
          <a:lstStyle/>
          <a:p>
            <a:pPr marL="0" marR="0" lvl="0" indent="0" algn="l" defTabSz="914400" rtl="0" eaLnBrk="1" fontAlgn="auto" latinLnBrk="0" hangingPunct="1">
              <a:lnSpc>
                <a:spcPts val="3780"/>
              </a:lnSpc>
              <a:spcBef>
                <a:spcPts val="0"/>
              </a:spcBef>
              <a:spcAft>
                <a:spcPts val="0"/>
              </a:spcAft>
              <a:buClrTx/>
              <a:buSzTx/>
              <a:buFontTx/>
              <a:buNone/>
              <a:defRPr/>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DRIVER SAFETY</a:t>
            </a:r>
            <a:endParaRPr kumimoji="0" lang="en-US" sz="2700" b="1" i="0" u="none" strike="noStrike" kern="1200" cap="none" spc="0" normalizeH="0" baseline="0" noProof="0" dirty="0">
              <a:ln>
                <a:noFill/>
              </a:ln>
              <a:solidFill>
                <a:srgbClr val="FFFFFF"/>
              </a:solidFill>
              <a:effectLst/>
              <a:uLnTx/>
              <a:uFillTx/>
              <a:latin typeface="Inter Bold" panose="020B0802030000000004"/>
              <a:ea typeface="Inter Bold" panose="020B0802030000000004"/>
              <a:cs typeface="Inter Bold" panose="020B0802030000000004"/>
              <a:sym typeface="Inter Bold" panose="020B0802030000000004"/>
            </a:endParaRPr>
          </a:p>
        </p:txBody>
      </p:sp>
      <p:sp>
        <p:nvSpPr>
          <p:cNvPr id="18" name="TextBox 18"/>
          <p:cNvSpPr txBox="1"/>
          <p:nvPr/>
        </p:nvSpPr>
        <p:spPr>
          <a:xfrm>
            <a:off x="9579356" y="1397333"/>
            <a:ext cx="7641844" cy="1430655"/>
          </a:xfrm>
          <a:prstGeom prst="rect">
            <a:avLst/>
          </a:prstGeom>
        </p:spPr>
        <p:txBody>
          <a:bodyPr lIns="0" tIns="0" rIns="0" bIns="0" rtlCol="0" anchor="t">
            <a:spAutoFit/>
          </a:bodyPr>
          <a:lstStyle/>
          <a:p>
            <a:pPr marL="0" marR="0" lvl="0" indent="0" algn="just" defTabSz="914400" rtl="0" eaLnBrk="1" fontAlgn="auto" latinLnBrk="0" hangingPunct="1">
              <a:lnSpc>
                <a:spcPts val="3720"/>
              </a:lnSpc>
              <a:spcBef>
                <a:spcPts val="0"/>
              </a:spcBef>
              <a:spcAft>
                <a:spcPts val="0"/>
              </a:spcAft>
              <a:buClrTx/>
              <a:buSzTx/>
              <a:buFontTx/>
              <a:buNone/>
              <a:defRPr/>
            </a:pPr>
            <a:r>
              <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rPr>
              <a:t>we are able to capture and display  the details of driver in real time, it is easy to notice distress when there is danger.</a:t>
            </a:r>
            <a:endPar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endParaRPr>
          </a:p>
        </p:txBody>
      </p:sp>
      <p:grpSp>
        <p:nvGrpSpPr>
          <p:cNvPr id="19" name="Group 19"/>
          <p:cNvGrpSpPr/>
          <p:nvPr/>
        </p:nvGrpSpPr>
        <p:grpSpPr>
          <a:xfrm>
            <a:off x="8493611" y="3729081"/>
            <a:ext cx="877649" cy="87764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21" name="TextBox 21"/>
            <p:cNvSpPr txBox="1"/>
            <p:nvPr/>
          </p:nvSpPr>
          <p:spPr>
            <a:xfrm>
              <a:off x="76200" y="28575"/>
              <a:ext cx="660400" cy="708025"/>
            </a:xfrm>
            <a:prstGeom prst="rect">
              <a:avLst/>
            </a:prstGeom>
          </p:spPr>
          <p:txBody>
            <a:bodyPr lIns="44470" tIns="44470" rIns="44470" bIns="44470" rtlCol="0" anchor="ctr"/>
            <a:lstStyle/>
            <a:p>
              <a:pPr marL="0" marR="0" lvl="0" indent="0" algn="ctr" defTabSz="914400" rtl="0" eaLnBrk="1" fontAlgn="auto" latinLnBrk="0" hangingPunct="1">
                <a:lnSpc>
                  <a:spcPts val="4200"/>
                </a:lnSpc>
                <a:spcBef>
                  <a:spcPts val="0"/>
                </a:spcBef>
                <a:spcAft>
                  <a:spcPts val="0"/>
                </a:spcAft>
                <a:buClrTx/>
                <a:buSzTx/>
                <a:buFontTx/>
                <a:buNone/>
                <a:defRPr/>
              </a:pPr>
              <a:r>
                <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rPr>
                <a:t>02</a:t>
              </a:r>
              <a:endParaRPr kumimoji="0" lang="en-US" sz="3000" b="1" i="0" u="none" strike="noStrike" kern="1200" cap="none" spc="0" normalizeH="0" baseline="0" noProof="0">
                <a:ln>
                  <a:noFill/>
                </a:ln>
                <a:solidFill>
                  <a:srgbClr val="17726D"/>
                </a:solidFill>
                <a:effectLst/>
                <a:uLnTx/>
                <a:uFillTx/>
                <a:latin typeface="Inter Bold" panose="020B0802030000000004"/>
                <a:ea typeface="Inter Bold" panose="020B0802030000000004"/>
                <a:cs typeface="Inter Bold" panose="020B0802030000000004"/>
                <a:sym typeface="Inter Bold" panose="020B0802030000000004"/>
              </a:endParaRPr>
            </a:p>
          </p:txBody>
        </p:sp>
      </p:grpSp>
      <p:sp>
        <p:nvSpPr>
          <p:cNvPr id="22" name="TextBox 22"/>
          <p:cNvSpPr txBox="1"/>
          <p:nvPr/>
        </p:nvSpPr>
        <p:spPr>
          <a:xfrm>
            <a:off x="9579356" y="3924802"/>
            <a:ext cx="7641844" cy="455295"/>
          </a:xfrm>
          <a:prstGeom prst="rect">
            <a:avLst/>
          </a:prstGeom>
        </p:spPr>
        <p:txBody>
          <a:bodyPr lIns="0" tIns="0" rIns="0" bIns="0" rtlCol="0" anchor="t">
            <a:spAutoFit/>
          </a:bodyPr>
          <a:lstStyle/>
          <a:p>
            <a:pPr marL="0" marR="0" lvl="0" indent="0" algn="l" defTabSz="914400" rtl="0" eaLnBrk="1" fontAlgn="auto" latinLnBrk="0" hangingPunct="1">
              <a:lnSpc>
                <a:spcPts val="3780"/>
              </a:lnSpc>
              <a:spcBef>
                <a:spcPts val="0"/>
              </a:spcBef>
              <a:spcAft>
                <a:spcPts val="0"/>
              </a:spcAft>
              <a:buClrTx/>
              <a:buSzTx/>
              <a:buFontTx/>
              <a:buNone/>
              <a:defRPr/>
            </a:pPr>
            <a:r>
              <a:rPr lang="en-US" sz="2700" b="1" dirty="0">
                <a:solidFill>
                  <a:srgbClr val="FFFFFF"/>
                </a:solidFill>
                <a:latin typeface="Inter Bold" panose="020B0802030000000004"/>
                <a:ea typeface="Inter Bold" panose="020B0802030000000004"/>
                <a:cs typeface="Inter Bold" panose="020B0802030000000004"/>
                <a:sym typeface="Inter Bold" panose="020B0802030000000004"/>
              </a:rPr>
              <a:t>ACCIDENT REDUCTION</a:t>
            </a:r>
            <a:endParaRPr kumimoji="0" lang="en-US" sz="2700" b="1" i="0" u="none" strike="noStrike" kern="1200" cap="none" spc="0" normalizeH="0" baseline="0" noProof="0" dirty="0">
              <a:ln>
                <a:noFill/>
              </a:ln>
              <a:solidFill>
                <a:srgbClr val="FFFFFF"/>
              </a:solidFill>
              <a:effectLst/>
              <a:uLnTx/>
              <a:uFillTx/>
              <a:latin typeface="Inter Bold" panose="020B0802030000000004"/>
              <a:ea typeface="Inter Bold" panose="020B0802030000000004"/>
              <a:cs typeface="Inter Bold" panose="020B0802030000000004"/>
              <a:sym typeface="Inter Bold" panose="020B0802030000000004"/>
            </a:endParaRPr>
          </a:p>
        </p:txBody>
      </p:sp>
      <p:sp>
        <p:nvSpPr>
          <p:cNvPr id="23" name="TextBox 23"/>
          <p:cNvSpPr txBox="1"/>
          <p:nvPr/>
        </p:nvSpPr>
        <p:spPr>
          <a:xfrm>
            <a:off x="9579356" y="4530530"/>
            <a:ext cx="7641844" cy="1430655"/>
          </a:xfrm>
          <a:prstGeom prst="rect">
            <a:avLst/>
          </a:prstGeom>
        </p:spPr>
        <p:txBody>
          <a:bodyPr lIns="0" tIns="0" rIns="0" bIns="0" rtlCol="0" anchor="t">
            <a:spAutoFit/>
          </a:bodyPr>
          <a:lstStyle/>
          <a:p>
            <a:pPr marL="0" marR="0" lvl="0" indent="0" algn="just" defTabSz="914400" rtl="0" eaLnBrk="1" fontAlgn="auto" latinLnBrk="0" hangingPunct="1">
              <a:lnSpc>
                <a:spcPts val="3720"/>
              </a:lnSpc>
              <a:spcBef>
                <a:spcPts val="0"/>
              </a:spcBef>
              <a:spcAft>
                <a:spcPts val="0"/>
              </a:spcAft>
              <a:buClrTx/>
              <a:buSzTx/>
              <a:buFontTx/>
              <a:buNone/>
              <a:defRPr/>
            </a:pPr>
            <a:r>
              <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rPr>
              <a:t>able to monitor driver status and advice accordingly in the event of fartigue, this helps avoid near misses or accidents that can result fron fartigue</a:t>
            </a:r>
            <a:endParaRPr kumimoji="0" lang="en-US" sz="2400" b="0" i="0" u="none" strike="noStrike" kern="1200" cap="none" spc="0" normalizeH="0" baseline="0" noProof="0">
              <a:ln>
                <a:noFill/>
              </a:ln>
              <a:solidFill>
                <a:srgbClr val="FFFFFF"/>
              </a:solidFill>
              <a:effectLst/>
              <a:uLnTx/>
              <a:uFillTx/>
              <a:latin typeface="Open Sans" panose="020B0606030504020204"/>
              <a:ea typeface="Open Sans" panose="020B0606030504020204"/>
              <a:cs typeface="Open Sans" panose="020B0606030504020204"/>
              <a:sym typeface="Open Sans" panose="020B0606030504020204"/>
            </a:endParaRPr>
          </a:p>
        </p:txBody>
      </p:sp>
      <p:pic>
        <p:nvPicPr>
          <p:cNvPr id="24" name="Picture 23" descr="face recogniser (1)"/>
          <p:cNvPicPr>
            <a:picLocks noChangeAspect="1"/>
          </p:cNvPicPr>
          <p:nvPr/>
        </p:nvPicPr>
        <p:blipFill>
          <a:blip r:embed="rId3"/>
          <a:stretch>
            <a:fillRect/>
          </a:stretch>
        </p:blipFill>
        <p:spPr>
          <a:xfrm>
            <a:off x="283845" y="2424430"/>
            <a:ext cx="7375525" cy="2998470"/>
          </a:xfrm>
          <a:prstGeom prst="rect">
            <a:avLst/>
          </a:prstGeom>
        </p:spPr>
      </p:pic>
      <p:pic>
        <p:nvPicPr>
          <p:cNvPr id="25" name="Picture 24" descr="face uthenticator(1)"/>
          <p:cNvPicPr>
            <a:picLocks noChangeAspect="1"/>
          </p:cNvPicPr>
          <p:nvPr/>
        </p:nvPicPr>
        <p:blipFill>
          <a:blip r:embed="rId4"/>
          <a:stretch>
            <a:fillRect/>
          </a:stretch>
        </p:blipFill>
        <p:spPr>
          <a:xfrm>
            <a:off x="284480" y="5520055"/>
            <a:ext cx="7353935" cy="3457575"/>
          </a:xfrm>
          <a:prstGeom prst="rect">
            <a:avLst/>
          </a:prstGeom>
        </p:spPr>
      </p:pic>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7067</Words>
  <Application>WPS Presentation</Application>
  <PresentationFormat>Custom</PresentationFormat>
  <Paragraphs>245</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Inter Bold</vt:lpstr>
      <vt:lpstr>Open Sans Medium</vt:lpstr>
      <vt:lpstr>Open Sans Bold</vt:lpstr>
      <vt:lpstr>Open Sans</vt:lpstr>
      <vt:lpstr>Open Sans Semi-Bold</vt:lpstr>
      <vt:lpstr>Inter Ultra-Bold</vt:lpstr>
      <vt:lpstr>Calibri</vt:lpstr>
      <vt:lpstr>Inter Heavy</vt:lpstr>
      <vt:lpstr>Montserrat Semi-Bold</vt:lpstr>
      <vt:lpstr>Microsoft YaHei</vt:lpstr>
      <vt:lpstr>Arial Unicode MS</vt:lpstr>
      <vt:lpstr>Art_mountaineering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PLP Standard Pitch Deck Template</dc:title>
  <dc:creator>KEVIN NALIANYA</dc:creator>
  <cp:lastModifiedBy>kevin nalianya</cp:lastModifiedBy>
  <cp:revision>31</cp:revision>
  <dcterms:created xsi:type="dcterms:W3CDTF">2006-08-16T00:00:00Z</dcterms:created>
  <dcterms:modified xsi:type="dcterms:W3CDTF">2024-09-24T09:56:23Z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C3219C196842443B866FD04AC96EA201_12</vt:lpwstr>
  </property>
  <property fmtid="{D5CDD505-2E9C-101B-9397-08002B2CF9AE}" pid="3" name="KSOProductBuildVer">
    <vt:lpwstr>1033-12.2.0.18283</vt:lpwstr>
  </property>
</Properties>
</file>